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85"/>
  </p:normalViewPr>
  <p:slideViewPr>
    <p:cSldViewPr snapToGrid="0">
      <p:cViewPr varScale="1">
        <p:scale>
          <a:sx n="76" d="100"/>
          <a:sy n="76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xmlns="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Hämeen Martat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Aihe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0" name="Kuvan paikkamerkki 7">
            <a:extLst>
              <a:ext uri="{FF2B5EF4-FFF2-40B4-BE49-F238E27FC236}">
                <a16:creationId xmlns:a16="http://schemas.microsoft.com/office/drawing/2014/main" xmlns="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7587" y="267925"/>
            <a:ext cx="3466450" cy="192582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Kuvan paikkamerkki 7">
            <a:extLst>
              <a:ext uri="{FF2B5EF4-FFF2-40B4-BE49-F238E27FC236}">
                <a16:creationId xmlns:a16="http://schemas.microsoft.com/office/drawing/2014/main" xmlns="" id="{8ABBB299-C2FF-5193-8AA7-BFEB3708D5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587" y="2361905"/>
            <a:ext cx="3466450" cy="192582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Kuvan paikkamerkki 7">
            <a:extLst>
              <a:ext uri="{FF2B5EF4-FFF2-40B4-BE49-F238E27FC236}">
                <a16:creationId xmlns:a16="http://schemas.microsoft.com/office/drawing/2014/main" xmlns="" id="{C261980C-DDAB-04C9-B922-F2898D9B68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587" y="4455885"/>
            <a:ext cx="3466450" cy="1925821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xmlns="" id="{182A768C-C71B-17CA-96AA-8BB531BACCF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681513" y="267924"/>
            <a:ext cx="6812899" cy="1925821"/>
          </a:xfrm>
        </p:spPr>
        <p:txBody>
          <a:bodyPr anchor="t" anchorCtr="0">
            <a:normAutofit/>
          </a:bodyPr>
          <a:lstStyle>
            <a:lvl1pPr marL="0" indent="0" algn="l">
              <a:buFont typeface="+mj-lt"/>
              <a:buNone/>
              <a:defRPr sz="16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xmlns="" id="{45089D8E-BC37-B64B-F59D-811A673A374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681512" y="2361905"/>
            <a:ext cx="6812899" cy="1925821"/>
          </a:xfrm>
        </p:spPr>
        <p:txBody>
          <a:bodyPr anchor="t" anchorCtr="0">
            <a:normAutofit/>
          </a:bodyPr>
          <a:lstStyle>
            <a:lvl1pPr marL="0" indent="0" algn="l">
              <a:buFont typeface="+mj-lt"/>
              <a:buNone/>
              <a:defRPr sz="16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xmlns="" id="{5265B67C-4758-E869-46DC-1F249C768FCD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681511" y="4455885"/>
            <a:ext cx="6812899" cy="1925821"/>
          </a:xfrm>
        </p:spPr>
        <p:txBody>
          <a:bodyPr anchor="t" anchorCtr="0">
            <a:normAutofit/>
          </a:bodyPr>
          <a:lstStyle>
            <a:lvl1pPr marL="0" indent="0" algn="l">
              <a:buFont typeface="+mj-lt"/>
              <a:buNone/>
              <a:defRPr sz="16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ctr" anchorCtr="0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xmlns="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9783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ti.koskela@martat.fi" TargetMode="External"/><Relationship Id="rId2" Type="http://schemas.openxmlformats.org/officeDocument/2006/relationships/hyperlink" Target="mailto:jaana.lehrback@martat.f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xmlns="" id="{DA3651E7-371F-4071-B523-7659375D7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Hämeen Martat 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xmlns="" id="{85F9B4B2-0528-425B-9B2A-CD8BFBA5A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6" y="3582099"/>
            <a:ext cx="3783826" cy="2842765"/>
          </a:xfrm>
        </p:spPr>
        <p:txBody>
          <a:bodyPr/>
          <a:lstStyle/>
          <a:p>
            <a:r>
              <a:rPr lang="fi-FI" dirty="0"/>
              <a:t>Ruokakurssit </a:t>
            </a:r>
            <a:br>
              <a:rPr lang="fi-FI" dirty="0"/>
            </a:br>
            <a:r>
              <a:rPr lang="fi-FI" dirty="0"/>
              <a:t>yrityksille ja ryhmille</a:t>
            </a:r>
          </a:p>
          <a:p>
            <a:r>
              <a:rPr lang="fi-FI" smtClean="0"/>
              <a:t>2024</a:t>
            </a:r>
            <a:endParaRPr lang="fi-FI" dirty="0"/>
          </a:p>
        </p:txBody>
      </p:sp>
      <p:pic>
        <p:nvPicPr>
          <p:cNvPr id="7" name="Picture Placeholder 6" descr="A group of people in aprons smiling&#10;&#10;Description automatically generated">
            <a:extLst>
              <a:ext uri="{FF2B5EF4-FFF2-40B4-BE49-F238E27FC236}">
                <a16:creationId xmlns:a16="http://schemas.microsoft.com/office/drawing/2014/main" xmlns="" id="{5C0D5EB8-76C2-97CF-430F-7334D4D14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r="20463"/>
          <a:stretch>
            <a:fillRect/>
          </a:stretch>
        </p:blipFill>
        <p:spPr>
          <a:xfrm>
            <a:off x="6096000" y="-2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7883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05346-2273-8F4F-7A38-6B46A28F53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3" y="2325382"/>
            <a:ext cx="6812899" cy="1761508"/>
          </a:xfrm>
        </p:spPr>
        <p:txBody>
          <a:bodyPr anchor="t">
            <a:spAutoFit/>
          </a:bodyPr>
          <a:lstStyle/>
          <a:p>
            <a:pPr marL="0" indent="0" algn="l">
              <a:buNone/>
            </a:pPr>
            <a:r>
              <a:rPr lang="en-GB" sz="1800" b="1" i="0" dirty="0" err="1">
                <a:solidFill>
                  <a:srgbClr val="286FB7"/>
                </a:solidFill>
                <a:effectLst/>
              </a:rPr>
              <a:t>Herkkubrunssi</a:t>
            </a:r>
            <a:r>
              <a:rPr lang="en-GB" sz="18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286FB7"/>
                </a:solidFill>
                <a:effectLst/>
              </a:rPr>
              <a:t>Suomesta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0" i="0" dirty="0" err="1">
                <a:solidFill>
                  <a:srgbClr val="286FB7"/>
                </a:solidFill>
                <a:effectLst/>
              </a:rPr>
              <a:t>Herkkubrunssi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Suomesta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-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valmistamme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rennolla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tunnelmalla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suussa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sulavia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herkkuja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meidän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omista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upeista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raaka-aineista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Brunssilla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Suomen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luonnon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maut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sulautuvat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yhteen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keskiössä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poro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villikala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sienet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juurekset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huipentuen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marjojen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makeaan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lopetukseen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Lisäksi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arjolla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kuohuviiniä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(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alkoholiton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),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kahvia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teetä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1" i="0" dirty="0" err="1">
                <a:solidFill>
                  <a:srgbClr val="286FB7"/>
                </a:solidFill>
                <a:effectLst/>
              </a:rPr>
              <a:t>Kurssin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/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640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</p:txBody>
      </p:sp>
      <p:pic>
        <p:nvPicPr>
          <p:cNvPr id="11" name="Picture Placeholder 10" descr="A group of food on plates&#10;&#10;Description automatically generated">
            <a:extLst>
              <a:ext uri="{FF2B5EF4-FFF2-40B4-BE49-F238E27FC236}">
                <a16:creationId xmlns:a16="http://schemas.microsoft.com/office/drawing/2014/main" xmlns="" id="{84B435F7-DE3A-9243-D3D1-CE1AAF3BB1B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8369"/>
          <a:stretch>
            <a:fillRect/>
          </a:stretch>
        </p:blipFill>
        <p:spPr>
          <a:xfrm>
            <a:off x="697587" y="2339420"/>
            <a:ext cx="3466450" cy="192582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98F50F-AB53-329B-0A70-486D48A6E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3" y="4410914"/>
            <a:ext cx="6812899" cy="1761508"/>
          </a:xfrm>
        </p:spPr>
        <p:txBody>
          <a:bodyPr anchor="t">
            <a:spAutoFit/>
          </a:bodyPr>
          <a:lstStyle/>
          <a:p>
            <a:pPr marL="0" indent="0" algn="l">
              <a:buNone/>
            </a:pPr>
            <a:r>
              <a:rPr lang="en-GB" sz="1800" b="1" i="0" dirty="0" err="1">
                <a:solidFill>
                  <a:srgbClr val="286FB7"/>
                </a:solidFill>
                <a:effectLst/>
              </a:rPr>
              <a:t>Espanjalainen</a:t>
            </a:r>
            <a:r>
              <a:rPr lang="en-GB" sz="18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286FB7"/>
                </a:solidFill>
                <a:effectLst/>
              </a:rPr>
              <a:t>brunssi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0" i="0" dirty="0" err="1">
                <a:solidFill>
                  <a:srgbClr val="286FB7"/>
                </a:solidFill>
                <a:effectLst/>
              </a:rPr>
              <a:t>Espanjalainen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brunssi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täynnä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maukkaita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herkkuja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kiireetöntä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tunnelmaa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valmistetaan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mm. tortilla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española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-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perunamunakasta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gambas al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ajillo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-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katkarapuja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tapanadebruschettoja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tietysti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raikasta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sangriaa</a:t>
            </a:r>
            <a:r>
              <a:rPr lang="en-GB" sz="1400" dirty="0">
                <a:solidFill>
                  <a:srgbClr val="286FB7"/>
                </a:solidFill>
              </a:rPr>
              <a:t>. 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Tule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herkuttelemaan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runsaan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brunssipöydän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ääreen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Bienvenidos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!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1" i="0" dirty="0" err="1">
                <a:solidFill>
                  <a:srgbClr val="286FB7"/>
                </a:solidFill>
                <a:effectLst/>
              </a:rPr>
              <a:t>Kurssin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dirty="0">
                <a:solidFill>
                  <a:srgbClr val="286FB7"/>
                </a:solidFill>
              </a:rPr>
              <a:t/>
            </a:r>
            <a:br>
              <a:rPr lang="en-GB" sz="1400" dirty="0">
                <a:solidFill>
                  <a:srgbClr val="286FB7"/>
                </a:solidFill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640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</p:txBody>
      </p:sp>
      <p:pic>
        <p:nvPicPr>
          <p:cNvPr id="13" name="Picture Placeholder 12" descr="A plate of food on a blue surface&#10;&#10;Description automatically generated">
            <a:extLst>
              <a:ext uri="{FF2B5EF4-FFF2-40B4-BE49-F238E27FC236}">
                <a16:creationId xmlns:a16="http://schemas.microsoft.com/office/drawing/2014/main" xmlns="" id="{E117AB6B-95D8-DDA7-EA70-1B152234C2F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b="8345"/>
          <a:stretch>
            <a:fillRect/>
          </a:stretch>
        </p:blipFill>
        <p:spPr>
          <a:xfrm>
            <a:off x="697587" y="4410915"/>
            <a:ext cx="3466450" cy="1925821"/>
          </a:xfrm>
        </p:spPr>
      </p:pic>
      <p:pic>
        <p:nvPicPr>
          <p:cNvPr id="25" name="Picture Placeholder 24" descr="Food on a plate with a fork and knife&#10;&#10;Description automatically generated">
            <a:extLst>
              <a:ext uri="{FF2B5EF4-FFF2-40B4-BE49-F238E27FC236}">
                <a16:creationId xmlns:a16="http://schemas.microsoft.com/office/drawing/2014/main" xmlns="" id="{0D3F6F14-CBAC-F472-73AB-562F6477416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19314" r="12121" b="19663"/>
          <a:stretch/>
        </p:blipFill>
        <p:spPr>
          <a:xfrm>
            <a:off x="697587" y="267925"/>
            <a:ext cx="3537321" cy="1925821"/>
          </a:xfr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xmlns="" id="{CEDF36F4-E145-2E1C-D9DC-7D1D9930962D}"/>
              </a:ext>
            </a:extLst>
          </p:cNvPr>
          <p:cNvSpPr txBox="1">
            <a:spLocks/>
          </p:cNvSpPr>
          <p:nvPr/>
        </p:nvSpPr>
        <p:spPr>
          <a:xfrm>
            <a:off x="4681512" y="267925"/>
            <a:ext cx="6812899" cy="176150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GB" sz="1800" b="1" i="0" dirty="0" err="1">
                <a:solidFill>
                  <a:srgbClr val="286FB7"/>
                </a:solidFill>
                <a:effectLst/>
              </a:rPr>
              <a:t>Karjalanpiirakkakurssi</a:t>
            </a:r>
            <a:endParaRPr lang="en-GB" sz="1800" b="1" dirty="0">
              <a:solidFill>
                <a:srgbClr val="286FB7"/>
              </a:solidFill>
              <a:effectLst/>
            </a:endParaRPr>
          </a:p>
          <a:p>
            <a:pPr marL="0" indent="0" algn="l"/>
            <a:r>
              <a:rPr lang="en-GB" sz="1400" i="0" dirty="0" err="1">
                <a:solidFill>
                  <a:srgbClr val="286FB7"/>
                </a:solidFill>
                <a:effectLst/>
              </a:rPr>
              <a:t>Miten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menikään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piirakoiden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rypytys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paisto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?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Pulikalla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pyöritellään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kakkarat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pohjaksi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täytetään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puurolla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sitten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rypytetään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pääset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kokeilemaan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myös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pastakoneen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käyttöä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pohjien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valmistamisessa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Lopuksi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nautimme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lämpimät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herkulliset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piirakat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munavoin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kera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!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indent="0" algn="l"/>
            <a:r>
              <a:rPr lang="en-GB" sz="1400" b="1" i="0" dirty="0" err="1">
                <a:solidFill>
                  <a:srgbClr val="286FB7"/>
                </a:solidFill>
                <a:effectLst/>
              </a:rPr>
              <a:t>Kurssin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570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670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5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0819290-E558-A3E4-E1FC-DA574A083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4" y="267925"/>
            <a:ext cx="6812899" cy="1761508"/>
          </a:xfrm>
        </p:spPr>
        <p:txBody>
          <a:bodyPr>
            <a:spAutoFit/>
          </a:bodyPr>
          <a:lstStyle/>
          <a:p>
            <a:pPr marL="0" indent="0" algn="l">
              <a:buNone/>
            </a:pPr>
            <a:r>
              <a:rPr lang="en-GB" sz="1800" b="1" i="0" dirty="0" err="1">
                <a:solidFill>
                  <a:srgbClr val="286FB7"/>
                </a:solidFill>
                <a:effectLst/>
              </a:rPr>
              <a:t>Kasvisten</a:t>
            </a:r>
            <a:r>
              <a:rPr lang="en-GB" sz="18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286FB7"/>
                </a:solidFill>
                <a:effectLst/>
              </a:rPr>
              <a:t>väriloistoa</a:t>
            </a:r>
            <a:r>
              <a:rPr lang="en-GB" sz="18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286FB7"/>
                </a:solidFill>
                <a:effectLst/>
              </a:rPr>
              <a:t>lautasella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i="0" dirty="0" err="1">
                <a:solidFill>
                  <a:srgbClr val="286FB7"/>
                </a:solidFill>
                <a:effectLst/>
              </a:rPr>
              <a:t>Kokataan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yhdessä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väriloistoa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pöytään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!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Sesongin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mukaisten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tuoreiden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maukkaiden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kasvisten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käyttäminen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on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sekä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ruokavaliota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monipuolistavaa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että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ympäristöä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huomioivaa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opetellaan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käyttämään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erilaisia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kasviksia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kasvisproteiineja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Saat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myös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vinkkejä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miten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kasvisruokaa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voi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helposti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tuoda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osaksi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arjen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ruokailua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1" i="0" dirty="0" err="1">
                <a:solidFill>
                  <a:srgbClr val="286FB7"/>
                </a:solidFill>
                <a:effectLst/>
              </a:rPr>
              <a:t>Kurssin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640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C05346-2273-8F4F-7A38-6B46A28F53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4" y="2361906"/>
            <a:ext cx="6812899" cy="1955407"/>
          </a:xfrm>
        </p:spPr>
        <p:txBody>
          <a:bodyPr anchor="t">
            <a:spAutoFit/>
          </a:bodyPr>
          <a:lstStyle/>
          <a:p>
            <a:pPr marL="0" indent="0" algn="l">
              <a:buNone/>
            </a:pPr>
            <a:r>
              <a:rPr lang="en-GB" sz="1800" b="1" i="0" dirty="0" err="1">
                <a:solidFill>
                  <a:srgbClr val="286FB7"/>
                </a:solidFill>
                <a:effectLst/>
              </a:rPr>
              <a:t>Makumatka</a:t>
            </a:r>
            <a:r>
              <a:rPr lang="en-GB" sz="18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286FB7"/>
                </a:solidFill>
                <a:effectLst/>
              </a:rPr>
              <a:t>Georgiaan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0" i="0" dirty="0" err="1">
                <a:solidFill>
                  <a:srgbClr val="286FB7"/>
                </a:solidFill>
                <a:effectLst/>
              </a:rPr>
              <a:t>Sanonta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”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elävät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syödäkseen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”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kuvastaa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ruoan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tärkeyttä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Georgian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kulttuurissa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Runsas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mausteiden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kasvisten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erityisesti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munakoison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käyttö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tyypillistä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keittiössä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Maut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yksinkertaisia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syviä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runsaita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voimakkaita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mutta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eivät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tulisia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Kurssilla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tulevat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tutuiksi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herkulliset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pataruoat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hatsapurit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khinkalit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monet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muut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maalle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tyypilliset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ruoat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Tule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oppimaan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ihastumaan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georgialaiseen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keittiöön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!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1" i="0" dirty="0" err="1">
                <a:solidFill>
                  <a:srgbClr val="286FB7"/>
                </a:solidFill>
                <a:effectLst/>
              </a:rPr>
              <a:t>Kurssin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640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98F50F-AB53-329B-0A70-486D48A6E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1513" y="4410915"/>
            <a:ext cx="6812899" cy="2343206"/>
          </a:xfrm>
        </p:spPr>
        <p:txBody>
          <a:bodyPr anchor="t">
            <a:spAutoFit/>
          </a:bodyPr>
          <a:lstStyle/>
          <a:p>
            <a:pPr marL="0" indent="0" algn="l">
              <a:buNone/>
            </a:pPr>
            <a:r>
              <a:rPr lang="en-GB" sz="1800" b="1" i="0" dirty="0" err="1">
                <a:solidFill>
                  <a:srgbClr val="286FB7"/>
                </a:solidFill>
                <a:effectLst/>
              </a:rPr>
              <a:t>Kokkisota</a:t>
            </a:r>
            <a:endParaRPr lang="en-GB" sz="18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0" i="0" dirty="0" err="1">
                <a:solidFill>
                  <a:srgbClr val="286FB7"/>
                </a:solidFill>
                <a:effectLst/>
              </a:rPr>
              <a:t>Kokkisota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leikkimielinen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kokkauskurssi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jossa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osallistujat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jaetaan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keskenään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kilpaileviin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ryhmiin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Ryhmät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kokkaavat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alku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-,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pää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-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jälkiruoan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yllätyslaatikossa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olevista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raaka-aineista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sovitussa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aikataulussa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Kokkauksen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alussa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ryhmät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pääsevät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täydentämään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varastoaan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rajallisen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ajan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myös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avoinna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olevasta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Kokkisotakaupasta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mausteita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jauhoja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ym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peruselintarvikkeita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on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tarjolla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koko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kokkauksen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ajan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Kokkisodassa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kokkaajien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taidot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kekseliäisyys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sekä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luovuus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pääsevät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esille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ja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onnistuminen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vaatii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yhteistyötä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ryhmän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286FB7"/>
                </a:solidFill>
                <a:effectLst/>
              </a:rPr>
              <a:t>kesken</a:t>
            </a:r>
            <a:r>
              <a:rPr lang="en-GB" sz="1400" b="0" i="0" dirty="0">
                <a:solidFill>
                  <a:srgbClr val="286FB7"/>
                </a:solidFill>
                <a:effectLst/>
              </a:rPr>
              <a:t>. </a:t>
            </a:r>
            <a:endParaRPr lang="en-GB" sz="1400" dirty="0">
              <a:solidFill>
                <a:srgbClr val="286FB7"/>
              </a:solidFill>
              <a:effectLst/>
            </a:endParaRPr>
          </a:p>
          <a:p>
            <a:pPr marL="0" indent="0" algn="l">
              <a:buNone/>
            </a:pPr>
            <a:r>
              <a:rPr lang="en-GB" sz="1400" b="1" i="0" dirty="0" err="1">
                <a:solidFill>
                  <a:srgbClr val="286FB7"/>
                </a:solidFill>
                <a:effectLst/>
              </a:rPr>
              <a:t>Kurssin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b="1" i="0" dirty="0" err="1">
                <a:solidFill>
                  <a:srgbClr val="286FB7"/>
                </a:solidFill>
                <a:effectLst/>
              </a:rPr>
              <a:t>kesto</a:t>
            </a:r>
            <a:r>
              <a:rPr lang="en-GB" sz="1400" b="1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noin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3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tuntia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/>
            </a:r>
            <a:br>
              <a:rPr lang="en-GB" sz="1400" i="0" dirty="0">
                <a:solidFill>
                  <a:srgbClr val="286FB7"/>
                </a:solidFill>
                <a:effectLst/>
              </a:rPr>
            </a:br>
            <a:r>
              <a:rPr lang="en-GB" sz="1400" b="1" i="0" dirty="0" err="1">
                <a:solidFill>
                  <a:srgbClr val="286FB7"/>
                </a:solidFill>
                <a:effectLst/>
              </a:rPr>
              <a:t>Hinta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arkisin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640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,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viikonloppuna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 740 </a:t>
            </a:r>
            <a:r>
              <a:rPr lang="en-GB" sz="1400" i="0" dirty="0" err="1">
                <a:solidFill>
                  <a:srgbClr val="286FB7"/>
                </a:solidFill>
                <a:effectLst/>
              </a:rPr>
              <a:t>euroa</a:t>
            </a:r>
            <a:r>
              <a:rPr lang="en-GB" sz="1400" i="0" dirty="0">
                <a:solidFill>
                  <a:srgbClr val="286FB7"/>
                </a:solidFill>
                <a:effectLst/>
              </a:rPr>
              <a:t>.</a:t>
            </a:r>
            <a:endParaRPr lang="en-GB" sz="1400" dirty="0">
              <a:solidFill>
                <a:srgbClr val="286FB7"/>
              </a:solidFill>
              <a:effectLst/>
            </a:endParaRPr>
          </a:p>
        </p:txBody>
      </p:sp>
      <p:pic>
        <p:nvPicPr>
          <p:cNvPr id="8" name="Picture Placeholder 7" descr="A group of bowls of food&#10;&#10;Description automatically generated">
            <a:extLst>
              <a:ext uri="{FF2B5EF4-FFF2-40B4-BE49-F238E27FC236}">
                <a16:creationId xmlns:a16="http://schemas.microsoft.com/office/drawing/2014/main" xmlns="" id="{9E1A9087-013B-74F2-DF96-EE9BAB274FC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b="8345"/>
          <a:stretch>
            <a:fillRect/>
          </a:stretch>
        </p:blipFill>
        <p:spPr/>
      </p:pic>
      <p:pic>
        <p:nvPicPr>
          <p:cNvPr id="15" name="Picture Placeholder 14" descr="A table with plates of food&#10;&#10;Description automatically generated">
            <a:extLst>
              <a:ext uri="{FF2B5EF4-FFF2-40B4-BE49-F238E27FC236}">
                <a16:creationId xmlns:a16="http://schemas.microsoft.com/office/drawing/2014/main" xmlns="" id="{8EC7212A-241C-CBAF-4A87-E33CFC5E8BE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b="631"/>
          <a:stretch>
            <a:fillRect/>
          </a:stretch>
        </p:blipFill>
        <p:spPr>
          <a:xfrm>
            <a:off x="697587" y="2361906"/>
            <a:ext cx="3466450" cy="1925821"/>
          </a:xfrm>
        </p:spPr>
      </p:pic>
      <p:pic>
        <p:nvPicPr>
          <p:cNvPr id="19" name="Picture Placeholder 18" descr="A person and person cooking in a kitchen&#10;&#10;Description automatically generated">
            <a:extLst>
              <a:ext uri="{FF2B5EF4-FFF2-40B4-BE49-F238E27FC236}">
                <a16:creationId xmlns:a16="http://schemas.microsoft.com/office/drawing/2014/main" xmlns="" id="{BB7F08B8-AD81-55BA-BB27-5A297D102C6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" b="8260"/>
          <a:stretch>
            <a:fillRect/>
          </a:stretch>
        </p:blipFill>
        <p:spPr>
          <a:xfrm>
            <a:off x="697587" y="4410915"/>
            <a:ext cx="3466450" cy="1925821"/>
          </a:xfrm>
        </p:spPr>
      </p:pic>
    </p:spTree>
    <p:extLst>
      <p:ext uri="{BB962C8B-B14F-4D97-AF65-F5344CB8AC3E}">
        <p14:creationId xmlns:p14="http://schemas.microsoft.com/office/powerpoint/2010/main" val="234398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DB123-6AB4-2821-71D1-F5F9CF70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440076"/>
            <a:ext cx="5173579" cy="1013167"/>
          </a:xfrm>
        </p:spPr>
        <p:txBody>
          <a:bodyPr/>
          <a:lstStyle/>
          <a:p>
            <a:r>
              <a:rPr lang="aa-ET" dirty="0"/>
              <a:t>Lisätietoja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18434-1B28-7100-7663-8E63B8B7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453243"/>
            <a:ext cx="5173579" cy="480541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2400" b="1" i="0" dirty="0" err="1">
                <a:solidFill>
                  <a:srgbClr val="286FB7"/>
                </a:solidFill>
                <a:effectLst/>
                <a:latin typeface="+mj-lt"/>
              </a:rPr>
              <a:t>Hämeenlinna</a:t>
            </a:r>
            <a:r>
              <a:rPr lang="en-GB" b="1" i="0" dirty="0">
                <a:solidFill>
                  <a:srgbClr val="286FB7"/>
                </a:solidFill>
                <a:effectLst/>
              </a:rPr>
              <a:t/>
            </a:r>
            <a:br>
              <a:rPr lang="en-GB" b="1" i="0" dirty="0">
                <a:solidFill>
                  <a:srgbClr val="286FB7"/>
                </a:solidFill>
                <a:effectLst/>
              </a:rPr>
            </a:br>
            <a:r>
              <a:rPr lang="en-GB" i="0" dirty="0" err="1">
                <a:solidFill>
                  <a:srgbClr val="286FB7"/>
                </a:solidFill>
                <a:effectLst/>
              </a:rPr>
              <a:t>Jaana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Lehrbäck</a:t>
            </a:r>
            <a:r>
              <a:rPr lang="en-GB" i="0" dirty="0">
                <a:solidFill>
                  <a:srgbClr val="286FB7"/>
                </a:solidFill>
                <a:effectLst/>
              </a:rPr>
              <a:t> (</a:t>
            </a:r>
            <a:r>
              <a:rPr lang="en-GB" i="0" dirty="0">
                <a:solidFill>
                  <a:srgbClr val="286FB7"/>
                </a:solidFill>
                <a:effectLst/>
                <a:hlinkClick r:id="rId2"/>
              </a:rPr>
              <a:t>jaana.lehrback@martat.fi</a:t>
            </a:r>
            <a:r>
              <a:rPr lang="en-GB" i="0" dirty="0">
                <a:solidFill>
                  <a:srgbClr val="286FB7"/>
                </a:solidFill>
                <a:effectLst/>
              </a:rPr>
              <a:t>)</a:t>
            </a:r>
            <a:br>
              <a:rPr lang="en-GB" i="0" dirty="0">
                <a:solidFill>
                  <a:srgbClr val="286FB7"/>
                </a:solidFill>
                <a:effectLst/>
              </a:rPr>
            </a:br>
            <a:endParaRPr lang="en-GB" b="1" i="0" dirty="0">
              <a:solidFill>
                <a:srgbClr val="286FB7"/>
              </a:solidFill>
              <a:effectLst/>
            </a:endParaRPr>
          </a:p>
          <a:p>
            <a:pPr marL="0" indent="0">
              <a:buNone/>
            </a:pPr>
            <a:r>
              <a:rPr lang="en-GB" sz="2400" b="1" i="0" dirty="0">
                <a:solidFill>
                  <a:srgbClr val="286FB7"/>
                </a:solidFill>
                <a:effectLst/>
                <a:latin typeface="+mj-lt"/>
              </a:rPr>
              <a:t>Lahti</a:t>
            </a:r>
            <a:r>
              <a:rPr lang="en-GB" b="1" i="0" dirty="0">
                <a:solidFill>
                  <a:srgbClr val="286FB7"/>
                </a:solidFill>
                <a:effectLst/>
              </a:rPr>
              <a:t/>
            </a:r>
            <a:br>
              <a:rPr lang="en-GB" b="1" i="0" dirty="0">
                <a:solidFill>
                  <a:srgbClr val="286FB7"/>
                </a:solidFill>
                <a:effectLst/>
              </a:rPr>
            </a:br>
            <a:r>
              <a:rPr lang="en-GB" i="0" dirty="0">
                <a:solidFill>
                  <a:srgbClr val="286FB7"/>
                </a:solidFill>
                <a:effectLst/>
              </a:rPr>
              <a:t>Kati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Koskela</a:t>
            </a:r>
            <a:r>
              <a:rPr lang="en-GB" i="0" dirty="0">
                <a:solidFill>
                  <a:srgbClr val="286FB7"/>
                </a:solidFill>
                <a:effectLst/>
              </a:rPr>
              <a:t> (</a:t>
            </a:r>
            <a:r>
              <a:rPr lang="en-GB" i="0" dirty="0">
                <a:solidFill>
                  <a:srgbClr val="286FB7"/>
                </a:solidFill>
                <a:effectLst/>
                <a:hlinkClick r:id="rId3"/>
              </a:rPr>
              <a:t>kati.koskela@martat.fi</a:t>
            </a:r>
            <a:r>
              <a:rPr lang="en-GB" i="0" dirty="0">
                <a:solidFill>
                  <a:srgbClr val="286FB7"/>
                </a:solidFill>
                <a:effectLst/>
              </a:rPr>
              <a:t>)</a:t>
            </a:r>
            <a:br>
              <a:rPr lang="en-GB" i="0" dirty="0">
                <a:solidFill>
                  <a:srgbClr val="286FB7"/>
                </a:solidFill>
                <a:effectLst/>
              </a:rPr>
            </a:br>
            <a:endParaRPr lang="en-GB" dirty="0">
              <a:solidFill>
                <a:srgbClr val="286FB7"/>
              </a:solidFill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286FB7"/>
                </a:solidFill>
                <a:effectLst/>
                <a:latin typeface="+mj-lt"/>
              </a:rPr>
              <a:t>Ryhmäkoot</a:t>
            </a:r>
            <a:r>
              <a:rPr lang="en-GB" dirty="0">
                <a:solidFill>
                  <a:srgbClr val="286FB7"/>
                </a:solidFill>
                <a:effectLst/>
              </a:rPr>
              <a:t/>
            </a:r>
            <a:br>
              <a:rPr lang="en-GB" dirty="0">
                <a:solidFill>
                  <a:srgbClr val="286FB7"/>
                </a:solidFill>
                <a:effectLst/>
              </a:rPr>
            </a:br>
            <a:r>
              <a:rPr lang="en-GB" dirty="0" err="1">
                <a:solidFill>
                  <a:srgbClr val="286FB7"/>
                </a:solidFill>
                <a:effectLst/>
              </a:rPr>
              <a:t>Hämeenlinnan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keittiöön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mahtuu</a:t>
            </a:r>
            <a:r>
              <a:rPr lang="en-GB" dirty="0">
                <a:solidFill>
                  <a:srgbClr val="286FB7"/>
                </a:solidFill>
                <a:effectLst/>
              </a:rPr>
              <a:t> 16 </a:t>
            </a:r>
            <a:r>
              <a:rPr lang="en-GB" dirty="0" err="1">
                <a:solidFill>
                  <a:srgbClr val="286FB7"/>
                </a:solidFill>
                <a:effectLst/>
              </a:rPr>
              <a:t>osallistujaa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ja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Lahden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keittiöön</a:t>
            </a:r>
            <a:r>
              <a:rPr lang="en-GB" dirty="0">
                <a:solidFill>
                  <a:srgbClr val="286FB7"/>
                </a:solidFill>
                <a:effectLst/>
              </a:rPr>
              <a:t> 12 </a:t>
            </a:r>
            <a:r>
              <a:rPr lang="en-GB" dirty="0" err="1">
                <a:solidFill>
                  <a:srgbClr val="286FB7"/>
                </a:solidFill>
                <a:effectLst/>
              </a:rPr>
              <a:t>osallistujaa</a:t>
            </a:r>
            <a:r>
              <a:rPr lang="en-GB" dirty="0">
                <a:solidFill>
                  <a:srgbClr val="286FB7"/>
                </a:solidFill>
                <a:effectLst/>
              </a:rPr>
              <a:t>. </a:t>
            </a:r>
            <a:r>
              <a:rPr lang="en-GB" dirty="0" err="1">
                <a:solidFill>
                  <a:srgbClr val="286FB7"/>
                </a:solidFill>
                <a:effectLst/>
              </a:rPr>
              <a:t>Kysy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myös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suuremmista</a:t>
            </a:r>
            <a:r>
              <a:rPr lang="en-GB" dirty="0">
                <a:solidFill>
                  <a:srgbClr val="286FB7"/>
                </a:solidFill>
                <a:effectLst/>
              </a:rPr>
              <a:t> </a:t>
            </a:r>
            <a:r>
              <a:rPr lang="en-GB" dirty="0" err="1">
                <a:solidFill>
                  <a:srgbClr val="286FB7"/>
                </a:solidFill>
                <a:effectLst/>
              </a:rPr>
              <a:t>ryhmämahdollisuuksista</a:t>
            </a:r>
            <a:r>
              <a:rPr lang="en-GB" dirty="0">
                <a:solidFill>
                  <a:srgbClr val="286FB7"/>
                </a:solidFill>
              </a:rPr>
              <a:t>!</a:t>
            </a:r>
            <a:endParaRPr lang="en-GB" dirty="0">
              <a:solidFill>
                <a:srgbClr val="286FB7"/>
              </a:solidFill>
              <a:effectLst/>
            </a:endParaRPr>
          </a:p>
          <a:p>
            <a:pPr marL="0" indent="0">
              <a:buNone/>
            </a:pPr>
            <a:endParaRPr lang="en-GB" b="1" i="0" dirty="0">
              <a:solidFill>
                <a:srgbClr val="286FB7"/>
              </a:solidFill>
              <a:effectLst/>
            </a:endParaRPr>
          </a:p>
          <a:p>
            <a:pPr marL="0" indent="0">
              <a:buNone/>
            </a:pPr>
            <a:r>
              <a:rPr lang="en-GB" sz="2400" b="1" i="0" dirty="0" err="1">
                <a:solidFill>
                  <a:srgbClr val="286FB7"/>
                </a:solidFill>
                <a:effectLst/>
                <a:latin typeface="+mj-lt"/>
              </a:rPr>
              <a:t>Peruutusehtomme</a:t>
            </a:r>
            <a:endParaRPr lang="en-GB" b="1" dirty="0">
              <a:solidFill>
                <a:srgbClr val="286FB7"/>
              </a:solidFill>
              <a:effectLst/>
            </a:endParaRPr>
          </a:p>
          <a:p>
            <a:pPr marL="0" indent="0">
              <a:buNone/>
            </a:pPr>
            <a:r>
              <a:rPr lang="en-GB" i="0" dirty="0" err="1">
                <a:solidFill>
                  <a:srgbClr val="286FB7"/>
                </a:solidFill>
                <a:effectLst/>
              </a:rPr>
              <a:t>Veloitamme</a:t>
            </a:r>
            <a:r>
              <a:rPr lang="en-GB" i="0" dirty="0">
                <a:solidFill>
                  <a:srgbClr val="286FB7"/>
                </a:solidFill>
                <a:effectLst/>
              </a:rPr>
              <a:t> 50 %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kurssihinnasta</a:t>
            </a:r>
            <a:r>
              <a:rPr lang="en-GB" i="0" dirty="0">
                <a:solidFill>
                  <a:srgbClr val="286FB7"/>
                </a:solidFill>
                <a:effectLst/>
              </a:rPr>
              <a:t>,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jos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asiakas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tekee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peruutuksen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dirty="0">
                <a:solidFill>
                  <a:srgbClr val="286FB7"/>
                </a:solidFill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myöhemmin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kuin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br>
              <a:rPr lang="en-GB" i="0" dirty="0">
                <a:solidFill>
                  <a:srgbClr val="286FB7"/>
                </a:solidFill>
                <a:effectLst/>
              </a:rPr>
            </a:br>
            <a:r>
              <a:rPr lang="en-GB" i="0" dirty="0">
                <a:solidFill>
                  <a:srgbClr val="286FB7"/>
                </a:solidFill>
                <a:effectLst/>
              </a:rPr>
              <a:t>21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vuorokautta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ennen</a:t>
            </a:r>
            <a:r>
              <a:rPr lang="en-GB" i="0" dirty="0">
                <a:solidFill>
                  <a:srgbClr val="286FB7"/>
                </a:solidFill>
                <a:effectLst/>
              </a:rPr>
              <a:t> </a:t>
            </a:r>
            <a:r>
              <a:rPr lang="en-GB" i="0" dirty="0" err="1">
                <a:solidFill>
                  <a:srgbClr val="286FB7"/>
                </a:solidFill>
                <a:effectLst/>
              </a:rPr>
              <a:t>kurssiajankohtaa</a:t>
            </a:r>
            <a:r>
              <a:rPr lang="en-GB" i="0" dirty="0">
                <a:solidFill>
                  <a:srgbClr val="286FB7"/>
                </a:solidFill>
                <a:effectLst/>
              </a:rPr>
              <a:t>.</a:t>
            </a:r>
            <a:endParaRPr lang="en-GB" dirty="0">
              <a:solidFill>
                <a:srgbClr val="286FB7"/>
              </a:solidFill>
              <a:effectLst/>
            </a:endParaRPr>
          </a:p>
        </p:txBody>
      </p:sp>
      <p:pic>
        <p:nvPicPr>
          <p:cNvPr id="6" name="Picture Placeholder 5" descr="Two women in aprons holding asparagus&#10;&#10;Description automatically generated">
            <a:extLst>
              <a:ext uri="{FF2B5EF4-FFF2-40B4-BE49-F238E27FC236}">
                <a16:creationId xmlns:a16="http://schemas.microsoft.com/office/drawing/2014/main" xmlns="" id="{DF428AF3-5B1D-5FD7-93D7-22E22E358B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04650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1 blanko esityspohja (testaukseen - Päivitetty 1.1.)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 2021 blanko esityspohja (testaukseen - Päivitetty 1.1.)" id="{5D7D2DC6-5C5A-4387-A531-2D8A8EFD0AAC}" vid="{6383C745-4F10-4705-B99D-D541E0A5FB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4a1e2a40b34456e9add911147b40ad1 xmlns="c959142c-c4d6-4fa8-b255-03760b86aafe">
      <Terms xmlns="http://schemas.microsoft.com/office/infopath/2007/PartnerControls"/>
    </m4a1e2a40b34456e9add911147b40ad1>
    <me0d8dbffbb247a5a220dc999818231a xmlns="c959142c-c4d6-4fa8-b255-03760b86aafe">
      <Terms xmlns="http://schemas.microsoft.com/office/infopath/2007/PartnerControls"/>
    </me0d8dbffbb247a5a220dc999818231a>
    <a056e0b0efe74b508e8d5236e124c959 xmlns="c959142c-c4d6-4fa8-b255-03760b86aafe">
      <Terms xmlns="http://schemas.microsoft.com/office/infopath/2007/PartnerControls"/>
    </a056e0b0efe74b508e8d5236e124c959>
    <TaxCatchAll xmlns="c959142c-c4d6-4fa8-b255-03760b86aafe"/>
    <Martat-lehti xmlns="c959142c-c4d6-4fa8-b255-03760b86aafe" xsi:nil="true"/>
    <Hanke xmlns="c959142c-c4d6-4fa8-b255-03760b86aa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005C0A1C31803469785F1008A51FEA7" ma:contentTypeVersion="14" ma:contentTypeDescription="Luo uusi asiakirja." ma:contentTypeScope="" ma:versionID="d8ab0109713ba9dea329b302f7d4b1f0">
  <xsd:schema xmlns:xsd="http://www.w3.org/2001/XMLSchema" xmlns:xs="http://www.w3.org/2001/XMLSchema" xmlns:p="http://schemas.microsoft.com/office/2006/metadata/properties" xmlns:ns2="c959142c-c4d6-4fa8-b255-03760b86aafe" xmlns:ns4="f983f59f-b49d-46e0-9e55-c850716d24bd" targetNamespace="http://schemas.microsoft.com/office/2006/metadata/properties" ma:root="true" ma:fieldsID="84e2e2f482512ec3e27a81046f917b12" ns2:_="" ns4:_="">
    <xsd:import namespace="c959142c-c4d6-4fa8-b255-03760b86aafe"/>
    <xsd:import namespace="f983f59f-b49d-46e0-9e55-c850716d24bd"/>
    <xsd:element name="properties">
      <xsd:complexType>
        <xsd:sequence>
          <xsd:element name="documentManagement">
            <xsd:complexType>
              <xsd:all>
                <xsd:element ref="ns2:me0d8dbffbb247a5a220dc999818231a" minOccurs="0"/>
                <xsd:element ref="ns2:TaxCatchAll" minOccurs="0"/>
                <xsd:element ref="ns2:m4a1e2a40b34456e9add911147b40ad1" minOccurs="0"/>
                <xsd:element ref="ns2:a056e0b0efe74b508e8d5236e124c959" minOccurs="0"/>
                <xsd:element ref="ns2:Hanke" minOccurs="0"/>
                <xsd:element ref="ns2:Martat-lehti" minOccurs="0"/>
                <xsd:element ref="ns2:SharedWithUsers" minOccurs="0"/>
                <xsd:element ref="ns2:SharedWithDetails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9142c-c4d6-4fa8-b255-03760b86aafe" elementFormDefault="qualified">
    <xsd:import namespace="http://schemas.microsoft.com/office/2006/documentManagement/types"/>
    <xsd:import namespace="http://schemas.microsoft.com/office/infopath/2007/PartnerControls"/>
    <xsd:element name="me0d8dbffbb247a5a220dc999818231a" ma:index="9" nillable="true" ma:taxonomy="true" ma:internalName="me0d8dbffbb247a5a220dc999818231a" ma:taxonomyFieldName="Asiakirjatyyppi" ma:displayName="Asiakirjatyyppi" ma:default="" ma:fieldId="{6e0d8dbf-fbb2-47a5-a220-dc999818231a}" ma:sspId="231b66ac-0f11-4c77-84fe-3ec3008ecce5" ma:termSetId="79ee53f2-7e9a-4ded-8d22-5a8f9a870e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b1eef9c-2849-43f4-993a-1fc6ad7b2a10}" ma:internalName="TaxCatchAll" ma:showField="CatchAllData" ma:web="c959142c-c4d6-4fa8-b255-03760b86a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a1e2a40b34456e9add911147b40ad1" ma:index="12" nillable="true" ma:taxonomy="true" ma:internalName="m4a1e2a40b34456e9add911147b40ad1" ma:taxonomyFieldName="eAMS_x002d_alaluokittelu" ma:displayName="eAMS-alaluokittelu" ma:default="" ma:fieldId="{64a1e2a4-0b34-456e-9add-911147b40ad1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56e0b0efe74b508e8d5236e124c959" ma:index="14" nillable="true" ma:taxonomy="true" ma:internalName="a056e0b0efe74b508e8d5236e124c959" ma:taxonomyFieldName="eAMS_x002d_luokittelu" ma:displayName="eAMS-luokittelu" ma:default="" ma:fieldId="{a056e0b0-efe7-4b50-8e8d-5236e124c959}" ma:sspId="231b66ac-0f11-4c77-84fe-3ec3008ecce5" ma:termSetId="33ee0c3d-ca4e-4261-baad-1c85f97a51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anke" ma:index="15" nillable="true" ma:displayName="Hanke" ma:internalName="Hanke">
      <xsd:simpleType>
        <xsd:restriction base="dms:Text">
          <xsd:maxLength value="255"/>
        </xsd:restriction>
      </xsd:simpleType>
    </xsd:element>
    <xsd:element name="Martat-lehti" ma:index="16" nillable="true" ma:displayName="Martat-lehti" ma:internalName="Martat_x002d_lehti">
      <xsd:simpleType>
        <xsd:restriction base="dms:Text">
          <xsd:maxLength value="255"/>
        </xsd:restriction>
      </xsd:simple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3f59f-b49d-46e0-9e55-c850716d24bd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7" ma:displayName="Luokka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332B6-63F7-4A34-A196-3D6EB2DD6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F5FDE-10DC-41E3-89A9-1A7A040880EE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983f59f-b49d-46e0-9e55-c850716d24bd"/>
    <ds:schemaRef ds:uri="http://schemas.microsoft.com/office/2006/documentManagement/types"/>
    <ds:schemaRef ds:uri="http://schemas.microsoft.com/office/2006/metadata/properties"/>
    <ds:schemaRef ds:uri="http://purl.org/dc/elements/1.1/"/>
    <ds:schemaRef ds:uri="c959142c-c4d6-4fa8-b255-03760b86aaf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C4EFD6-960B-4696-B1FD-7E8B7717F2A0}">
  <ds:schemaRefs>
    <ds:schemaRef ds:uri="c959142c-c4d6-4fa8-b255-03760b86aafe"/>
    <ds:schemaRef ds:uri="f983f59f-b49d-46e0-9e55-c850716d24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Martat blanko esityspohja Power Point 2021 ohje</Template>
  <TotalTime>670</TotalTime>
  <Words>342</Words>
  <Application>Microsoft Office PowerPoint</Application>
  <PresentationFormat>Laajakuva</PresentationFormat>
  <Paragraphs>28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Martat 2021 blanko esityspohja (testaukseen - Päivitetty 1.1.)</vt:lpstr>
      <vt:lpstr>Hämeen Martat </vt:lpstr>
      <vt:lpstr>PowerPoint-esitys</vt:lpstr>
      <vt:lpstr>PowerPoint-esitys</vt:lpstr>
      <vt:lpstr>Lisätietoja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Hämeen Marttojen ruokakurssit yrityksille ja ryhmille</dc:title>
  <dc:subject/>
  <dc:creator>Hämeen Martat</dc:creator>
  <cp:keywords/>
  <dc:description/>
  <cp:lastModifiedBy>Tuulikki Uusitalo</cp:lastModifiedBy>
  <cp:revision>38</cp:revision>
  <dcterms:created xsi:type="dcterms:W3CDTF">2020-10-26T05:34:20Z</dcterms:created>
  <dcterms:modified xsi:type="dcterms:W3CDTF">2024-04-10T09:29:03Z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1200</vt:r8>
  </property>
  <property fmtid="{D5CDD505-2E9C-101B-9397-08002B2CF9AE}" pid="3" name="ContentTypeId">
    <vt:lpwstr>0x010100D005C0A1C31803469785F1008A51FEA7</vt:lpwstr>
  </property>
  <property fmtid="{D5CDD505-2E9C-101B-9397-08002B2CF9AE}" pid="4" name="eAMS-alaluokittelu">
    <vt:lpwstr/>
  </property>
  <property fmtid="{D5CDD505-2E9C-101B-9397-08002B2CF9AE}" pid="5" name="Asiakirjatyyppi">
    <vt:lpwstr/>
  </property>
  <property fmtid="{D5CDD505-2E9C-101B-9397-08002B2CF9AE}" pid="6" name="eAMS-luokittelu">
    <vt:lpwstr/>
  </property>
</Properties>
</file>