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89" r:id="rId3"/>
    <p:sldId id="287" r:id="rId4"/>
    <p:sldId id="288" r:id="rId5"/>
    <p:sldId id="296" r:id="rId6"/>
    <p:sldId id="291" r:id="rId7"/>
    <p:sldId id="271" r:id="rId8"/>
    <p:sldId id="292" r:id="rId9"/>
    <p:sldId id="293" r:id="rId10"/>
    <p:sldId id="263" r:id="rId11"/>
    <p:sldId id="294" r:id="rId12"/>
    <p:sldId id="295" r:id="rId13"/>
    <p:sldId id="297" r:id="rId14"/>
    <p:sldId id="28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D00"/>
    <a:srgbClr val="7ACCE9"/>
    <a:srgbClr val="F1CCE2"/>
    <a:srgbClr val="009356"/>
    <a:srgbClr val="2A6AB2"/>
    <a:srgbClr val="EA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66" autoAdjust="0"/>
  </p:normalViewPr>
  <p:slideViewPr>
    <p:cSldViewPr snapToGrid="0">
      <p:cViewPr varScale="1">
        <p:scale>
          <a:sx n="48" d="100"/>
          <a:sy n="48" d="100"/>
        </p:scale>
        <p:origin x="13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Asiakkaat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5-44A3-A130-526D18B4C0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5-44A3-A130-526D18B4C0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35-44A3-A130-526D18B4C03E}"/>
              </c:ext>
            </c:extLst>
          </c:dPt>
          <c:cat>
            <c:strRef>
              <c:f>Taul1!$A$2:$A$4</c:f>
              <c:strCache>
                <c:ptCount val="3"/>
                <c:pt idx="0">
                  <c:v>Avoimet kurssit</c:v>
                </c:pt>
                <c:pt idx="1">
                  <c:v>Hanketyö</c:v>
                </c:pt>
                <c:pt idx="2">
                  <c:v>Yritysasiakkaat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1400</c:v>
                </c:pt>
                <c:pt idx="1">
                  <c:v>1500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8-4BC5-AFF6-E5060F0A4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'T1'!$B$1</c:f>
              <c:strCache>
                <c:ptCount val="1"/>
                <c:pt idx="0">
                  <c:v>Uudenmaan Martat (Helsinki)</c:v>
                </c:pt>
              </c:strCache>
            </c:strRef>
          </c:tx>
          <c:spPr>
            <a:solidFill>
              <a:srgbClr val="0A3B93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'T1'!$A$2:$A$8</c:f>
              <c:strCache>
                <c:ptCount val="7"/>
                <c:pt idx="0">
                  <c:v>Sisältö</c:v>
                </c:pt>
                <c:pt idx="1">
                  <c:v>Aineisto</c:v>
                </c:pt>
                <c:pt idx="2">
                  <c:v>Opetus</c:v>
                </c:pt>
                <c:pt idx="3">
                  <c:v>Tilat</c:v>
                </c:pt>
                <c:pt idx="4">
                  <c:v>Ilmapiiri</c:v>
                </c:pt>
                <c:pt idx="5">
                  <c:v>Hyödyllisyys omaan arkeen</c:v>
                </c:pt>
                <c:pt idx="6">
                  <c:v>Uuden oppiminen</c:v>
                </c:pt>
              </c:strCache>
            </c:strRef>
          </c:cat>
          <c:val>
            <c:numRef>
              <c:f>'T1'!$B$2:$B$8</c:f>
              <c:numCache>
                <c:formatCode>General</c:formatCode>
                <c:ptCount val="7"/>
                <c:pt idx="0">
                  <c:v>3.58</c:v>
                </c:pt>
                <c:pt idx="1">
                  <c:v>3.5</c:v>
                </c:pt>
                <c:pt idx="2">
                  <c:v>3.64</c:v>
                </c:pt>
                <c:pt idx="3">
                  <c:v>3.39</c:v>
                </c:pt>
                <c:pt idx="4">
                  <c:v>3.63</c:v>
                </c:pt>
                <c:pt idx="5">
                  <c:v>3.22</c:v>
                </c:pt>
                <c:pt idx="6">
                  <c:v>3.4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E2-457D-8A93-32C166734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0213"/>
        <c:axId val="639990"/>
      </c:barChart>
      <c:catAx>
        <c:axId val="440213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9990"/>
        <c:crosses val="autoZero"/>
        <c:auto val="1"/>
        <c:lblAlgn val="ctr"/>
        <c:lblOffset val="100"/>
        <c:noMultiLvlLbl val="1"/>
      </c:catAx>
      <c:valAx>
        <c:axId val="639990"/>
        <c:scaling>
          <c:orientation val="minMax"/>
          <c:max val="4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021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1.4310046350589155E-2"/>
          <c:y val="0.19509513339816498"/>
          <c:w val="0.48523538281119116"/>
          <c:h val="0.73477738784829394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Mistä löysit tiedon kurssista?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A1-4E84-9E7E-E889BFF0A8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A1-4E84-9E7E-E889BFF0A8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A1-4E84-9E7E-E889BFF0A8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A1-4E84-9E7E-E889BFF0A8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A1-4E84-9E7E-E889BFF0A8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A1-4E84-9E7E-E889BFF0A828}"/>
              </c:ext>
            </c:extLst>
          </c:dPt>
          <c:dLbls>
            <c:dLbl>
              <c:idx val="5"/>
              <c:layout>
                <c:manualLayout>
                  <c:x val="5.3191489361701805E-3"/>
                  <c:y val="-2.1479007230138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A1-4E84-9E7E-E889BFF0A828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Martat.fi</c:v>
                </c:pt>
                <c:pt idx="1">
                  <c:v>Uutiskirje tai tiedote</c:v>
                </c:pt>
                <c:pt idx="2">
                  <c:v>Sosiaalinen media</c:v>
                </c:pt>
                <c:pt idx="3">
                  <c:v>Toisen henkilön suositus</c:v>
                </c:pt>
                <c:pt idx="4">
                  <c:v>Yhdistyksen kautta</c:v>
                </c:pt>
                <c:pt idx="5">
                  <c:v>Martat-lehdestä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53</c:v>
                </c:pt>
                <c:pt idx="1">
                  <c:v>25</c:v>
                </c:pt>
                <c:pt idx="2">
                  <c:v>7</c:v>
                </c:pt>
                <c:pt idx="3">
                  <c:v>13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A1-4E84-9E7E-E889BFF0A8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61298179482883786"/>
          <c:y val="0.1917935816667371"/>
          <c:w val="0.34673144580331716"/>
          <c:h val="0.74108452073908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tammi.18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1700</c:v>
                </c:pt>
                <c:pt idx="1">
                  <c:v>550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895-9A5B-D548A0371DF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tammi.19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2033</c:v>
                </c:pt>
                <c:pt idx="1">
                  <c:v>990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3-4895-9A5B-D548A0371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058648"/>
        <c:axId val="674059632"/>
      </c:barChart>
      <c:catAx>
        <c:axId val="674058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059632"/>
        <c:crosses val="autoZero"/>
        <c:auto val="1"/>
        <c:lblAlgn val="ctr"/>
        <c:lblOffset val="100"/>
        <c:noMultiLvlLbl val="0"/>
      </c:catAx>
      <c:valAx>
        <c:axId val="67405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05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9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F-4DA0-B5B1-EE74D1FF471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23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F-4DA0-B5B1-EE74D1FF471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24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2F-4DA0-B5B1-EE74D1FF471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Taul1!$E$2:$E$3</c:f>
              <c:numCache>
                <c:formatCode>General</c:formatCode>
                <c:ptCount val="2"/>
                <c:pt idx="0">
                  <c:v>19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2F-4DA0-B5B1-EE74D1FF471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Taul1!$F$2:$F$3</c:f>
              <c:numCache>
                <c:formatCode>General</c:formatCode>
                <c:ptCount val="2"/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2F-4DA0-B5B1-EE74D1FF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8509952"/>
        <c:axId val="848512248"/>
      </c:barChart>
      <c:catAx>
        <c:axId val="84850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8512248"/>
        <c:crosses val="autoZero"/>
        <c:auto val="1"/>
        <c:lblAlgn val="ctr"/>
        <c:lblOffset val="100"/>
        <c:noMultiLvlLbl val="0"/>
      </c:catAx>
      <c:valAx>
        <c:axId val="848512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85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C37942D-4159-4270-9F1E-262687B6AA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3AB2F-F721-492E-8713-8EB8A9F6E0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B8C1-F889-4E04-BC73-9D2608BDBD53}" type="datetimeFigureOut">
              <a:rPr lang="fi-FI" smtClean="0"/>
              <a:t>4.5.2019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68BE44-B490-4057-8266-3133C03E4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6C4102-F0F5-4A29-BDEE-38478E787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8BC9-1C20-4612-B04B-20DD6DBE0D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30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20B7-AC74-40DA-BCF4-D4A20CA9E548}" type="datetimeFigureOut">
              <a:rPr lang="fi-FI" smtClean="0"/>
              <a:t>4.5.2019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18EC5-1FE2-44A1-9B7B-476277F19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12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20 % suomen jäsenistä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42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Vuonna 2018 keskimäärin 8 toimihenkilöä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03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86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28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Vuonna 2018 neuvonnan läpileikkaavana teemana oli, Arkiruoka on järkiruokaa.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84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82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21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n. 50% (53%) osallistujista oli löytänyt tiedon Martat.fi –verkkosivuilta</a:t>
            </a:r>
          </a:p>
          <a:p>
            <a:r>
              <a:rPr lang="fi-FI" dirty="0"/>
              <a:t>25% löysi meidät uutiskirjeestä tai tiedotteesta</a:t>
            </a:r>
          </a:p>
          <a:p>
            <a:r>
              <a:rPr lang="fi-FI" dirty="0"/>
              <a:t>7% on sosiaalisen median osuus</a:t>
            </a:r>
          </a:p>
          <a:p>
            <a:endParaRPr lang="fi-FI" dirty="0"/>
          </a:p>
          <a:p>
            <a:r>
              <a:rPr lang="fi-FI" dirty="0"/>
              <a:t>12% tuli toisen henkilön suosittelemana</a:t>
            </a:r>
          </a:p>
          <a:p>
            <a:r>
              <a:rPr lang="fi-FI" dirty="0"/>
              <a:t>5% sai tiedon yhdistyksen kautta</a:t>
            </a:r>
          </a:p>
          <a:p>
            <a:r>
              <a:rPr lang="fi-FI" dirty="0"/>
              <a:t>2% Martat-lehdestä. 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Lisäksi meidät löydettiin googlaamalla ja Glorian ruoka ja viini –lehdestä.</a:t>
            </a:r>
          </a:p>
          <a:p>
            <a:r>
              <a:rPr lang="fi-FI" dirty="0"/>
              <a:t>Saattoi valita useita vaihtoehtoja, siksi yhteensä enemmän kuin 100%: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819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37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Twitter 16% miehiä, </a:t>
            </a:r>
            <a:r>
              <a:rPr lang="fi-FI" dirty="0" err="1"/>
              <a:t>Instassa</a:t>
            </a:r>
            <a:r>
              <a:rPr lang="fi-FI" dirty="0"/>
              <a:t> 8 %. </a:t>
            </a:r>
            <a:r>
              <a:rPr lang="fi-FI" dirty="0" err="1"/>
              <a:t>Facessa</a:t>
            </a:r>
            <a:r>
              <a:rPr lang="fi-FI" dirty="0"/>
              <a:t> 3 %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02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552091"/>
            <a:ext cx="7194430" cy="352820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603F05-4BAA-4103-8E2E-6CB65FB2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4149306"/>
            <a:ext cx="7194430" cy="1440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9D8CB61-2524-FE45-B57D-2D4A90501DD7}"/>
              </a:ext>
            </a:extLst>
          </p:cNvPr>
          <p:cNvSpPr/>
          <p:nvPr userDrawn="1"/>
        </p:nvSpPr>
        <p:spPr>
          <a:xfrm>
            <a:off x="10103611" y="5075087"/>
            <a:ext cx="1951744" cy="1567543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935EA98-009F-1F4F-BEEC-5BDB228A4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62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sininen)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4E8FEA3-F31F-8C4B-81E8-58CFDCE4939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D8895F-4747-344C-92EE-649A182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keltainen)">
    <p:bg>
      <p:bgPr>
        <a:solidFill>
          <a:srgbClr val="FE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97836DE-FAE7-F241-8CB6-0C990011AE7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40A82D-8196-3243-BC32-42D9973D5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5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10800272" cy="2070341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10800272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014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D4F58CA1-E2F8-49F5-BAF3-133DB99D9D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450" y="0"/>
            <a:ext cx="3135549" cy="685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6670" y="998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8643668" cy="2096219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8643668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0362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8699F57-2024-1144-B8D6-82CDB135C84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59215" y="-54103"/>
            <a:ext cx="5287387" cy="6995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  <a:gd name="connsiteX0" fmla="*/ 0 w 11026"/>
              <a:gd name="connsiteY0" fmla="*/ 0 h 10000"/>
              <a:gd name="connsiteX1" fmla="*/ 11026 w 11026"/>
              <a:gd name="connsiteY1" fmla="*/ 21 h 10000"/>
              <a:gd name="connsiteX2" fmla="*/ 10000 w 11026"/>
              <a:gd name="connsiteY2" fmla="*/ 10000 h 10000"/>
              <a:gd name="connsiteX3" fmla="*/ 6670 w 11026"/>
              <a:gd name="connsiteY3" fmla="*/ 9986 h 10000"/>
              <a:gd name="connsiteX4" fmla="*/ 0 w 11026"/>
              <a:gd name="connsiteY4" fmla="*/ 0 h 10000"/>
              <a:gd name="connsiteX0" fmla="*/ 0 w 11100"/>
              <a:gd name="connsiteY0" fmla="*/ 0 h 10042"/>
              <a:gd name="connsiteX1" fmla="*/ 11026 w 11100"/>
              <a:gd name="connsiteY1" fmla="*/ 21 h 10042"/>
              <a:gd name="connsiteX2" fmla="*/ 11100 w 11100"/>
              <a:gd name="connsiteY2" fmla="*/ 10042 h 10042"/>
              <a:gd name="connsiteX3" fmla="*/ 6670 w 11100"/>
              <a:gd name="connsiteY3" fmla="*/ 9986 h 10042"/>
              <a:gd name="connsiteX4" fmla="*/ 0 w 11100"/>
              <a:gd name="connsiteY4" fmla="*/ 0 h 10042"/>
              <a:gd name="connsiteX0" fmla="*/ 0 w 11393"/>
              <a:gd name="connsiteY0" fmla="*/ 0 h 9986"/>
              <a:gd name="connsiteX1" fmla="*/ 11026 w 11393"/>
              <a:gd name="connsiteY1" fmla="*/ 21 h 9986"/>
              <a:gd name="connsiteX2" fmla="*/ 11393 w 11393"/>
              <a:gd name="connsiteY2" fmla="*/ 9959 h 9986"/>
              <a:gd name="connsiteX3" fmla="*/ 6670 w 11393"/>
              <a:gd name="connsiteY3" fmla="*/ 9986 h 9986"/>
              <a:gd name="connsiteX4" fmla="*/ 0 w 11393"/>
              <a:gd name="connsiteY4" fmla="*/ 0 h 9986"/>
              <a:gd name="connsiteX0" fmla="*/ 0 w 10098"/>
              <a:gd name="connsiteY0" fmla="*/ 0 h 10000"/>
              <a:gd name="connsiteX1" fmla="*/ 10096 w 10098"/>
              <a:gd name="connsiteY1" fmla="*/ 0 h 10000"/>
              <a:gd name="connsiteX2" fmla="*/ 10000 w 10098"/>
              <a:gd name="connsiteY2" fmla="*/ 9973 h 10000"/>
              <a:gd name="connsiteX3" fmla="*/ 5854 w 10098"/>
              <a:gd name="connsiteY3" fmla="*/ 10000 h 10000"/>
              <a:gd name="connsiteX4" fmla="*/ 0 w 10098"/>
              <a:gd name="connsiteY4" fmla="*/ 0 h 10000"/>
              <a:gd name="connsiteX0" fmla="*/ 0 w 10098"/>
              <a:gd name="connsiteY0" fmla="*/ 0 h 10036"/>
              <a:gd name="connsiteX1" fmla="*/ 10096 w 10098"/>
              <a:gd name="connsiteY1" fmla="*/ 0 h 10036"/>
              <a:gd name="connsiteX2" fmla="*/ 10032 w 10098"/>
              <a:gd name="connsiteY2" fmla="*/ 10036 h 10036"/>
              <a:gd name="connsiteX3" fmla="*/ 5854 w 10098"/>
              <a:gd name="connsiteY3" fmla="*/ 10000 h 10036"/>
              <a:gd name="connsiteX4" fmla="*/ 0 w 10098"/>
              <a:gd name="connsiteY4" fmla="*/ 0 h 10036"/>
              <a:gd name="connsiteX0" fmla="*/ 0 w 10161"/>
              <a:gd name="connsiteY0" fmla="*/ 0 h 10015"/>
              <a:gd name="connsiteX1" fmla="*/ 10096 w 10161"/>
              <a:gd name="connsiteY1" fmla="*/ 0 h 10015"/>
              <a:gd name="connsiteX2" fmla="*/ 10161 w 10161"/>
              <a:gd name="connsiteY2" fmla="*/ 10015 h 10015"/>
              <a:gd name="connsiteX3" fmla="*/ 5854 w 10161"/>
              <a:gd name="connsiteY3" fmla="*/ 10000 h 10015"/>
              <a:gd name="connsiteX4" fmla="*/ 0 w 10161"/>
              <a:gd name="connsiteY4" fmla="*/ 0 h 10015"/>
              <a:gd name="connsiteX0" fmla="*/ 0 w 10161"/>
              <a:gd name="connsiteY0" fmla="*/ 0 h 10021"/>
              <a:gd name="connsiteX1" fmla="*/ 10096 w 10161"/>
              <a:gd name="connsiteY1" fmla="*/ 0 h 10021"/>
              <a:gd name="connsiteX2" fmla="*/ 10161 w 10161"/>
              <a:gd name="connsiteY2" fmla="*/ 10015 h 10021"/>
              <a:gd name="connsiteX3" fmla="*/ 5854 w 10161"/>
              <a:gd name="connsiteY3" fmla="*/ 10021 h 10021"/>
              <a:gd name="connsiteX4" fmla="*/ 0 w 10161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21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84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41 h 10062"/>
              <a:gd name="connsiteX1" fmla="*/ 10160 w 10166"/>
              <a:gd name="connsiteY1" fmla="*/ 0 h 10062"/>
              <a:gd name="connsiteX2" fmla="*/ 10161 w 10166"/>
              <a:gd name="connsiteY2" fmla="*/ 10056 h 10062"/>
              <a:gd name="connsiteX3" fmla="*/ 5854 w 10166"/>
              <a:gd name="connsiteY3" fmla="*/ 10062 h 10062"/>
              <a:gd name="connsiteX4" fmla="*/ 0 w 10166"/>
              <a:gd name="connsiteY4" fmla="*/ 41 h 10062"/>
              <a:gd name="connsiteX0" fmla="*/ 0 w 10166"/>
              <a:gd name="connsiteY0" fmla="*/ 0 h 10021"/>
              <a:gd name="connsiteX1" fmla="*/ 10160 w 10166"/>
              <a:gd name="connsiteY1" fmla="*/ 22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1751"/>
              <a:gd name="connsiteY0" fmla="*/ 0 h 10021"/>
              <a:gd name="connsiteX1" fmla="*/ 11751 w 11751"/>
              <a:gd name="connsiteY1" fmla="*/ 22 h 10021"/>
              <a:gd name="connsiteX2" fmla="*/ 10161 w 11751"/>
              <a:gd name="connsiteY2" fmla="*/ 10015 h 10021"/>
              <a:gd name="connsiteX3" fmla="*/ 5854 w 11751"/>
              <a:gd name="connsiteY3" fmla="*/ 10021 h 10021"/>
              <a:gd name="connsiteX4" fmla="*/ 0 w 11751"/>
              <a:gd name="connsiteY4" fmla="*/ 0 h 10021"/>
              <a:gd name="connsiteX0" fmla="*/ 0 w 11783"/>
              <a:gd name="connsiteY0" fmla="*/ 0 h 10021"/>
              <a:gd name="connsiteX1" fmla="*/ 11751 w 11783"/>
              <a:gd name="connsiteY1" fmla="*/ 22 h 10021"/>
              <a:gd name="connsiteX2" fmla="*/ 11783 w 11783"/>
              <a:gd name="connsiteY2" fmla="*/ 10015 h 10021"/>
              <a:gd name="connsiteX3" fmla="*/ 5854 w 11783"/>
              <a:gd name="connsiteY3" fmla="*/ 10021 h 10021"/>
              <a:gd name="connsiteX4" fmla="*/ 0 w 11783"/>
              <a:gd name="connsiteY4" fmla="*/ 0 h 10021"/>
              <a:gd name="connsiteX0" fmla="*/ 0 w 11788"/>
              <a:gd name="connsiteY0" fmla="*/ 0 h 10021"/>
              <a:gd name="connsiteX1" fmla="*/ 11782 w 11788"/>
              <a:gd name="connsiteY1" fmla="*/ 22 h 10021"/>
              <a:gd name="connsiteX2" fmla="*/ 11783 w 11788"/>
              <a:gd name="connsiteY2" fmla="*/ 10015 h 10021"/>
              <a:gd name="connsiteX3" fmla="*/ 5854 w 11788"/>
              <a:gd name="connsiteY3" fmla="*/ 10021 h 10021"/>
              <a:gd name="connsiteX4" fmla="*/ 0 w 11788"/>
              <a:gd name="connsiteY4" fmla="*/ 0 h 10021"/>
              <a:gd name="connsiteX0" fmla="*/ 0 w 11908"/>
              <a:gd name="connsiteY0" fmla="*/ 18 h 10039"/>
              <a:gd name="connsiteX1" fmla="*/ 11907 w 11908"/>
              <a:gd name="connsiteY1" fmla="*/ 0 h 10039"/>
              <a:gd name="connsiteX2" fmla="*/ 11783 w 11908"/>
              <a:gd name="connsiteY2" fmla="*/ 10033 h 10039"/>
              <a:gd name="connsiteX3" fmla="*/ 5854 w 11908"/>
              <a:gd name="connsiteY3" fmla="*/ 10039 h 10039"/>
              <a:gd name="connsiteX4" fmla="*/ 0 w 11908"/>
              <a:gd name="connsiteY4" fmla="*/ 18 h 10039"/>
              <a:gd name="connsiteX0" fmla="*/ 0 w 11911"/>
              <a:gd name="connsiteY0" fmla="*/ 18 h 10154"/>
              <a:gd name="connsiteX1" fmla="*/ 11907 w 11911"/>
              <a:gd name="connsiteY1" fmla="*/ 0 h 10154"/>
              <a:gd name="connsiteX2" fmla="*/ 11877 w 11911"/>
              <a:gd name="connsiteY2" fmla="*/ 10154 h 10154"/>
              <a:gd name="connsiteX3" fmla="*/ 5854 w 11911"/>
              <a:gd name="connsiteY3" fmla="*/ 10039 h 10154"/>
              <a:gd name="connsiteX4" fmla="*/ 0 w 11911"/>
              <a:gd name="connsiteY4" fmla="*/ 18 h 10154"/>
              <a:gd name="connsiteX0" fmla="*/ 0 w 11911"/>
              <a:gd name="connsiteY0" fmla="*/ 79 h 10215"/>
              <a:gd name="connsiteX1" fmla="*/ 11907 w 11911"/>
              <a:gd name="connsiteY1" fmla="*/ 0 h 10215"/>
              <a:gd name="connsiteX2" fmla="*/ 11877 w 11911"/>
              <a:gd name="connsiteY2" fmla="*/ 10215 h 10215"/>
              <a:gd name="connsiteX3" fmla="*/ 5854 w 11911"/>
              <a:gd name="connsiteY3" fmla="*/ 10100 h 10215"/>
              <a:gd name="connsiteX4" fmla="*/ 0 w 11911"/>
              <a:gd name="connsiteY4" fmla="*/ 79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1" h="10215">
                <a:moveTo>
                  <a:pt x="0" y="79"/>
                </a:moveTo>
                <a:lnTo>
                  <a:pt x="11907" y="0"/>
                </a:lnTo>
                <a:cubicBezTo>
                  <a:pt x="11929" y="3345"/>
                  <a:pt x="11855" y="6870"/>
                  <a:pt x="11877" y="10215"/>
                </a:cubicBezTo>
                <a:lnTo>
                  <a:pt x="5854" y="10100"/>
                </a:lnTo>
                <a:lnTo>
                  <a:pt x="0" y="7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C2E28-E6A5-4805-8C2E-385A64D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208171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8DE78F3-6280-4945-8D99-FC9C8FE87A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86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8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(ei alaotsikk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8D106-3A13-4079-A33F-7E0EB5BD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03" y="880081"/>
            <a:ext cx="10160794" cy="2081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61669-65CC-423D-AE1E-01DAAA18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603" y="3041374"/>
            <a:ext cx="5040640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3C7A0E-9046-49CF-A029-F1050D26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756" y="3041374"/>
            <a:ext cx="5040641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106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(alaotsiko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0740C-1FB8-4466-B0E0-FB9DC639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4" y="884582"/>
            <a:ext cx="10137912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31F58-63B9-4A12-B6FA-E24CA90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335695"/>
            <a:ext cx="5029199" cy="7056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8A1406-139E-41A4-AF86-0C42AC6C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254441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3F9F2CA-F478-46FD-9287-46EC1614D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5756" y="2335691"/>
            <a:ext cx="5029199" cy="705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D6A5EF-2C53-463E-8694-7C4F23F2E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5444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91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punainen)">
    <p:bg>
      <p:bgPr>
        <a:solidFill>
          <a:srgbClr val="F1C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9B7FF9A-3A12-EA49-8DCB-A858AEB7EA86}"/>
              </a:ext>
            </a:extLst>
          </p:cNvPr>
          <p:cNvSpPr/>
          <p:nvPr userDrawn="1"/>
        </p:nvSpPr>
        <p:spPr>
          <a:xfrm>
            <a:off x="10623452" y="5416062"/>
            <a:ext cx="1334086" cy="1125415"/>
          </a:xfrm>
          <a:prstGeom prst="rect">
            <a:avLst/>
          </a:prstGeom>
          <a:solidFill>
            <a:srgbClr val="F1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67CF3F-9056-8F49-86C6-E9EB2790A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8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BC78F5-B1BD-419C-A2CC-96A712B7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2090"/>
            <a:ext cx="10800272" cy="2087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0A7448-DBED-48CA-A455-970D4B8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0" y="2708694"/>
            <a:ext cx="10800272" cy="28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496140-E19C-2C4F-9E52-9F5BB91032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5791"/>
            <a:ext cx="1270000" cy="1270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3FC7B5-8EDA-034B-93FB-45B791A425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7" r:id="rId4"/>
    <p:sldLayoutId id="2147483662" r:id="rId5"/>
    <p:sldLayoutId id="2147483655" r:id="rId6"/>
    <p:sldLayoutId id="2147483652" r:id="rId7"/>
    <p:sldLayoutId id="2147483653" r:id="rId8"/>
    <p:sldLayoutId id="2147483661" r:id="rId9"/>
    <p:sldLayoutId id="2147483665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606218-0C13-4566-B828-8BC8C1B1C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29" y="368300"/>
            <a:ext cx="9342830" cy="3139137"/>
          </a:xfrm>
        </p:spPr>
        <p:txBody>
          <a:bodyPr>
            <a:normAutofit/>
          </a:bodyPr>
          <a:lstStyle/>
          <a:p>
            <a:r>
              <a:rPr lang="fi-FI" dirty="0"/>
              <a:t>UUDENMAAN </a:t>
            </a:r>
            <a:br>
              <a:rPr lang="fi-FI" dirty="0"/>
            </a:br>
            <a:r>
              <a:rPr lang="fi-FI" dirty="0"/>
              <a:t>MARTAT </a:t>
            </a:r>
            <a:br>
              <a:rPr lang="fi-FI" dirty="0"/>
            </a:br>
            <a:r>
              <a:rPr lang="fi-FI" dirty="0"/>
              <a:t>TOIMintakatsaus 2018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76573E8-4EE5-45A7-B256-E62BD2E71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3576449"/>
            <a:ext cx="7194430" cy="1440611"/>
          </a:xfrm>
        </p:spPr>
        <p:txBody>
          <a:bodyPr/>
          <a:lstStyle/>
          <a:p>
            <a:r>
              <a:rPr lang="fi-FI" dirty="0"/>
              <a:t>Marjo Ranta, 4.5.2019</a:t>
            </a:r>
          </a:p>
        </p:txBody>
      </p:sp>
    </p:spTree>
    <p:extLst>
      <p:ext uri="{BB962C8B-B14F-4D97-AF65-F5344CB8AC3E}">
        <p14:creationId xmlns:p14="http://schemas.microsoft.com/office/powerpoint/2010/main" val="258116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A7762D-7234-48E8-A438-006E9EDF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7" y="436713"/>
            <a:ext cx="10137912" cy="1371600"/>
          </a:xfrm>
        </p:spPr>
        <p:txBody>
          <a:bodyPr/>
          <a:lstStyle/>
          <a:p>
            <a:r>
              <a:rPr lang="fi-FI" dirty="0"/>
              <a:t>Meidät löydetään useimmiten verkosta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C1C5285E-510B-4AEC-BBAA-2C88194013B1}"/>
              </a:ext>
            </a:extLst>
          </p:cNvPr>
          <p:cNvGraphicFramePr/>
          <p:nvPr>
            <p:extLst/>
          </p:nvPr>
        </p:nvGraphicFramePr>
        <p:xfrm>
          <a:off x="2474843" y="2017890"/>
          <a:ext cx="7162800" cy="473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923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34716-B0F6-44C5-A641-86C093B2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KoHdennettu</a:t>
            </a:r>
            <a:r>
              <a:rPr lang="fi-FI" dirty="0"/>
              <a:t> neuvonta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F56B38-A23F-4292-B859-6F2900C761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fi-FI" dirty="0"/>
              <a:t>Vuonna 2018 kaikille hanketyön kautta kohtasimme yhteensä n. 1500 osallistujaa.</a:t>
            </a:r>
          </a:p>
          <a:p>
            <a:r>
              <a:rPr lang="fi-FI" dirty="0"/>
              <a:t>Kohderyhminä olivat niin lapsiperheet, yksinhuoltajat, mielenterveyskuntoutujat, nuoret kuin vangitkin.</a:t>
            </a:r>
          </a:p>
        </p:txBody>
      </p:sp>
      <p:pic>
        <p:nvPicPr>
          <p:cNvPr id="9" name="Kuvan paikkamerkki 8" descr="Kuva, joka sisältää kohteen henkilö, sisä, ikkuna, seinä&#10;&#10;Kuvaus luotu automaattisesti">
            <a:extLst>
              <a:ext uri="{FF2B5EF4-FFF2-40B4-BE49-F238E27FC236}">
                <a16:creationId xmlns:a16="http://schemas.microsoft.com/office/drawing/2014/main" id="{4B6BE7D7-03B8-48CA-8D33-7EDC65AE1E4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667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88C243A5-C15F-40E7-BEAB-51E11259DE86}"/>
              </a:ext>
            </a:extLst>
          </p:cNvPr>
          <p:cNvSpPr txBox="1"/>
          <p:nvPr/>
        </p:nvSpPr>
        <p:spPr>
          <a:xfrm>
            <a:off x="591015" y="546409"/>
            <a:ext cx="841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 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 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EB683CE-8FD4-495C-9605-AEC4C4CA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327021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ARKI SUJUVAKSI AK-toiminta</a:t>
            </a:r>
          </a:p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Lapsiperheiden arjen tukeminen</a:t>
            </a:r>
          </a:p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Venyvä – yksinhuoltaja perheiden tukeminen</a:t>
            </a:r>
          </a:p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Kotoisa- vapautuvien vankien ja heidän perheidensä tukeminen</a:t>
            </a:r>
          </a:p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Vilppu-vapaaehtoishanke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73FB219-B795-41DF-B845-57D97EA37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2122387"/>
            <a:ext cx="5029199" cy="705679"/>
          </a:xfrm>
        </p:spPr>
        <p:txBody>
          <a:bodyPr>
            <a:normAutofit/>
          </a:bodyPr>
          <a:lstStyle/>
          <a:p>
            <a:r>
              <a:rPr lang="fi-FI" dirty="0" err="1"/>
              <a:t>MUUt</a:t>
            </a:r>
            <a:r>
              <a:rPr lang="fi-FI" dirty="0"/>
              <a:t> rahoitukset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27397961-EB8B-4770-9A7A-B51A84E1B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81301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Ihan jees arki 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 STM /ESR yhteishanke Lounais-Suomen Martat, Kymenlaakson Martat ja Etelä-Karjalan Martat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Valioakatemia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/Valio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Ässäkokit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/S-ryhmä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Makumatka Karjalaan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 Karjalan kulttuuriseura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Makuja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– turvapaikan hakijoille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Reach Out 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/Kirkon ulkomaanapu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 Tukipiste 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/yhteishanke Pirkanmaan Martat ja Lounais-Suomen Martat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3EE98D01-6294-4819-BCB1-9890202F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122388"/>
            <a:ext cx="5029199" cy="705678"/>
          </a:xfrm>
        </p:spPr>
        <p:txBody>
          <a:bodyPr/>
          <a:lstStyle/>
          <a:p>
            <a:r>
              <a:rPr lang="fi-FI" dirty="0"/>
              <a:t>STEA-rahoitteiset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89545DB9-EC05-4589-8728-B0D03EA2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3" y="317810"/>
            <a:ext cx="10137912" cy="1371600"/>
          </a:xfrm>
        </p:spPr>
        <p:txBody>
          <a:bodyPr>
            <a:normAutofit/>
          </a:bodyPr>
          <a:lstStyle/>
          <a:p>
            <a:r>
              <a:rPr lang="fi-FI" dirty="0"/>
              <a:t>UUDENMAAN HANKKEITA 2018</a:t>
            </a:r>
          </a:p>
        </p:txBody>
      </p:sp>
    </p:spTree>
    <p:extLst>
      <p:ext uri="{BB962C8B-B14F-4D97-AF65-F5344CB8AC3E}">
        <p14:creationId xmlns:p14="http://schemas.microsoft.com/office/powerpoint/2010/main" val="305191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D5A2EF-0C2D-44B4-BD01-57CBE0A3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SOSIAALINEN MEDIA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7C89DA-9C36-4D41-A38B-BB60BA838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Seuraajien määrä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6440CCB-6A72-4E4F-9926-67196ECFFC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4500603"/>
              </p:ext>
            </p:extLst>
          </p:nvPr>
        </p:nvGraphicFramePr>
        <p:xfrm>
          <a:off x="1027113" y="3041650"/>
          <a:ext cx="5029200" cy="254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1D21446-6B33-4E91-9ECB-781BF0B38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Ikäjakauma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43415433-83F3-4B5A-8284-650A7F7D1FE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6163490"/>
              </p:ext>
            </p:extLst>
          </p:nvPr>
        </p:nvGraphicFramePr>
        <p:xfrm>
          <a:off x="6135688" y="3041650"/>
          <a:ext cx="5029200" cy="254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093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henkilö, ruoho, taivas, poseeraaminen&#10;&#10;Kuvaus luotu automaattisesti">
            <a:extLst>
              <a:ext uri="{FF2B5EF4-FFF2-40B4-BE49-F238E27FC236}">
                <a16:creationId xmlns:a16="http://schemas.microsoft.com/office/drawing/2014/main" id="{9BFC7A57-6BB7-4142-9D10-9B76476B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00" y="299534"/>
            <a:ext cx="4694199" cy="62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pöytä, vesi, kasvi, kukkakimppu&#10;&#10;Kuvaus luotu automaattisesti">
            <a:extLst>
              <a:ext uri="{FF2B5EF4-FFF2-40B4-BE49-F238E27FC236}">
                <a16:creationId xmlns:a16="http://schemas.microsoft.com/office/drawing/2014/main" id="{F2F3A6EC-7C21-4516-974A-6A22FC729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1968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59B2AA6-88E5-4949-861C-CAF23D86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JÄSENTILASTOT 1.1.2019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509524D-E021-447F-A57C-53B72088E1B8}"/>
              </a:ext>
            </a:extLst>
          </p:cNvPr>
          <p:cNvSpPr txBox="1"/>
          <p:nvPr/>
        </p:nvSpPr>
        <p:spPr>
          <a:xfrm>
            <a:off x="423746" y="2888166"/>
            <a:ext cx="4917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Yhdistyksiä 168</a:t>
            </a:r>
          </a:p>
          <a:p>
            <a:endParaRPr lang="fi-FI" sz="2800" dirty="0"/>
          </a:p>
          <a:p>
            <a:r>
              <a:rPr lang="fi-FI" sz="2800" dirty="0"/>
              <a:t>Jäseniä 8857 (muutos – 0,3 %)</a:t>
            </a:r>
          </a:p>
          <a:p>
            <a:endParaRPr lang="fi-FI" sz="2800" dirty="0"/>
          </a:p>
          <a:p>
            <a:r>
              <a:rPr lang="fi-FI" sz="2800" dirty="0"/>
              <a:t>Jäseniä per yhdistys 53</a:t>
            </a:r>
          </a:p>
        </p:txBody>
      </p:sp>
    </p:spTree>
    <p:extLst>
      <p:ext uri="{BB962C8B-B14F-4D97-AF65-F5344CB8AC3E}">
        <p14:creationId xmlns:p14="http://schemas.microsoft.com/office/powerpoint/2010/main" val="162371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henkilö, sisä, seisominen, kakku&#10;&#10;Kuvaus luotu automaattisesti">
            <a:extLst>
              <a:ext uri="{FF2B5EF4-FFF2-40B4-BE49-F238E27FC236}">
                <a16:creationId xmlns:a16="http://schemas.microsoft.com/office/drawing/2014/main" id="{E81A9BAE-BB9F-4560-97AD-69EEF1E1958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r="24505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FAE3F1E-1768-C747-870F-DE63FC15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Vapaaehtoistoiminta Uudenmaan piirissä v. 2018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967FAD-EB81-3E4D-A714-C547AC1817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3881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Yhteensä sopimuksen tehneitä vapaaehtoisia oli 127 henkeä. </a:t>
            </a:r>
          </a:p>
          <a:p>
            <a:pPr lvl="1"/>
            <a:r>
              <a:rPr lang="fi-FI" dirty="0"/>
              <a:t>54 </a:t>
            </a:r>
            <a:r>
              <a:rPr lang="fi-FI" dirty="0" err="1"/>
              <a:t>ruokamarttaa</a:t>
            </a:r>
            <a:endParaRPr lang="fi-FI" dirty="0"/>
          </a:p>
          <a:p>
            <a:pPr lvl="1"/>
            <a:r>
              <a:rPr lang="fi-FI" dirty="0"/>
              <a:t>23 </a:t>
            </a:r>
            <a:r>
              <a:rPr lang="fi-FI" dirty="0" err="1"/>
              <a:t>kässämarttaa</a:t>
            </a:r>
            <a:endParaRPr lang="fi-FI" dirty="0"/>
          </a:p>
          <a:p>
            <a:pPr lvl="1"/>
            <a:r>
              <a:rPr lang="fi-FI" dirty="0"/>
              <a:t>19 </a:t>
            </a:r>
            <a:r>
              <a:rPr lang="fi-FI" dirty="0" err="1"/>
              <a:t>puutarhamarttaa</a:t>
            </a:r>
            <a:endParaRPr lang="fi-FI" dirty="0"/>
          </a:p>
          <a:p>
            <a:pPr lvl="1"/>
            <a:r>
              <a:rPr lang="fi-FI" dirty="0"/>
              <a:t>17 </a:t>
            </a:r>
            <a:r>
              <a:rPr lang="fi-FI" dirty="0" err="1"/>
              <a:t>vertaismarttaa</a:t>
            </a:r>
            <a:endParaRPr lang="fi-FI" dirty="0"/>
          </a:p>
          <a:p>
            <a:pPr lvl="1"/>
            <a:r>
              <a:rPr lang="fi-FI" dirty="0"/>
              <a:t>8 piirin </a:t>
            </a:r>
            <a:r>
              <a:rPr lang="fi-FI" dirty="0" err="1"/>
              <a:t>mediamarttaa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6 kansainvälistä </a:t>
            </a:r>
            <a:r>
              <a:rPr lang="fi-FI" dirty="0" err="1"/>
              <a:t>marttaa</a:t>
            </a:r>
            <a:endParaRPr lang="fi-FI" dirty="0"/>
          </a:p>
          <a:p>
            <a:r>
              <a:rPr lang="fi-FI" dirty="0"/>
              <a:t>Lisäksi tapahtumissa, tempauksissa ja messuilla toimi satoja vapaaehtoisia.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78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Kuvan paikkamerkki 54">
            <a:extLst>
              <a:ext uri="{FF2B5EF4-FFF2-40B4-BE49-F238E27FC236}">
                <a16:creationId xmlns:a16="http://schemas.microsoft.com/office/drawing/2014/main" id="{EB36F26C-D799-4AE8-9D7A-BC5CFEF234E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FAE3F1E-1768-C747-870F-DE63FC15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Vapaaehtoistoiminta Uudenmaan piirissä v. 2018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967FAD-EB81-3E4D-A714-C547AC1817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378131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Piirissä järjestettiin vapaaehtoisten koulutuksia vuoden aikana yhteensä n.15.</a:t>
            </a:r>
          </a:p>
          <a:p>
            <a:r>
              <a:rPr lang="fi-FI" dirty="0"/>
              <a:t>Lisäksi vapaaehtoiset järjestivät kaikille avoimia </a:t>
            </a:r>
            <a:r>
              <a:rPr lang="fi-FI" dirty="0" err="1"/>
              <a:t>kässä</a:t>
            </a:r>
            <a:r>
              <a:rPr lang="fi-FI" dirty="0"/>
              <a:t>- puutarha- ja hyvänolonkahviloita sekä ompelukerhoa.</a:t>
            </a:r>
          </a:p>
          <a:p>
            <a:r>
              <a:rPr lang="fi-FI" dirty="0"/>
              <a:t>Suuria vapaaehtoisten järjestämiä tapahtumia olivat mm. Uusia alkuja-tapahtuma, joka keräsi satoja opiskelijoita osallistumaan.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447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8B4117BE-E321-4A92-80BC-8778674C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Yhdistystoiminta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F4B29807-CAB7-49E3-87DB-94D6A9A74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8227708" cy="3594830"/>
          </a:xfrm>
        </p:spPr>
        <p:txBody>
          <a:bodyPr>
            <a:normAutofit/>
          </a:bodyPr>
          <a:lstStyle/>
          <a:p>
            <a:r>
              <a:rPr lang="fi-FI" dirty="0"/>
              <a:t>Patalapputempaukseen osallistui huimat 60 yhdistystä!</a:t>
            </a:r>
          </a:p>
          <a:p>
            <a:r>
              <a:rPr lang="fi-FI" dirty="0"/>
              <a:t>Arkiruokaa on järkiruokaa oli myös hyvin suosittu valtakunnallinen teema, josta pidettiin useita tapahtumia ja </a:t>
            </a:r>
            <a:r>
              <a:rPr lang="fi-FI" dirty="0" err="1"/>
              <a:t>marttailtoja</a:t>
            </a:r>
            <a:r>
              <a:rPr lang="fi-FI" dirty="0"/>
              <a:t>. </a:t>
            </a:r>
          </a:p>
          <a:p>
            <a:r>
              <a:rPr lang="fi-FI" dirty="0"/>
              <a:t>Aluetapaamisissa kohtasi n. 280 yhdistystoimijaa.</a:t>
            </a:r>
          </a:p>
        </p:txBody>
      </p:sp>
      <p:pic>
        <p:nvPicPr>
          <p:cNvPr id="25" name="Kuvan paikkamerkki 24" descr="Kuva, joka sisältää kohteen sininen&#10;&#10;Kuvaus luotu automaattisesti">
            <a:extLst>
              <a:ext uri="{FF2B5EF4-FFF2-40B4-BE49-F238E27FC236}">
                <a16:creationId xmlns:a16="http://schemas.microsoft.com/office/drawing/2014/main" id="{A036FB9F-32EC-4819-B1FD-80860426773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r="12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845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isällön paikkamerkki 14">
            <a:extLst>
              <a:ext uri="{FF2B5EF4-FFF2-40B4-BE49-F238E27FC236}">
                <a16:creationId xmlns:a16="http://schemas.microsoft.com/office/drawing/2014/main" id="{52F99BDF-873A-4DB5-A5C0-A2A2E671D6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r="512"/>
          <a:stretch>
            <a:fillRect/>
          </a:stretch>
        </p:blipFill>
        <p:spPr/>
      </p:pic>
      <p:sp>
        <p:nvSpPr>
          <p:cNvPr id="19" name="Otsikko 18">
            <a:extLst>
              <a:ext uri="{FF2B5EF4-FFF2-40B4-BE49-F238E27FC236}">
                <a16:creationId xmlns:a16="http://schemas.microsoft.com/office/drawing/2014/main" id="{CFAB9DC8-444C-4FDD-9AE3-485C99A1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63" y="103358"/>
            <a:ext cx="6466152" cy="2081719"/>
          </a:xfrm>
        </p:spPr>
        <p:txBody>
          <a:bodyPr/>
          <a:lstStyle/>
          <a:p>
            <a:r>
              <a:rPr lang="fi-FI" dirty="0"/>
              <a:t>Kotitalous-</a:t>
            </a:r>
            <a:br>
              <a:rPr lang="fi-FI" dirty="0"/>
            </a:br>
            <a:r>
              <a:rPr lang="fi-FI" dirty="0"/>
              <a:t>neuvonta</a:t>
            </a:r>
          </a:p>
        </p:txBody>
      </p:sp>
    </p:spTree>
    <p:extLst>
      <p:ext uri="{BB962C8B-B14F-4D97-AF65-F5344CB8AC3E}">
        <p14:creationId xmlns:p14="http://schemas.microsoft.com/office/powerpoint/2010/main" val="40731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E456E8C-3439-4877-A84D-7D1F1611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49" y="250187"/>
            <a:ext cx="6466152" cy="2081719"/>
          </a:xfrm>
        </p:spPr>
        <p:txBody>
          <a:bodyPr/>
          <a:lstStyle/>
          <a:p>
            <a:r>
              <a:rPr lang="fi-FI" dirty="0"/>
              <a:t>Asiakkuudet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58D0024-63D0-4DDA-BA80-695AC63EB96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88656121"/>
              </p:ext>
            </p:extLst>
          </p:nvPr>
        </p:nvGraphicFramePr>
        <p:xfrm>
          <a:off x="336549" y="2636195"/>
          <a:ext cx="7687777" cy="379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5" name="Kuvan paikkamerkki 74">
            <a:extLst>
              <a:ext uri="{FF2B5EF4-FFF2-40B4-BE49-F238E27FC236}">
                <a16:creationId xmlns:a16="http://schemas.microsoft.com/office/drawing/2014/main" id="{05C13F46-CE19-49CA-9519-9C943114DBC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71" y="0"/>
            <a:ext cx="5601629" cy="6909437"/>
          </a:xfrm>
        </p:spPr>
      </p:pic>
    </p:spTree>
    <p:extLst>
      <p:ext uri="{BB962C8B-B14F-4D97-AF65-F5344CB8AC3E}">
        <p14:creationId xmlns:p14="http://schemas.microsoft.com/office/powerpoint/2010/main" val="407215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E36F572-A690-4609-9BB4-881411DE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Ruokakurssit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7578217-082C-4B28-8246-B5D4C63C7F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dirty="0"/>
              <a:t>Vuonna 2018 kaikille avoimet ruokakurssit keräsivät yhteensä n. 1400 osallistujaa.</a:t>
            </a:r>
          </a:p>
          <a:p>
            <a:r>
              <a:rPr lang="fi-FI" dirty="0"/>
              <a:t>Yrityskurssien kautta n. 700 osallistujaa.</a:t>
            </a:r>
          </a:p>
          <a:p>
            <a:r>
              <a:rPr lang="fi-FI" dirty="0"/>
              <a:t>Suosituimpia kursseja juurileivonnan kurssit ja erilaiset kansainväliset teemat, kuten Vietnam ja Toscana.</a:t>
            </a:r>
          </a:p>
        </p:txBody>
      </p:sp>
      <p:pic>
        <p:nvPicPr>
          <p:cNvPr id="10" name="Kuvan paikkamerkki 9" descr="Kuva, joka sisältää kohteen henkilö, sisä, ruoka, seinä&#10;&#10;Kuvaus luotu automaattisesti">
            <a:extLst>
              <a:ext uri="{FF2B5EF4-FFF2-40B4-BE49-F238E27FC236}">
                <a16:creationId xmlns:a16="http://schemas.microsoft.com/office/drawing/2014/main" id="{DE222246-B89F-4CC5-A474-30BA9E5818F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 b="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655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CC91E-FD6D-4CF2-9838-C1EA05A6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Saamme toiminnasta hyvät arvosanat</a:t>
            </a:r>
          </a:p>
        </p:txBody>
      </p:sp>
      <p:pic>
        <p:nvPicPr>
          <p:cNvPr id="6" name="Kuvan paikkamerkki 5" descr="Kuva, joka sisältää kohteen sisä, sisäkatto, henkilö, seisominen&#10;&#10;Kuvaus luotu automaattisesti">
            <a:extLst>
              <a:ext uri="{FF2B5EF4-FFF2-40B4-BE49-F238E27FC236}">
                <a16:creationId xmlns:a16="http://schemas.microsoft.com/office/drawing/2014/main" id="{3FE02704-2D01-4665-93B0-855CF67668C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r="21664"/>
          <a:stretch>
            <a:fillRect/>
          </a:stretch>
        </p:blipFill>
        <p:spPr/>
      </p:pic>
      <p:graphicFrame>
        <p:nvGraphicFramePr>
          <p:cNvPr id="7" name="Chart">
            <a:extLst>
              <a:ext uri="{FF2B5EF4-FFF2-40B4-BE49-F238E27FC236}">
                <a16:creationId xmlns:a16="http://schemas.microsoft.com/office/drawing/2014/main" id="{8EC5F837-8F03-4375-B3A8-13357591ADD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45646087"/>
              </p:ext>
            </p:extLst>
          </p:nvPr>
        </p:nvGraphicFramePr>
        <p:xfrm>
          <a:off x="336550" y="2708275"/>
          <a:ext cx="7061200" cy="397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916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artat">
      <a:dk1>
        <a:sysClr val="windowText" lastClr="000000"/>
      </a:dk1>
      <a:lt1>
        <a:sysClr val="window" lastClr="FFFFFF"/>
      </a:lt1>
      <a:dk2>
        <a:srgbClr val="286FB7"/>
      </a:dk2>
      <a:lt2>
        <a:srgbClr val="EFC2E1"/>
      </a:lt2>
      <a:accent1>
        <a:srgbClr val="286FB7"/>
      </a:accent1>
      <a:accent2>
        <a:srgbClr val="FF6319"/>
      </a:accent2>
      <a:accent3>
        <a:srgbClr val="65CFE9"/>
      </a:accent3>
      <a:accent4>
        <a:srgbClr val="FECB00"/>
      </a:accent4>
      <a:accent5>
        <a:srgbClr val="286FB7"/>
      </a:accent5>
      <a:accent6>
        <a:srgbClr val="64985F"/>
      </a:accent6>
      <a:hlink>
        <a:srgbClr val="65CFE9"/>
      </a:hlink>
      <a:folHlink>
        <a:srgbClr val="FF6319"/>
      </a:folHlink>
    </a:clrScheme>
    <a:fontScheme name="Martat 2019">
      <a:majorFont>
        <a:latin typeface="Corbe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6" id="{CDFDD4CE-8A32-402F-B40D-007B06D197BB}" vid="{F3108DBA-08A4-46E7-9EB3-BBFF7C9B16A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Martat PowerPoint-pohja 2019</Template>
  <TotalTime>592</TotalTime>
  <Words>396</Words>
  <Application>Microsoft Office PowerPoint</Application>
  <PresentationFormat>Laajakuva</PresentationFormat>
  <Paragraphs>84</Paragraphs>
  <Slides>14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Corbel</vt:lpstr>
      <vt:lpstr>Office-teema</vt:lpstr>
      <vt:lpstr>UUDENMAAN  MARTAT  TOIMintakatsaus 2018</vt:lpstr>
      <vt:lpstr>JÄSENTILASTOT 1.1.2019</vt:lpstr>
      <vt:lpstr>Vapaaehtoistoiminta Uudenmaan piirissä v. 2018</vt:lpstr>
      <vt:lpstr>Vapaaehtoistoiminta Uudenmaan piirissä v. 2018</vt:lpstr>
      <vt:lpstr>Yhdistystoiminta</vt:lpstr>
      <vt:lpstr>Kotitalous- neuvonta</vt:lpstr>
      <vt:lpstr>Asiakkuudet</vt:lpstr>
      <vt:lpstr>Ruokakurssit</vt:lpstr>
      <vt:lpstr>Saamme toiminnasta hyvät arvosanat</vt:lpstr>
      <vt:lpstr>Meidät löydetään useimmiten verkosta</vt:lpstr>
      <vt:lpstr>KoHdennettu neuvonta</vt:lpstr>
      <vt:lpstr>UUDENMAAN HANKKEITA 2018</vt:lpstr>
      <vt:lpstr>SOSIAALINEN MEDIA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Marttojen powerpoint esityspohja 2019</dc:title>
  <dc:creator>Joonas Jylhä</dc:creator>
  <cp:lastModifiedBy>Marjo Ranta</cp:lastModifiedBy>
  <cp:revision>41</cp:revision>
  <dcterms:created xsi:type="dcterms:W3CDTF">2018-12-13T15:49:51Z</dcterms:created>
  <dcterms:modified xsi:type="dcterms:W3CDTF">2019-05-04T04:23:53Z</dcterms:modified>
</cp:coreProperties>
</file>