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0"/>
  </p:notesMasterIdLst>
  <p:sldIdLst>
    <p:sldId id="276" r:id="rId3"/>
    <p:sldId id="275" r:id="rId4"/>
    <p:sldId id="269" r:id="rId5"/>
    <p:sldId id="277" r:id="rId6"/>
    <p:sldId id="272" r:id="rId7"/>
    <p:sldId id="273" r:id="rId8"/>
    <p:sldId id="274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2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TUOTOT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Taul1!$B$1</c:f>
              <c:strCache>
                <c:ptCount val="1"/>
                <c:pt idx="0">
                  <c:v>Myynti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2FB-446D-9656-7C03B299FA9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2FB-446D-9656-7C03B299FA9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2FB-446D-9656-7C03B299FA9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2FB-446D-9656-7C03B299FA9D}"/>
              </c:ext>
            </c:extLst>
          </c:dPt>
          <c:cat>
            <c:strRef>
              <c:f>Taul1!$A$2:$A$5</c:f>
              <c:strCache>
                <c:ptCount val="4"/>
                <c:pt idx="0">
                  <c:v>Varsinainen toiminta</c:v>
                </c:pt>
                <c:pt idx="1">
                  <c:v>Varainhankinta</c:v>
                </c:pt>
                <c:pt idx="2">
                  <c:v>Sijoitus - ja rahoitustoiminta</c:v>
                </c:pt>
                <c:pt idx="3">
                  <c:v>Yleisavustukset</c:v>
                </c:pt>
              </c:strCache>
            </c:strRef>
          </c:cat>
          <c:val>
            <c:numRef>
              <c:f>Taul1!$B$2:$B$5</c:f>
              <c:numCache>
                <c:formatCode>#,##0</c:formatCode>
                <c:ptCount val="4"/>
                <c:pt idx="0">
                  <c:v>299300</c:v>
                </c:pt>
                <c:pt idx="1">
                  <c:v>89800</c:v>
                </c:pt>
                <c:pt idx="2">
                  <c:v>24840</c:v>
                </c:pt>
                <c:pt idx="3">
                  <c:v>83400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2FB-446D-9656-7C03B299FA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Varsinainen toiminta + varainhankinta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Taul1!$A$2:$A$6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Taul1!$B$2:$B$6</c:f>
              <c:numCache>
                <c:formatCode>#,##0</c:formatCode>
                <c:ptCount val="5"/>
                <c:pt idx="0">
                  <c:v>376200</c:v>
                </c:pt>
                <c:pt idx="1">
                  <c:v>357200</c:v>
                </c:pt>
                <c:pt idx="2">
                  <c:v>386000</c:v>
                </c:pt>
                <c:pt idx="3">
                  <c:v>383300</c:v>
                </c:pt>
                <c:pt idx="4">
                  <c:v>445400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3C-43E2-8AF6-B87AEFBDDA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5244488"/>
        <c:axId val="465246128"/>
      </c:barChart>
      <c:catAx>
        <c:axId val="465244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65246128"/>
        <c:crosses val="autoZero"/>
        <c:auto val="1"/>
        <c:lblAlgn val="ctr"/>
        <c:lblOffset val="100"/>
        <c:noMultiLvlLbl val="0"/>
      </c:catAx>
      <c:valAx>
        <c:axId val="465246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65244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dirty="0"/>
              <a:t>Varsinainen toiminta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Kurssituotot (vapu)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Taul1!$A$2:$A$4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</c:numCache>
            </c:numRef>
          </c:cat>
          <c:val>
            <c:numRef>
              <c:f>Taul1!$B$2:$B$4</c:f>
              <c:numCache>
                <c:formatCode>#,##0</c:formatCode>
                <c:ptCount val="3"/>
                <c:pt idx="0">
                  <c:v>136000</c:v>
                </c:pt>
                <c:pt idx="1">
                  <c:v>117000</c:v>
                </c:pt>
                <c:pt idx="2">
                  <c:v>154000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CC-4CD0-BF28-EF437E7B23E2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Hankeavustukset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Taul1!$A$2:$A$4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</c:numCache>
            </c:numRef>
          </c:cat>
          <c:val>
            <c:numRef>
              <c:f>Taul1!$C$2:$C$4</c:f>
              <c:numCache>
                <c:formatCode>#,##0</c:formatCode>
                <c:ptCount val="3"/>
                <c:pt idx="0">
                  <c:v>120000</c:v>
                </c:pt>
                <c:pt idx="1">
                  <c:v>63000</c:v>
                </c:pt>
                <c:pt idx="2">
                  <c:v>38000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CC-4CD0-BF28-EF437E7B23E2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Vuokratuotot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Taul1!$A$2:$A$4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</c:numCache>
            </c:numRef>
          </c:cat>
          <c:val>
            <c:numRef>
              <c:f>Taul1!$D$2:$D$4</c:f>
              <c:numCache>
                <c:formatCode>#,##0</c:formatCode>
                <c:ptCount val="3"/>
                <c:pt idx="0">
                  <c:v>21000</c:v>
                </c:pt>
                <c:pt idx="1">
                  <c:v>12500</c:v>
                </c:pt>
                <c:pt idx="2">
                  <c:v>18130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CC-4CD0-BF28-EF437E7B23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08040352"/>
        <c:axId val="808039696"/>
      </c:barChart>
      <c:catAx>
        <c:axId val="8080403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08039696"/>
        <c:crosses val="autoZero"/>
        <c:auto val="1"/>
        <c:lblAlgn val="ctr"/>
        <c:lblOffset val="100"/>
        <c:noMultiLvlLbl val="0"/>
      </c:catAx>
      <c:valAx>
        <c:axId val="8080396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08040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dirty="0"/>
              <a:t>Varainhankinta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Kurssituotot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Taul1!$A$2:$A$4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</c:numCache>
            </c:numRef>
          </c:cat>
          <c:val>
            <c:numRef>
              <c:f>Taul1!$B$2:$B$4</c:f>
              <c:numCache>
                <c:formatCode>#,##0</c:formatCode>
                <c:ptCount val="3"/>
                <c:pt idx="0">
                  <c:v>47700</c:v>
                </c:pt>
                <c:pt idx="1">
                  <c:v>41200</c:v>
                </c:pt>
                <c:pt idx="2">
                  <c:v>12800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83-4C81-84C1-0C729E647392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Jäsenmaksut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Taul1!$A$2:$A$4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</c:numCache>
            </c:numRef>
          </c:cat>
          <c:val>
            <c:numRef>
              <c:f>Taul1!$C$2:$C$4</c:f>
              <c:numCache>
                <c:formatCode>#,##0</c:formatCode>
                <c:ptCount val="3"/>
                <c:pt idx="0">
                  <c:v>90400</c:v>
                </c:pt>
                <c:pt idx="1">
                  <c:v>92700</c:v>
                </c:pt>
                <c:pt idx="2">
                  <c:v>93200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83-4C81-84C1-0C729E647392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Vuokratuotot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Taul1!$A$2:$A$4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</c:numCache>
            </c:numRef>
          </c:cat>
          <c:val>
            <c:numRef>
              <c:f>Taul1!$D$2:$D$4</c:f>
              <c:numCache>
                <c:formatCode>#,##0</c:formatCode>
                <c:ptCount val="3"/>
                <c:pt idx="0" formatCode="General">
                  <c:v>8000</c:v>
                </c:pt>
                <c:pt idx="1">
                  <c:v>4400</c:v>
                </c:pt>
                <c:pt idx="2">
                  <c:v>2400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83-4C81-84C1-0C729E6473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55126168"/>
        <c:axId val="808045928"/>
      </c:barChart>
      <c:catAx>
        <c:axId val="5551261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08045928"/>
        <c:crosses val="autoZero"/>
        <c:auto val="1"/>
        <c:lblAlgn val="ctr"/>
        <c:lblOffset val="100"/>
        <c:noMultiLvlLbl val="0"/>
      </c:catAx>
      <c:valAx>
        <c:axId val="8080459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55126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152B1-997F-4ED6-A4E8-5AD8F096BAAF}" type="datetimeFigureOut">
              <a:rPr lang="fi-FI" smtClean="0"/>
              <a:t>3.5.2019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19507-22EF-4D9A-BF61-052E306FBB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6723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Kurssituotot: 150 000</a:t>
            </a:r>
          </a:p>
          <a:p>
            <a:r>
              <a:rPr lang="fi-FI" dirty="0"/>
              <a:t>Hankeavustukset: 120 000 </a:t>
            </a:r>
          </a:p>
          <a:p>
            <a:r>
              <a:rPr lang="fi-FI" dirty="0"/>
              <a:t>Vuokratuotot: 21 000</a:t>
            </a:r>
          </a:p>
          <a:p>
            <a:endParaRPr lang="fi-FI" dirty="0"/>
          </a:p>
          <a:p>
            <a:r>
              <a:rPr lang="fi-FI" dirty="0"/>
              <a:t>Varainhankinta:</a:t>
            </a:r>
          </a:p>
          <a:p>
            <a:r>
              <a:rPr lang="fi-FI" dirty="0"/>
              <a:t>Jäsenmaksut: 90 000</a:t>
            </a:r>
          </a:p>
          <a:p>
            <a:r>
              <a:rPr lang="fi-FI" dirty="0"/>
              <a:t>Kurssituotot 48 000</a:t>
            </a:r>
          </a:p>
          <a:p>
            <a:r>
              <a:rPr lang="fi-FI" dirty="0"/>
              <a:t>Vuokratuotot: 8 000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918EC5-1FE2-44A1-9B7B-476277F194A2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6430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  <a:p>
            <a:r>
              <a:rPr lang="fi-FI" dirty="0"/>
              <a:t>Vuokranmenetykset 8 000, putkiremonttikustannukset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919507-22EF-4D9A-BF61-052E306FBB20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2642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918EC5-1FE2-44A1-9B7B-476277F194A2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1494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918EC5-1FE2-44A1-9B7B-476277F194A2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8262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BFFCF3D-4265-4ED0-BCD4-0D548CE7C0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9F50E59-A0B1-484C-A874-DA8904FF13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76B9BD6-2B83-4892-9C10-D2173FC04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7F7F-A151-46BD-BEF0-654C55C72F7A}" type="datetimeFigureOut">
              <a:rPr lang="fi-FI" smtClean="0"/>
              <a:t>3.5.2019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91173AC-DD6D-4FA0-8B51-48A0410B0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B2F5D6B-3C1E-4827-AA28-360827A5C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6C32-3A68-43BE-895F-D4C94B8922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6289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A8F79D-2AA8-4222-9704-77877C352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296B6E0-E858-4314-B08B-DE49088F0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7C23A1B-5F2F-47CF-9C3C-0A4893014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7F7F-A151-46BD-BEF0-654C55C72F7A}" type="datetimeFigureOut">
              <a:rPr lang="fi-FI" smtClean="0"/>
              <a:t>3.5.2019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7C8DB93-CEBE-4F68-8F41-FA9E7FFB0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556CDA0-8662-4B31-B39A-3E6CFBBD7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6C32-3A68-43BE-895F-D4C94B8922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5305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DBF1FF8-2A64-42E8-970C-BE4FA9AA27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0AF770F-5080-4A1B-99A4-7D2A084DA2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E2C20E9-67B7-480F-B0FF-5879F376D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7F7F-A151-46BD-BEF0-654C55C72F7A}" type="datetimeFigureOut">
              <a:rPr lang="fi-FI" smtClean="0"/>
              <a:t>3.5.2019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F77A00B-B549-4FFD-9C4D-3B3D403E5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B1D839C-C3E4-41E4-9432-C1E0ADBE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6C32-3A68-43BE-895F-D4C94B8922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9439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Kuvan paikkamerkki 2">
            <a:extLst>
              <a:ext uri="{FF2B5EF4-FFF2-40B4-BE49-F238E27FC236}">
                <a16:creationId xmlns:a16="http://schemas.microsoft.com/office/drawing/2014/main" id="{68699F57-2024-1144-B8D6-82CDB135C84D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6959215" y="-54103"/>
            <a:ext cx="5287387" cy="6995639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6670 w 10000"/>
              <a:gd name="connsiteY3" fmla="*/ 9986 h 10000"/>
              <a:gd name="connsiteX4" fmla="*/ 0 w 10000"/>
              <a:gd name="connsiteY4" fmla="*/ 0 h 10000"/>
              <a:gd name="connsiteX0" fmla="*/ 0 w 11026"/>
              <a:gd name="connsiteY0" fmla="*/ 0 h 10000"/>
              <a:gd name="connsiteX1" fmla="*/ 11026 w 11026"/>
              <a:gd name="connsiteY1" fmla="*/ 21 h 10000"/>
              <a:gd name="connsiteX2" fmla="*/ 10000 w 11026"/>
              <a:gd name="connsiteY2" fmla="*/ 10000 h 10000"/>
              <a:gd name="connsiteX3" fmla="*/ 6670 w 11026"/>
              <a:gd name="connsiteY3" fmla="*/ 9986 h 10000"/>
              <a:gd name="connsiteX4" fmla="*/ 0 w 11026"/>
              <a:gd name="connsiteY4" fmla="*/ 0 h 10000"/>
              <a:gd name="connsiteX0" fmla="*/ 0 w 11100"/>
              <a:gd name="connsiteY0" fmla="*/ 0 h 10042"/>
              <a:gd name="connsiteX1" fmla="*/ 11026 w 11100"/>
              <a:gd name="connsiteY1" fmla="*/ 21 h 10042"/>
              <a:gd name="connsiteX2" fmla="*/ 11100 w 11100"/>
              <a:gd name="connsiteY2" fmla="*/ 10042 h 10042"/>
              <a:gd name="connsiteX3" fmla="*/ 6670 w 11100"/>
              <a:gd name="connsiteY3" fmla="*/ 9986 h 10042"/>
              <a:gd name="connsiteX4" fmla="*/ 0 w 11100"/>
              <a:gd name="connsiteY4" fmla="*/ 0 h 10042"/>
              <a:gd name="connsiteX0" fmla="*/ 0 w 11393"/>
              <a:gd name="connsiteY0" fmla="*/ 0 h 9986"/>
              <a:gd name="connsiteX1" fmla="*/ 11026 w 11393"/>
              <a:gd name="connsiteY1" fmla="*/ 21 h 9986"/>
              <a:gd name="connsiteX2" fmla="*/ 11393 w 11393"/>
              <a:gd name="connsiteY2" fmla="*/ 9959 h 9986"/>
              <a:gd name="connsiteX3" fmla="*/ 6670 w 11393"/>
              <a:gd name="connsiteY3" fmla="*/ 9986 h 9986"/>
              <a:gd name="connsiteX4" fmla="*/ 0 w 11393"/>
              <a:gd name="connsiteY4" fmla="*/ 0 h 9986"/>
              <a:gd name="connsiteX0" fmla="*/ 0 w 10098"/>
              <a:gd name="connsiteY0" fmla="*/ 0 h 10000"/>
              <a:gd name="connsiteX1" fmla="*/ 10096 w 10098"/>
              <a:gd name="connsiteY1" fmla="*/ 0 h 10000"/>
              <a:gd name="connsiteX2" fmla="*/ 10000 w 10098"/>
              <a:gd name="connsiteY2" fmla="*/ 9973 h 10000"/>
              <a:gd name="connsiteX3" fmla="*/ 5854 w 10098"/>
              <a:gd name="connsiteY3" fmla="*/ 10000 h 10000"/>
              <a:gd name="connsiteX4" fmla="*/ 0 w 10098"/>
              <a:gd name="connsiteY4" fmla="*/ 0 h 10000"/>
              <a:gd name="connsiteX0" fmla="*/ 0 w 10098"/>
              <a:gd name="connsiteY0" fmla="*/ 0 h 10036"/>
              <a:gd name="connsiteX1" fmla="*/ 10096 w 10098"/>
              <a:gd name="connsiteY1" fmla="*/ 0 h 10036"/>
              <a:gd name="connsiteX2" fmla="*/ 10032 w 10098"/>
              <a:gd name="connsiteY2" fmla="*/ 10036 h 10036"/>
              <a:gd name="connsiteX3" fmla="*/ 5854 w 10098"/>
              <a:gd name="connsiteY3" fmla="*/ 10000 h 10036"/>
              <a:gd name="connsiteX4" fmla="*/ 0 w 10098"/>
              <a:gd name="connsiteY4" fmla="*/ 0 h 10036"/>
              <a:gd name="connsiteX0" fmla="*/ 0 w 10161"/>
              <a:gd name="connsiteY0" fmla="*/ 0 h 10015"/>
              <a:gd name="connsiteX1" fmla="*/ 10096 w 10161"/>
              <a:gd name="connsiteY1" fmla="*/ 0 h 10015"/>
              <a:gd name="connsiteX2" fmla="*/ 10161 w 10161"/>
              <a:gd name="connsiteY2" fmla="*/ 10015 h 10015"/>
              <a:gd name="connsiteX3" fmla="*/ 5854 w 10161"/>
              <a:gd name="connsiteY3" fmla="*/ 10000 h 10015"/>
              <a:gd name="connsiteX4" fmla="*/ 0 w 10161"/>
              <a:gd name="connsiteY4" fmla="*/ 0 h 10015"/>
              <a:gd name="connsiteX0" fmla="*/ 0 w 10161"/>
              <a:gd name="connsiteY0" fmla="*/ 0 h 10021"/>
              <a:gd name="connsiteX1" fmla="*/ 10096 w 10161"/>
              <a:gd name="connsiteY1" fmla="*/ 0 h 10021"/>
              <a:gd name="connsiteX2" fmla="*/ 10161 w 10161"/>
              <a:gd name="connsiteY2" fmla="*/ 10015 h 10021"/>
              <a:gd name="connsiteX3" fmla="*/ 5854 w 10161"/>
              <a:gd name="connsiteY3" fmla="*/ 10021 h 10021"/>
              <a:gd name="connsiteX4" fmla="*/ 0 w 10161"/>
              <a:gd name="connsiteY4" fmla="*/ 0 h 10021"/>
              <a:gd name="connsiteX0" fmla="*/ 0 w 10166"/>
              <a:gd name="connsiteY0" fmla="*/ 0 h 10021"/>
              <a:gd name="connsiteX1" fmla="*/ 10160 w 10166"/>
              <a:gd name="connsiteY1" fmla="*/ 21 h 10021"/>
              <a:gd name="connsiteX2" fmla="*/ 10161 w 10166"/>
              <a:gd name="connsiteY2" fmla="*/ 10015 h 10021"/>
              <a:gd name="connsiteX3" fmla="*/ 5854 w 10166"/>
              <a:gd name="connsiteY3" fmla="*/ 10021 h 10021"/>
              <a:gd name="connsiteX4" fmla="*/ 0 w 10166"/>
              <a:gd name="connsiteY4" fmla="*/ 0 h 10021"/>
              <a:gd name="connsiteX0" fmla="*/ 0 w 10166"/>
              <a:gd name="connsiteY0" fmla="*/ 0 h 10021"/>
              <a:gd name="connsiteX1" fmla="*/ 10160 w 10166"/>
              <a:gd name="connsiteY1" fmla="*/ 84 h 10021"/>
              <a:gd name="connsiteX2" fmla="*/ 10161 w 10166"/>
              <a:gd name="connsiteY2" fmla="*/ 10015 h 10021"/>
              <a:gd name="connsiteX3" fmla="*/ 5854 w 10166"/>
              <a:gd name="connsiteY3" fmla="*/ 10021 h 10021"/>
              <a:gd name="connsiteX4" fmla="*/ 0 w 10166"/>
              <a:gd name="connsiteY4" fmla="*/ 0 h 10021"/>
              <a:gd name="connsiteX0" fmla="*/ 0 w 10166"/>
              <a:gd name="connsiteY0" fmla="*/ 41 h 10062"/>
              <a:gd name="connsiteX1" fmla="*/ 10160 w 10166"/>
              <a:gd name="connsiteY1" fmla="*/ 0 h 10062"/>
              <a:gd name="connsiteX2" fmla="*/ 10161 w 10166"/>
              <a:gd name="connsiteY2" fmla="*/ 10056 h 10062"/>
              <a:gd name="connsiteX3" fmla="*/ 5854 w 10166"/>
              <a:gd name="connsiteY3" fmla="*/ 10062 h 10062"/>
              <a:gd name="connsiteX4" fmla="*/ 0 w 10166"/>
              <a:gd name="connsiteY4" fmla="*/ 41 h 10062"/>
              <a:gd name="connsiteX0" fmla="*/ 0 w 10166"/>
              <a:gd name="connsiteY0" fmla="*/ 0 h 10021"/>
              <a:gd name="connsiteX1" fmla="*/ 10160 w 10166"/>
              <a:gd name="connsiteY1" fmla="*/ 22 h 10021"/>
              <a:gd name="connsiteX2" fmla="*/ 10161 w 10166"/>
              <a:gd name="connsiteY2" fmla="*/ 10015 h 10021"/>
              <a:gd name="connsiteX3" fmla="*/ 5854 w 10166"/>
              <a:gd name="connsiteY3" fmla="*/ 10021 h 10021"/>
              <a:gd name="connsiteX4" fmla="*/ 0 w 10166"/>
              <a:gd name="connsiteY4" fmla="*/ 0 h 10021"/>
              <a:gd name="connsiteX0" fmla="*/ 0 w 11751"/>
              <a:gd name="connsiteY0" fmla="*/ 0 h 10021"/>
              <a:gd name="connsiteX1" fmla="*/ 11751 w 11751"/>
              <a:gd name="connsiteY1" fmla="*/ 22 h 10021"/>
              <a:gd name="connsiteX2" fmla="*/ 10161 w 11751"/>
              <a:gd name="connsiteY2" fmla="*/ 10015 h 10021"/>
              <a:gd name="connsiteX3" fmla="*/ 5854 w 11751"/>
              <a:gd name="connsiteY3" fmla="*/ 10021 h 10021"/>
              <a:gd name="connsiteX4" fmla="*/ 0 w 11751"/>
              <a:gd name="connsiteY4" fmla="*/ 0 h 10021"/>
              <a:gd name="connsiteX0" fmla="*/ 0 w 11783"/>
              <a:gd name="connsiteY0" fmla="*/ 0 h 10021"/>
              <a:gd name="connsiteX1" fmla="*/ 11751 w 11783"/>
              <a:gd name="connsiteY1" fmla="*/ 22 h 10021"/>
              <a:gd name="connsiteX2" fmla="*/ 11783 w 11783"/>
              <a:gd name="connsiteY2" fmla="*/ 10015 h 10021"/>
              <a:gd name="connsiteX3" fmla="*/ 5854 w 11783"/>
              <a:gd name="connsiteY3" fmla="*/ 10021 h 10021"/>
              <a:gd name="connsiteX4" fmla="*/ 0 w 11783"/>
              <a:gd name="connsiteY4" fmla="*/ 0 h 10021"/>
              <a:gd name="connsiteX0" fmla="*/ 0 w 11788"/>
              <a:gd name="connsiteY0" fmla="*/ 0 h 10021"/>
              <a:gd name="connsiteX1" fmla="*/ 11782 w 11788"/>
              <a:gd name="connsiteY1" fmla="*/ 22 h 10021"/>
              <a:gd name="connsiteX2" fmla="*/ 11783 w 11788"/>
              <a:gd name="connsiteY2" fmla="*/ 10015 h 10021"/>
              <a:gd name="connsiteX3" fmla="*/ 5854 w 11788"/>
              <a:gd name="connsiteY3" fmla="*/ 10021 h 10021"/>
              <a:gd name="connsiteX4" fmla="*/ 0 w 11788"/>
              <a:gd name="connsiteY4" fmla="*/ 0 h 10021"/>
              <a:gd name="connsiteX0" fmla="*/ 0 w 11908"/>
              <a:gd name="connsiteY0" fmla="*/ 18 h 10039"/>
              <a:gd name="connsiteX1" fmla="*/ 11907 w 11908"/>
              <a:gd name="connsiteY1" fmla="*/ 0 h 10039"/>
              <a:gd name="connsiteX2" fmla="*/ 11783 w 11908"/>
              <a:gd name="connsiteY2" fmla="*/ 10033 h 10039"/>
              <a:gd name="connsiteX3" fmla="*/ 5854 w 11908"/>
              <a:gd name="connsiteY3" fmla="*/ 10039 h 10039"/>
              <a:gd name="connsiteX4" fmla="*/ 0 w 11908"/>
              <a:gd name="connsiteY4" fmla="*/ 18 h 10039"/>
              <a:gd name="connsiteX0" fmla="*/ 0 w 11911"/>
              <a:gd name="connsiteY0" fmla="*/ 18 h 10154"/>
              <a:gd name="connsiteX1" fmla="*/ 11907 w 11911"/>
              <a:gd name="connsiteY1" fmla="*/ 0 h 10154"/>
              <a:gd name="connsiteX2" fmla="*/ 11877 w 11911"/>
              <a:gd name="connsiteY2" fmla="*/ 10154 h 10154"/>
              <a:gd name="connsiteX3" fmla="*/ 5854 w 11911"/>
              <a:gd name="connsiteY3" fmla="*/ 10039 h 10154"/>
              <a:gd name="connsiteX4" fmla="*/ 0 w 11911"/>
              <a:gd name="connsiteY4" fmla="*/ 18 h 10154"/>
              <a:gd name="connsiteX0" fmla="*/ 0 w 11911"/>
              <a:gd name="connsiteY0" fmla="*/ 79 h 10215"/>
              <a:gd name="connsiteX1" fmla="*/ 11907 w 11911"/>
              <a:gd name="connsiteY1" fmla="*/ 0 h 10215"/>
              <a:gd name="connsiteX2" fmla="*/ 11877 w 11911"/>
              <a:gd name="connsiteY2" fmla="*/ 10215 h 10215"/>
              <a:gd name="connsiteX3" fmla="*/ 5854 w 11911"/>
              <a:gd name="connsiteY3" fmla="*/ 10100 h 10215"/>
              <a:gd name="connsiteX4" fmla="*/ 0 w 11911"/>
              <a:gd name="connsiteY4" fmla="*/ 79 h 10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11" h="10215">
                <a:moveTo>
                  <a:pt x="0" y="79"/>
                </a:moveTo>
                <a:lnTo>
                  <a:pt x="11907" y="0"/>
                </a:lnTo>
                <a:cubicBezTo>
                  <a:pt x="11929" y="3345"/>
                  <a:pt x="11855" y="6870"/>
                  <a:pt x="11877" y="10215"/>
                </a:cubicBezTo>
                <a:lnTo>
                  <a:pt x="5854" y="10100"/>
                </a:lnTo>
                <a:lnTo>
                  <a:pt x="0" y="79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8DEC2E28-E6A5-4805-8C2E-385A64DF4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430" y="554476"/>
            <a:ext cx="6466152" cy="2081719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Sisällön paikkamerkki 2">
            <a:extLst>
              <a:ext uri="{FF2B5EF4-FFF2-40B4-BE49-F238E27FC236}">
                <a16:creationId xmlns:a16="http://schemas.microsoft.com/office/drawing/2014/main" id="{28DE78F3-6280-4945-8D99-FC9C8FE87AC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36429" y="2708694"/>
            <a:ext cx="7061897" cy="2881223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10644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bg>
      <p:bgPr>
        <a:solidFill>
          <a:srgbClr val="7ACC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F78278-0C0F-4705-AD73-5917E963FF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6430" y="552091"/>
            <a:ext cx="7194430" cy="3528203"/>
          </a:xfrm>
        </p:spPr>
        <p:txBody>
          <a:bodyPr anchor="b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C603F05-4BAA-4103-8E2E-6CB65FB2DB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6430" y="4149306"/>
            <a:ext cx="7194430" cy="144061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E9D8CB61-2524-FE45-B57D-2D4A90501DD7}"/>
              </a:ext>
            </a:extLst>
          </p:cNvPr>
          <p:cNvSpPr/>
          <p:nvPr userDrawn="1"/>
        </p:nvSpPr>
        <p:spPr>
          <a:xfrm>
            <a:off x="10103611" y="5075087"/>
            <a:ext cx="1951744" cy="1567543"/>
          </a:xfrm>
          <a:prstGeom prst="rect">
            <a:avLst/>
          </a:prstGeom>
          <a:solidFill>
            <a:srgbClr val="7ACC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5935EA98-009F-1F4F-BEEC-5BDB228A4B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7018" y="5293018"/>
            <a:ext cx="1564982" cy="1564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52024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C78221-0DCF-4226-964C-FF3B0F8F4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430" y="560716"/>
            <a:ext cx="10800272" cy="2070341"/>
          </a:xfrm>
        </p:spPr>
        <p:txBody>
          <a:bodyPr anchor="b"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22A794-0132-48EE-8974-C53E91C15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430" y="2708694"/>
            <a:ext cx="10800272" cy="2881223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246235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2">
            <a:extLst>
              <a:ext uri="{FF2B5EF4-FFF2-40B4-BE49-F238E27FC236}">
                <a16:creationId xmlns:a16="http://schemas.microsoft.com/office/drawing/2014/main" id="{D4F58CA1-E2F8-49F5-BAF3-133DB99D9DEC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9056450" y="0"/>
            <a:ext cx="3135549" cy="6857999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6670 w 10000"/>
              <a:gd name="connsiteY3" fmla="*/ 9986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6670" y="9986"/>
                </a:lnTo>
                <a:lnTo>
                  <a:pt x="0" y="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0C78221-0DCF-4226-964C-FF3B0F8F4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430" y="560716"/>
            <a:ext cx="8643668" cy="2096219"/>
          </a:xfrm>
        </p:spPr>
        <p:txBody>
          <a:bodyPr anchor="b"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22A794-0132-48EE-8974-C53E91C15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430" y="2708694"/>
            <a:ext cx="8643668" cy="2881223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93163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Kuvan paikkamerkki 2">
            <a:extLst>
              <a:ext uri="{FF2B5EF4-FFF2-40B4-BE49-F238E27FC236}">
                <a16:creationId xmlns:a16="http://schemas.microsoft.com/office/drawing/2014/main" id="{68699F57-2024-1144-B8D6-82CDB135C84D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6959215" y="-54103"/>
            <a:ext cx="5287387" cy="6995639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6670 w 10000"/>
              <a:gd name="connsiteY3" fmla="*/ 9986 h 10000"/>
              <a:gd name="connsiteX4" fmla="*/ 0 w 10000"/>
              <a:gd name="connsiteY4" fmla="*/ 0 h 10000"/>
              <a:gd name="connsiteX0" fmla="*/ 0 w 11026"/>
              <a:gd name="connsiteY0" fmla="*/ 0 h 10000"/>
              <a:gd name="connsiteX1" fmla="*/ 11026 w 11026"/>
              <a:gd name="connsiteY1" fmla="*/ 21 h 10000"/>
              <a:gd name="connsiteX2" fmla="*/ 10000 w 11026"/>
              <a:gd name="connsiteY2" fmla="*/ 10000 h 10000"/>
              <a:gd name="connsiteX3" fmla="*/ 6670 w 11026"/>
              <a:gd name="connsiteY3" fmla="*/ 9986 h 10000"/>
              <a:gd name="connsiteX4" fmla="*/ 0 w 11026"/>
              <a:gd name="connsiteY4" fmla="*/ 0 h 10000"/>
              <a:gd name="connsiteX0" fmla="*/ 0 w 11100"/>
              <a:gd name="connsiteY0" fmla="*/ 0 h 10042"/>
              <a:gd name="connsiteX1" fmla="*/ 11026 w 11100"/>
              <a:gd name="connsiteY1" fmla="*/ 21 h 10042"/>
              <a:gd name="connsiteX2" fmla="*/ 11100 w 11100"/>
              <a:gd name="connsiteY2" fmla="*/ 10042 h 10042"/>
              <a:gd name="connsiteX3" fmla="*/ 6670 w 11100"/>
              <a:gd name="connsiteY3" fmla="*/ 9986 h 10042"/>
              <a:gd name="connsiteX4" fmla="*/ 0 w 11100"/>
              <a:gd name="connsiteY4" fmla="*/ 0 h 10042"/>
              <a:gd name="connsiteX0" fmla="*/ 0 w 11393"/>
              <a:gd name="connsiteY0" fmla="*/ 0 h 9986"/>
              <a:gd name="connsiteX1" fmla="*/ 11026 w 11393"/>
              <a:gd name="connsiteY1" fmla="*/ 21 h 9986"/>
              <a:gd name="connsiteX2" fmla="*/ 11393 w 11393"/>
              <a:gd name="connsiteY2" fmla="*/ 9959 h 9986"/>
              <a:gd name="connsiteX3" fmla="*/ 6670 w 11393"/>
              <a:gd name="connsiteY3" fmla="*/ 9986 h 9986"/>
              <a:gd name="connsiteX4" fmla="*/ 0 w 11393"/>
              <a:gd name="connsiteY4" fmla="*/ 0 h 9986"/>
              <a:gd name="connsiteX0" fmla="*/ 0 w 10098"/>
              <a:gd name="connsiteY0" fmla="*/ 0 h 10000"/>
              <a:gd name="connsiteX1" fmla="*/ 10096 w 10098"/>
              <a:gd name="connsiteY1" fmla="*/ 0 h 10000"/>
              <a:gd name="connsiteX2" fmla="*/ 10000 w 10098"/>
              <a:gd name="connsiteY2" fmla="*/ 9973 h 10000"/>
              <a:gd name="connsiteX3" fmla="*/ 5854 w 10098"/>
              <a:gd name="connsiteY3" fmla="*/ 10000 h 10000"/>
              <a:gd name="connsiteX4" fmla="*/ 0 w 10098"/>
              <a:gd name="connsiteY4" fmla="*/ 0 h 10000"/>
              <a:gd name="connsiteX0" fmla="*/ 0 w 10098"/>
              <a:gd name="connsiteY0" fmla="*/ 0 h 10036"/>
              <a:gd name="connsiteX1" fmla="*/ 10096 w 10098"/>
              <a:gd name="connsiteY1" fmla="*/ 0 h 10036"/>
              <a:gd name="connsiteX2" fmla="*/ 10032 w 10098"/>
              <a:gd name="connsiteY2" fmla="*/ 10036 h 10036"/>
              <a:gd name="connsiteX3" fmla="*/ 5854 w 10098"/>
              <a:gd name="connsiteY3" fmla="*/ 10000 h 10036"/>
              <a:gd name="connsiteX4" fmla="*/ 0 w 10098"/>
              <a:gd name="connsiteY4" fmla="*/ 0 h 10036"/>
              <a:gd name="connsiteX0" fmla="*/ 0 w 10161"/>
              <a:gd name="connsiteY0" fmla="*/ 0 h 10015"/>
              <a:gd name="connsiteX1" fmla="*/ 10096 w 10161"/>
              <a:gd name="connsiteY1" fmla="*/ 0 h 10015"/>
              <a:gd name="connsiteX2" fmla="*/ 10161 w 10161"/>
              <a:gd name="connsiteY2" fmla="*/ 10015 h 10015"/>
              <a:gd name="connsiteX3" fmla="*/ 5854 w 10161"/>
              <a:gd name="connsiteY3" fmla="*/ 10000 h 10015"/>
              <a:gd name="connsiteX4" fmla="*/ 0 w 10161"/>
              <a:gd name="connsiteY4" fmla="*/ 0 h 10015"/>
              <a:gd name="connsiteX0" fmla="*/ 0 w 10161"/>
              <a:gd name="connsiteY0" fmla="*/ 0 h 10021"/>
              <a:gd name="connsiteX1" fmla="*/ 10096 w 10161"/>
              <a:gd name="connsiteY1" fmla="*/ 0 h 10021"/>
              <a:gd name="connsiteX2" fmla="*/ 10161 w 10161"/>
              <a:gd name="connsiteY2" fmla="*/ 10015 h 10021"/>
              <a:gd name="connsiteX3" fmla="*/ 5854 w 10161"/>
              <a:gd name="connsiteY3" fmla="*/ 10021 h 10021"/>
              <a:gd name="connsiteX4" fmla="*/ 0 w 10161"/>
              <a:gd name="connsiteY4" fmla="*/ 0 h 10021"/>
              <a:gd name="connsiteX0" fmla="*/ 0 w 10166"/>
              <a:gd name="connsiteY0" fmla="*/ 0 h 10021"/>
              <a:gd name="connsiteX1" fmla="*/ 10160 w 10166"/>
              <a:gd name="connsiteY1" fmla="*/ 21 h 10021"/>
              <a:gd name="connsiteX2" fmla="*/ 10161 w 10166"/>
              <a:gd name="connsiteY2" fmla="*/ 10015 h 10021"/>
              <a:gd name="connsiteX3" fmla="*/ 5854 w 10166"/>
              <a:gd name="connsiteY3" fmla="*/ 10021 h 10021"/>
              <a:gd name="connsiteX4" fmla="*/ 0 w 10166"/>
              <a:gd name="connsiteY4" fmla="*/ 0 h 10021"/>
              <a:gd name="connsiteX0" fmla="*/ 0 w 10166"/>
              <a:gd name="connsiteY0" fmla="*/ 0 h 10021"/>
              <a:gd name="connsiteX1" fmla="*/ 10160 w 10166"/>
              <a:gd name="connsiteY1" fmla="*/ 84 h 10021"/>
              <a:gd name="connsiteX2" fmla="*/ 10161 w 10166"/>
              <a:gd name="connsiteY2" fmla="*/ 10015 h 10021"/>
              <a:gd name="connsiteX3" fmla="*/ 5854 w 10166"/>
              <a:gd name="connsiteY3" fmla="*/ 10021 h 10021"/>
              <a:gd name="connsiteX4" fmla="*/ 0 w 10166"/>
              <a:gd name="connsiteY4" fmla="*/ 0 h 10021"/>
              <a:gd name="connsiteX0" fmla="*/ 0 w 10166"/>
              <a:gd name="connsiteY0" fmla="*/ 41 h 10062"/>
              <a:gd name="connsiteX1" fmla="*/ 10160 w 10166"/>
              <a:gd name="connsiteY1" fmla="*/ 0 h 10062"/>
              <a:gd name="connsiteX2" fmla="*/ 10161 w 10166"/>
              <a:gd name="connsiteY2" fmla="*/ 10056 h 10062"/>
              <a:gd name="connsiteX3" fmla="*/ 5854 w 10166"/>
              <a:gd name="connsiteY3" fmla="*/ 10062 h 10062"/>
              <a:gd name="connsiteX4" fmla="*/ 0 w 10166"/>
              <a:gd name="connsiteY4" fmla="*/ 41 h 10062"/>
              <a:gd name="connsiteX0" fmla="*/ 0 w 10166"/>
              <a:gd name="connsiteY0" fmla="*/ 0 h 10021"/>
              <a:gd name="connsiteX1" fmla="*/ 10160 w 10166"/>
              <a:gd name="connsiteY1" fmla="*/ 22 h 10021"/>
              <a:gd name="connsiteX2" fmla="*/ 10161 w 10166"/>
              <a:gd name="connsiteY2" fmla="*/ 10015 h 10021"/>
              <a:gd name="connsiteX3" fmla="*/ 5854 w 10166"/>
              <a:gd name="connsiteY3" fmla="*/ 10021 h 10021"/>
              <a:gd name="connsiteX4" fmla="*/ 0 w 10166"/>
              <a:gd name="connsiteY4" fmla="*/ 0 h 10021"/>
              <a:gd name="connsiteX0" fmla="*/ 0 w 11751"/>
              <a:gd name="connsiteY0" fmla="*/ 0 h 10021"/>
              <a:gd name="connsiteX1" fmla="*/ 11751 w 11751"/>
              <a:gd name="connsiteY1" fmla="*/ 22 h 10021"/>
              <a:gd name="connsiteX2" fmla="*/ 10161 w 11751"/>
              <a:gd name="connsiteY2" fmla="*/ 10015 h 10021"/>
              <a:gd name="connsiteX3" fmla="*/ 5854 w 11751"/>
              <a:gd name="connsiteY3" fmla="*/ 10021 h 10021"/>
              <a:gd name="connsiteX4" fmla="*/ 0 w 11751"/>
              <a:gd name="connsiteY4" fmla="*/ 0 h 10021"/>
              <a:gd name="connsiteX0" fmla="*/ 0 w 11783"/>
              <a:gd name="connsiteY0" fmla="*/ 0 h 10021"/>
              <a:gd name="connsiteX1" fmla="*/ 11751 w 11783"/>
              <a:gd name="connsiteY1" fmla="*/ 22 h 10021"/>
              <a:gd name="connsiteX2" fmla="*/ 11783 w 11783"/>
              <a:gd name="connsiteY2" fmla="*/ 10015 h 10021"/>
              <a:gd name="connsiteX3" fmla="*/ 5854 w 11783"/>
              <a:gd name="connsiteY3" fmla="*/ 10021 h 10021"/>
              <a:gd name="connsiteX4" fmla="*/ 0 w 11783"/>
              <a:gd name="connsiteY4" fmla="*/ 0 h 10021"/>
              <a:gd name="connsiteX0" fmla="*/ 0 w 11788"/>
              <a:gd name="connsiteY0" fmla="*/ 0 h 10021"/>
              <a:gd name="connsiteX1" fmla="*/ 11782 w 11788"/>
              <a:gd name="connsiteY1" fmla="*/ 22 h 10021"/>
              <a:gd name="connsiteX2" fmla="*/ 11783 w 11788"/>
              <a:gd name="connsiteY2" fmla="*/ 10015 h 10021"/>
              <a:gd name="connsiteX3" fmla="*/ 5854 w 11788"/>
              <a:gd name="connsiteY3" fmla="*/ 10021 h 10021"/>
              <a:gd name="connsiteX4" fmla="*/ 0 w 11788"/>
              <a:gd name="connsiteY4" fmla="*/ 0 h 10021"/>
              <a:gd name="connsiteX0" fmla="*/ 0 w 11908"/>
              <a:gd name="connsiteY0" fmla="*/ 18 h 10039"/>
              <a:gd name="connsiteX1" fmla="*/ 11907 w 11908"/>
              <a:gd name="connsiteY1" fmla="*/ 0 h 10039"/>
              <a:gd name="connsiteX2" fmla="*/ 11783 w 11908"/>
              <a:gd name="connsiteY2" fmla="*/ 10033 h 10039"/>
              <a:gd name="connsiteX3" fmla="*/ 5854 w 11908"/>
              <a:gd name="connsiteY3" fmla="*/ 10039 h 10039"/>
              <a:gd name="connsiteX4" fmla="*/ 0 w 11908"/>
              <a:gd name="connsiteY4" fmla="*/ 18 h 10039"/>
              <a:gd name="connsiteX0" fmla="*/ 0 w 11911"/>
              <a:gd name="connsiteY0" fmla="*/ 18 h 10154"/>
              <a:gd name="connsiteX1" fmla="*/ 11907 w 11911"/>
              <a:gd name="connsiteY1" fmla="*/ 0 h 10154"/>
              <a:gd name="connsiteX2" fmla="*/ 11877 w 11911"/>
              <a:gd name="connsiteY2" fmla="*/ 10154 h 10154"/>
              <a:gd name="connsiteX3" fmla="*/ 5854 w 11911"/>
              <a:gd name="connsiteY3" fmla="*/ 10039 h 10154"/>
              <a:gd name="connsiteX4" fmla="*/ 0 w 11911"/>
              <a:gd name="connsiteY4" fmla="*/ 18 h 10154"/>
              <a:gd name="connsiteX0" fmla="*/ 0 w 11911"/>
              <a:gd name="connsiteY0" fmla="*/ 79 h 10215"/>
              <a:gd name="connsiteX1" fmla="*/ 11907 w 11911"/>
              <a:gd name="connsiteY1" fmla="*/ 0 h 10215"/>
              <a:gd name="connsiteX2" fmla="*/ 11877 w 11911"/>
              <a:gd name="connsiteY2" fmla="*/ 10215 h 10215"/>
              <a:gd name="connsiteX3" fmla="*/ 5854 w 11911"/>
              <a:gd name="connsiteY3" fmla="*/ 10100 h 10215"/>
              <a:gd name="connsiteX4" fmla="*/ 0 w 11911"/>
              <a:gd name="connsiteY4" fmla="*/ 79 h 10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11" h="10215">
                <a:moveTo>
                  <a:pt x="0" y="79"/>
                </a:moveTo>
                <a:lnTo>
                  <a:pt x="11907" y="0"/>
                </a:lnTo>
                <a:cubicBezTo>
                  <a:pt x="11929" y="3345"/>
                  <a:pt x="11855" y="6870"/>
                  <a:pt x="11877" y="10215"/>
                </a:cubicBezTo>
                <a:lnTo>
                  <a:pt x="5854" y="10100"/>
                </a:lnTo>
                <a:lnTo>
                  <a:pt x="0" y="79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8DEC2E28-E6A5-4805-8C2E-385A64DF4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430" y="554476"/>
            <a:ext cx="6466152" cy="2081719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Sisällön paikkamerkki 2">
            <a:extLst>
              <a:ext uri="{FF2B5EF4-FFF2-40B4-BE49-F238E27FC236}">
                <a16:creationId xmlns:a16="http://schemas.microsoft.com/office/drawing/2014/main" id="{28DE78F3-6280-4945-8D99-FC9C8FE87AC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36429" y="2708694"/>
            <a:ext cx="7061897" cy="2881223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257709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5C8800B3-2AF0-4E6F-89BD-26DFE43371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 sz="3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4" name="Otsikko 1">
            <a:extLst>
              <a:ext uri="{FF2B5EF4-FFF2-40B4-BE49-F238E27FC236}">
                <a16:creationId xmlns:a16="http://schemas.microsoft.com/office/drawing/2014/main" id="{C3CEF9D9-FD4F-3246-A048-52E39F6F6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2924" y="928548"/>
            <a:ext cx="6466152" cy="2081719"/>
          </a:xfrm>
        </p:spPr>
        <p:txBody>
          <a:bodyPr anchor="ctr">
            <a:normAutofit/>
          </a:bodyPr>
          <a:lstStyle>
            <a:lvl1pPr algn="ctr">
              <a:defRPr sz="44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811739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85299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 (ei alaotsikk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48D106-3A13-4079-A33F-7E0EB5BDA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603" y="880081"/>
            <a:ext cx="10160794" cy="2081780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5261669-65CC-423D-AE1E-01DAAA185A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15603" y="3041374"/>
            <a:ext cx="5040640" cy="2544417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F3C7A0E-9046-49CF-A029-F1050D2613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35756" y="3041374"/>
            <a:ext cx="5040641" cy="2544417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468661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2A8CCB-E2B1-4E3A-BEE0-48C1F1041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06650D8-800B-44DC-A776-052FFAFDE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0120EBF-CC8E-4033-8619-64200C0E4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7F7F-A151-46BD-BEF0-654C55C72F7A}" type="datetimeFigureOut">
              <a:rPr lang="fi-FI" smtClean="0"/>
              <a:t>3.5.2019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463C930-1CC9-4D01-A250-D0AAEE123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8211D2D-DE07-4A47-B170-3B33E5B26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6C32-3A68-43BE-895F-D4C94B8922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61635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 (alaotsikoill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50740C-1FB8-4466-B0E0-FB9DC6399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044" y="884582"/>
            <a:ext cx="10137912" cy="1371600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C531F58-63B9-4A12-B6FA-E24CA9067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7044" y="2335695"/>
            <a:ext cx="5029199" cy="705678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 b="0" i="0" cap="all" baseline="0">
                <a:latin typeface="Corbel" panose="020B05030202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78A1406-139E-41A4-AF86-0C42AC6C5F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7043" y="3041373"/>
            <a:ext cx="5029200" cy="254441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33F9F2CA-F478-46FD-9287-46EC1614D5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35756" y="2335691"/>
            <a:ext cx="5029199" cy="70567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 b="0" i="0" cap="all" baseline="0">
                <a:latin typeface="Corbel" panose="020B05030202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0D6A5EF-2C53-463E-8694-7C4F23F2E6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35756" y="3041371"/>
            <a:ext cx="5029200" cy="2544419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4454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(punainen)">
    <p:bg>
      <p:bgPr>
        <a:solidFill>
          <a:srgbClr val="F1CC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49B7FF9A-3A12-EA49-8DCB-A858AEB7EA86}"/>
              </a:ext>
            </a:extLst>
          </p:cNvPr>
          <p:cNvSpPr/>
          <p:nvPr userDrawn="1"/>
        </p:nvSpPr>
        <p:spPr>
          <a:xfrm>
            <a:off x="10623452" y="5416062"/>
            <a:ext cx="1334086" cy="1125415"/>
          </a:xfrm>
          <a:prstGeom prst="rect">
            <a:avLst/>
          </a:prstGeom>
          <a:solidFill>
            <a:srgbClr val="F1CC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3F78278-0C0F-4705-AD73-5917E963FF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6430" y="1272209"/>
            <a:ext cx="7194430" cy="2156791"/>
          </a:xfrm>
        </p:spPr>
        <p:txBody>
          <a:bodyPr anchor="b">
            <a:no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6167CF3F-9056-8F49-86C6-E9EB2790A5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3452" y="5289452"/>
            <a:ext cx="1568548" cy="1568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01230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(sininen)">
    <p:bg>
      <p:bgPr>
        <a:solidFill>
          <a:srgbClr val="7ACC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54E8FEA3-F31F-8C4B-81E8-58CFDCE49393}"/>
              </a:ext>
            </a:extLst>
          </p:cNvPr>
          <p:cNvSpPr/>
          <p:nvPr userDrawn="1"/>
        </p:nvSpPr>
        <p:spPr>
          <a:xfrm>
            <a:off x="10623452" y="5387926"/>
            <a:ext cx="1348154" cy="1209822"/>
          </a:xfrm>
          <a:prstGeom prst="rect">
            <a:avLst/>
          </a:prstGeom>
          <a:solidFill>
            <a:srgbClr val="7ACC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3F78278-0C0F-4705-AD73-5917E963FF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6430" y="1272209"/>
            <a:ext cx="7194430" cy="2156791"/>
          </a:xfrm>
        </p:spPr>
        <p:txBody>
          <a:bodyPr anchor="b">
            <a:no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3ED8895F-4747-344C-92EE-649A182057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3452" y="5289452"/>
            <a:ext cx="1568548" cy="1568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28998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(keltainen)">
    <p:bg>
      <p:bgPr>
        <a:solidFill>
          <a:srgbClr val="FE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F78278-0C0F-4705-AD73-5917E963FF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6430" y="1272209"/>
            <a:ext cx="7194430" cy="2156791"/>
          </a:xfrm>
        </p:spPr>
        <p:txBody>
          <a:bodyPr anchor="b">
            <a:no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C97836DE-FAE7-F241-8CB6-0C990011AE73}"/>
              </a:ext>
            </a:extLst>
          </p:cNvPr>
          <p:cNvSpPr/>
          <p:nvPr userDrawn="1"/>
        </p:nvSpPr>
        <p:spPr>
          <a:xfrm>
            <a:off x="10623452" y="5387926"/>
            <a:ext cx="1348154" cy="1209822"/>
          </a:xfrm>
          <a:prstGeom prst="rect">
            <a:avLst/>
          </a:prstGeom>
          <a:solidFill>
            <a:srgbClr val="FE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2440A82D-8196-3243-BC32-42D9973D5D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3452" y="5289452"/>
            <a:ext cx="1568548" cy="1568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44305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7DE71D1-5194-4D8D-B76C-F1F4843EF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E0F618B-3D23-4241-A805-951E6C1313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922C7E0-9102-45C8-B6FA-1073B7B20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7F7F-A151-46BD-BEF0-654C55C72F7A}" type="datetimeFigureOut">
              <a:rPr lang="fi-FI" smtClean="0"/>
              <a:t>3.5.2019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CCA2AF-5CAD-41D8-9089-FC8428BCC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9B1021F-B97E-4ECF-AD49-BD7F17751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6C32-3A68-43BE-895F-D4C94B8922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2298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01ED1B9-7D15-4A9B-B92C-DB8FCF070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9274F6D-5778-4174-A40B-D621329F1B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2030AFF-5C6E-41B2-A2CD-93A66F94A1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2044692-5977-4159-9481-35BE0210A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7F7F-A151-46BD-BEF0-654C55C72F7A}" type="datetimeFigureOut">
              <a:rPr lang="fi-FI" smtClean="0"/>
              <a:t>3.5.2019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44E880A-A5DF-4345-AD92-961014D70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A621131-7C97-4329-AFD3-3163A646E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6C32-3A68-43BE-895F-D4C94B8922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2104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39947F-07C8-401F-B6C5-80FB3BBA5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B6DADCD-94C4-4078-97C8-776597E25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6ED47F3-4846-48A3-8FDA-1398A3619D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E1A0E47-1752-4557-B81F-E1E9ECE2A8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E287B739-D813-4672-BB25-9087136A5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9A3ED01-1AA3-4F75-88CD-E78719163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7F7F-A151-46BD-BEF0-654C55C72F7A}" type="datetimeFigureOut">
              <a:rPr lang="fi-FI" smtClean="0"/>
              <a:t>3.5.2019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A3DB6D8-EDEA-41E1-8822-BF6EAB323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F429330-837B-4BE6-9075-5BE8C0E8C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6C32-3A68-43BE-895F-D4C94B8922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0561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B8CB35-0D74-4CBC-A6E5-34B2D2FCC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BE0B975-4924-442F-AD3B-4F6EB2EA9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7F7F-A151-46BD-BEF0-654C55C72F7A}" type="datetimeFigureOut">
              <a:rPr lang="fi-FI" smtClean="0"/>
              <a:t>3.5.2019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CFD62F8-9D90-47B2-9E5F-4FA80669D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15CAC78-E0BD-4487-92D4-487158F2C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6C32-3A68-43BE-895F-D4C94B8922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3718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F2D7E1F-DDA9-493E-9E43-3CDB4653C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7F7F-A151-46BD-BEF0-654C55C72F7A}" type="datetimeFigureOut">
              <a:rPr lang="fi-FI" smtClean="0"/>
              <a:t>3.5.2019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1DD9BC7-861C-4649-899C-0552E76D5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ECD8C90A-4039-4187-A98F-9376E358E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6C32-3A68-43BE-895F-D4C94B8922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9556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8576181-8E53-4072-B985-5234A9DF3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55AE50C-F69B-442E-8BF0-9A520942B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46FD5F2-B531-4AD9-A1A4-DF92181600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CD70046-CBD4-4C0C-A4D3-5CAF10522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7F7F-A151-46BD-BEF0-654C55C72F7A}" type="datetimeFigureOut">
              <a:rPr lang="fi-FI" smtClean="0"/>
              <a:t>3.5.2019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02993AD-C2B1-40CC-BACC-B6D508BEA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7D53CE6-456E-4EA2-8E9E-61F255705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6C32-3A68-43BE-895F-D4C94B8922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1031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D5B554D-00A3-426C-A29C-A9FEBD133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348BC01D-7194-4D5C-97AF-BB948C5327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915F064-5DCB-4476-B44F-43F7EEA994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1CDCF9C-8CE8-4252-969B-C9AA7F9FF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7F7F-A151-46BD-BEF0-654C55C72F7A}" type="datetimeFigureOut">
              <a:rPr lang="fi-FI" smtClean="0"/>
              <a:t>3.5.2019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3EA74C3-B7C4-4E50-8D64-C41F28D57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4EFAAEC-0A06-4471-8E1F-5BE07F56B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46C32-3A68-43BE-895F-D4C94B8922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6095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C6FE7DF1-A744-4997-9349-163DCC729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0BD2723-9DED-4A82-8BA4-88149512B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61BB787-10C4-4B53-A3D7-FF80E62F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77F7F-A151-46BD-BEF0-654C55C72F7A}" type="datetimeFigureOut">
              <a:rPr lang="fi-FI" smtClean="0"/>
              <a:t>3.5.2019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FBC474A-E6DA-4991-B76B-14AA11850F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D8C933D-AA37-42AE-B1EC-ACDDAA0EF4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46C32-3A68-43BE-895F-D4C94B8922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5274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BBC78F5-B1BD-419C-A2CC-96A712B76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430" y="552090"/>
            <a:ext cx="10800272" cy="208759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70A7448-DBED-48CA-A455-970D4B81E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6430" y="2708694"/>
            <a:ext cx="10800272" cy="28770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8E496140-E19C-2C4F-9E52-9F5BB910327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000" y="5585791"/>
            <a:ext cx="1270000" cy="1270000"/>
          </a:xfrm>
          <a:prstGeom prst="rect">
            <a:avLst/>
          </a:prstGeom>
        </p:spPr>
      </p:pic>
      <p:pic>
        <p:nvPicPr>
          <p:cNvPr id="13" name="Kuva 12">
            <a:extLst>
              <a:ext uri="{FF2B5EF4-FFF2-40B4-BE49-F238E27FC236}">
                <a16:creationId xmlns:a16="http://schemas.microsoft.com/office/drawing/2014/main" id="{F33FC7B5-8EDA-034B-93FB-45B791A425A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7018" y="5293018"/>
            <a:ext cx="1564982" cy="1564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86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cap="all" baseline="0">
          <a:solidFill>
            <a:schemeClr val="tx1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mbria" panose="02040503050406030204" pitchFamily="18" charset="0"/>
          <a:ea typeface="Cambria" panose="02040503050406030204" pitchFamily="18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mbria" panose="02040503050406030204" pitchFamily="18" charset="0"/>
          <a:ea typeface="Cambria" panose="02040503050406030204" pitchFamily="18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mbria" panose="02040503050406030204" pitchFamily="18" charset="0"/>
          <a:ea typeface="Cambria" panose="02040503050406030204" pitchFamily="18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mbria" panose="02040503050406030204" pitchFamily="18" charset="0"/>
          <a:ea typeface="Cambria" panose="02040503050406030204" pitchFamily="18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mbria" panose="02040503050406030204" pitchFamily="18" charset="0"/>
          <a:ea typeface="Cambria" panose="02040503050406030204" pitchFamily="18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606218-0C13-4566-B828-8BC8C1B1CC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6429" y="368300"/>
            <a:ext cx="9342830" cy="3139137"/>
          </a:xfrm>
        </p:spPr>
        <p:txBody>
          <a:bodyPr>
            <a:normAutofit/>
          </a:bodyPr>
          <a:lstStyle/>
          <a:p>
            <a:r>
              <a:rPr lang="fi-FI" dirty="0"/>
              <a:t>UUDENMAAN </a:t>
            </a:r>
            <a:br>
              <a:rPr lang="fi-FI" dirty="0"/>
            </a:br>
            <a:r>
              <a:rPr lang="fi-FI" dirty="0"/>
              <a:t>MARTAT </a:t>
            </a:r>
            <a:br>
              <a:rPr lang="fi-FI" dirty="0"/>
            </a:br>
            <a:r>
              <a:rPr lang="fi-FI" dirty="0" err="1"/>
              <a:t>TILINpäätös</a:t>
            </a:r>
            <a:r>
              <a:rPr lang="fi-FI" dirty="0"/>
              <a:t> 2018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76573E8-4EE5-45A7-B256-E62BD2E718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6430" y="3576449"/>
            <a:ext cx="7194430" cy="1440611"/>
          </a:xfrm>
        </p:spPr>
        <p:txBody>
          <a:bodyPr/>
          <a:lstStyle/>
          <a:p>
            <a:r>
              <a:rPr lang="fi-FI" dirty="0"/>
              <a:t>Marjo Ranta, 4.5.2019</a:t>
            </a:r>
          </a:p>
        </p:txBody>
      </p:sp>
    </p:spTree>
    <p:extLst>
      <p:ext uri="{BB962C8B-B14F-4D97-AF65-F5344CB8AC3E}">
        <p14:creationId xmlns:p14="http://schemas.microsoft.com/office/powerpoint/2010/main" val="1041321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ulukko 11">
            <a:extLst>
              <a:ext uri="{FF2B5EF4-FFF2-40B4-BE49-F238E27FC236}">
                <a16:creationId xmlns:a16="http://schemas.microsoft.com/office/drawing/2014/main" id="{4258147E-22B2-46BC-8588-5E275940CB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669863"/>
              </p:ext>
            </p:extLst>
          </p:nvPr>
        </p:nvGraphicFramePr>
        <p:xfrm>
          <a:off x="957802" y="833119"/>
          <a:ext cx="10183674" cy="4724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9667">
                  <a:extLst>
                    <a:ext uri="{9D8B030D-6E8A-4147-A177-3AD203B41FA5}">
                      <a16:colId xmlns:a16="http://schemas.microsoft.com/office/drawing/2014/main" val="210016484"/>
                    </a:ext>
                  </a:extLst>
                </a:gridCol>
                <a:gridCol w="3039449">
                  <a:extLst>
                    <a:ext uri="{9D8B030D-6E8A-4147-A177-3AD203B41FA5}">
                      <a16:colId xmlns:a16="http://schemas.microsoft.com/office/drawing/2014/main" val="3639681952"/>
                    </a:ext>
                  </a:extLst>
                </a:gridCol>
                <a:gridCol w="3394558">
                  <a:extLst>
                    <a:ext uri="{9D8B030D-6E8A-4147-A177-3AD203B41FA5}">
                      <a16:colId xmlns:a16="http://schemas.microsoft.com/office/drawing/2014/main" val="1678620260"/>
                    </a:ext>
                  </a:extLst>
                </a:gridCol>
              </a:tblGrid>
              <a:tr h="674900">
                <a:tc>
                  <a:txBody>
                    <a:bodyPr/>
                    <a:lstStyle/>
                    <a:p>
                      <a:r>
                        <a:rPr lang="fi-FI" dirty="0"/>
                        <a:t>Tuotot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2017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661861"/>
                  </a:ext>
                </a:extLst>
              </a:tr>
              <a:tr h="674900">
                <a:tc>
                  <a:txBody>
                    <a:bodyPr/>
                    <a:lstStyle/>
                    <a:p>
                      <a:r>
                        <a:rPr lang="fi-FI" dirty="0"/>
                        <a:t>Valtionapu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71 605 € (-8 %)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77 665 €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623552"/>
                  </a:ext>
                </a:extLst>
              </a:tr>
              <a:tr h="674900">
                <a:tc>
                  <a:txBody>
                    <a:bodyPr/>
                    <a:lstStyle/>
                    <a:p>
                      <a:r>
                        <a:rPr lang="fi-FI" dirty="0"/>
                        <a:t>Toimintatuki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11 820 € (-19 %)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14 596 €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138940"/>
                  </a:ext>
                </a:extLst>
              </a:tr>
              <a:tr h="674900">
                <a:tc>
                  <a:txBody>
                    <a:bodyPr/>
                    <a:lstStyle/>
                    <a:p>
                      <a:r>
                        <a:rPr lang="fi-FI" dirty="0"/>
                        <a:t>Jäsenmaksut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90 417 € (-2,5 %)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92 749 €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801736"/>
                  </a:ext>
                </a:extLst>
              </a:tr>
              <a:tr h="674900">
                <a:tc>
                  <a:txBody>
                    <a:bodyPr/>
                    <a:lstStyle/>
                    <a:p>
                      <a:r>
                        <a:rPr lang="fi-FI" dirty="0"/>
                        <a:t>Sijoitus- ja rahoitustoiminta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17 784 € (- 29 %)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25 086 €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13408"/>
                  </a:ext>
                </a:extLst>
              </a:tr>
              <a:tr h="67490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171796"/>
                  </a:ext>
                </a:extLst>
              </a:tr>
              <a:tr h="674900">
                <a:tc>
                  <a:txBody>
                    <a:bodyPr/>
                    <a:lstStyle/>
                    <a:p>
                      <a:r>
                        <a:rPr lang="fi-FI" b="1" dirty="0"/>
                        <a:t>TILIKAUDEN ALIJÄÄMÄ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- 11 248 (-50 %)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- 22 549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138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1176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EC8BAE65-6FA3-BE44-B2D3-5E33E7AA9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044" y="417835"/>
            <a:ext cx="10137912" cy="1371600"/>
          </a:xfrm>
        </p:spPr>
        <p:txBody>
          <a:bodyPr/>
          <a:lstStyle/>
          <a:p>
            <a:r>
              <a:rPr lang="fi-FI" dirty="0"/>
              <a:t>RAHOITUS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36CE759-6BBE-4345-9BB9-9F626AC507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7043" y="2256182"/>
            <a:ext cx="5029200" cy="3329609"/>
          </a:xfrm>
        </p:spPr>
        <p:txBody>
          <a:bodyPr>
            <a:normAutofit fontScale="92500" lnSpcReduction="20000"/>
          </a:bodyPr>
          <a:lstStyle/>
          <a:p>
            <a:r>
              <a:rPr lang="fi-FI" sz="2000" dirty="0"/>
              <a:t>Varsinainen toiminta</a:t>
            </a:r>
          </a:p>
          <a:p>
            <a:pPr lvl="1"/>
            <a:r>
              <a:rPr lang="fi-FI" sz="1800" dirty="0"/>
              <a:t>Kurssituotot ja tilojen vuokratuotot.</a:t>
            </a:r>
          </a:p>
          <a:p>
            <a:pPr lvl="1"/>
            <a:r>
              <a:rPr lang="fi-FI" sz="1800" dirty="0"/>
              <a:t>Hankeavustukset: Rahoittajina mm. STEA, Opetushallitus,  Euroopan sosiaalirahasto</a:t>
            </a:r>
          </a:p>
          <a:p>
            <a:r>
              <a:rPr lang="fi-FI" sz="2000" dirty="0"/>
              <a:t>Varainhankinta</a:t>
            </a:r>
          </a:p>
          <a:p>
            <a:pPr lvl="1"/>
            <a:r>
              <a:rPr lang="fi-FI" sz="1800" dirty="0"/>
              <a:t>Jäsenmaksut</a:t>
            </a:r>
          </a:p>
          <a:p>
            <a:pPr lvl="1"/>
            <a:r>
              <a:rPr lang="fi-FI" sz="1800" dirty="0"/>
              <a:t>Kurssituotot ja tilojen vuokratuotot (verollinen)</a:t>
            </a:r>
          </a:p>
          <a:p>
            <a:r>
              <a:rPr lang="fi-FI" sz="2000" dirty="0"/>
              <a:t>Yleisavustukset</a:t>
            </a:r>
          </a:p>
          <a:p>
            <a:pPr lvl="1"/>
            <a:r>
              <a:rPr lang="fi-FI" sz="1600" dirty="0"/>
              <a:t>Valtionapu, Eduard </a:t>
            </a:r>
            <a:r>
              <a:rPr lang="fi-FI" sz="1600" dirty="0" err="1"/>
              <a:t>Polonin</a:t>
            </a:r>
            <a:r>
              <a:rPr lang="fi-FI" sz="1600" dirty="0"/>
              <a:t> säätiö</a:t>
            </a:r>
            <a:endParaRPr lang="fi-FI" sz="2000" dirty="0"/>
          </a:p>
          <a:p>
            <a:r>
              <a:rPr lang="fi-FI" sz="2000" dirty="0"/>
              <a:t>Sijoitus ja rahoitustoiminta</a:t>
            </a:r>
          </a:p>
          <a:p>
            <a:pPr lvl="1"/>
            <a:r>
              <a:rPr lang="fi-FI" sz="1600" dirty="0"/>
              <a:t>Asuinhuoneistojen vuokratuotot</a:t>
            </a:r>
          </a:p>
          <a:p>
            <a:pPr lvl="1"/>
            <a:r>
              <a:rPr lang="fi-FI" sz="1600" dirty="0"/>
              <a:t>Korkotuotot sijoitustileiltä</a:t>
            </a:r>
          </a:p>
          <a:p>
            <a:endParaRPr lang="fi-FI" sz="2000" dirty="0"/>
          </a:p>
          <a:p>
            <a:endParaRPr lang="fi-FI" dirty="0"/>
          </a:p>
          <a:p>
            <a:endParaRPr lang="fi-FI" dirty="0"/>
          </a:p>
          <a:p>
            <a:pPr lvl="1"/>
            <a:endParaRPr lang="fi-FI" dirty="0"/>
          </a:p>
          <a:p>
            <a:endParaRPr lang="fi-FI" dirty="0"/>
          </a:p>
        </p:txBody>
      </p:sp>
      <p:graphicFrame>
        <p:nvGraphicFramePr>
          <p:cNvPr id="9" name="Sisällön paikkamerkki 5">
            <a:extLst>
              <a:ext uri="{FF2B5EF4-FFF2-40B4-BE49-F238E27FC236}">
                <a16:creationId xmlns:a16="http://schemas.microsoft.com/office/drawing/2014/main" id="{ED3C44ED-780A-45C6-B655-6663B245A1A2}"/>
              </a:ext>
            </a:extLst>
          </p:cNvPr>
          <p:cNvGraphicFramePr>
            <a:graphicFrameLocks noGrp="1"/>
          </p:cNvGraphicFramePr>
          <p:nvPr>
            <p:ph sz="quarter" idx="4"/>
            <p:extLst/>
          </p:nvPr>
        </p:nvGraphicFramePr>
        <p:xfrm>
          <a:off x="6135688" y="2256182"/>
          <a:ext cx="5145022" cy="333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15965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ulukko 6">
            <a:extLst>
              <a:ext uri="{FF2B5EF4-FFF2-40B4-BE49-F238E27FC236}">
                <a16:creationId xmlns:a16="http://schemas.microsoft.com/office/drawing/2014/main" id="{82CC5248-4704-4DFC-B16D-07E22ABDF5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740270"/>
              </p:ext>
            </p:extLst>
          </p:nvPr>
        </p:nvGraphicFramePr>
        <p:xfrm>
          <a:off x="1152634" y="1423859"/>
          <a:ext cx="9886731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5577">
                  <a:extLst>
                    <a:ext uri="{9D8B030D-6E8A-4147-A177-3AD203B41FA5}">
                      <a16:colId xmlns:a16="http://schemas.microsoft.com/office/drawing/2014/main" val="3318352435"/>
                    </a:ext>
                  </a:extLst>
                </a:gridCol>
                <a:gridCol w="3295577">
                  <a:extLst>
                    <a:ext uri="{9D8B030D-6E8A-4147-A177-3AD203B41FA5}">
                      <a16:colId xmlns:a16="http://schemas.microsoft.com/office/drawing/2014/main" val="3203804684"/>
                    </a:ext>
                  </a:extLst>
                </a:gridCol>
                <a:gridCol w="3295577">
                  <a:extLst>
                    <a:ext uri="{9D8B030D-6E8A-4147-A177-3AD203B41FA5}">
                      <a16:colId xmlns:a16="http://schemas.microsoft.com/office/drawing/2014/main" val="35249264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TULOSLASKELMA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TALOUSARVIO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86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Varsinaisen toiminnan tuotot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299 300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237 000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2715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/>
                        <a:t>Kulujäämä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- 202 200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- 190 500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351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349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Varainhankinta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89 700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91 500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7066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/>
                        <a:t>Liiketoiminnan tuotot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55 700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30 000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51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050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Sijoitus- ja rahoitustoiminta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17 800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26 000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879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5792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Henkilöstökulut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358 000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310 000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084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6141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7BF10FE2-BDFB-4BC0-8D26-45935C373505}"/>
              </a:ext>
            </a:extLst>
          </p:cNvPr>
          <p:cNvGraphicFramePr>
            <a:graphicFrameLocks noGrp="1"/>
          </p:cNvGraphicFramePr>
          <p:nvPr>
            <p:ph idx="10"/>
            <p:extLst/>
          </p:nvPr>
        </p:nvGraphicFramePr>
        <p:xfrm>
          <a:off x="2299319" y="1565665"/>
          <a:ext cx="7593362" cy="3296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6558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51BEBDD9-55D1-4D5A-A7AC-93276D443C54}"/>
              </a:ext>
            </a:extLst>
          </p:cNvPr>
          <p:cNvGraphicFramePr/>
          <p:nvPr>
            <p:extLst/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0633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Kaavio 3">
            <a:extLst>
              <a:ext uri="{FF2B5EF4-FFF2-40B4-BE49-F238E27FC236}">
                <a16:creationId xmlns:a16="http://schemas.microsoft.com/office/drawing/2014/main" id="{86A93F1B-7FC3-4C31-8A3E-D082DFAB27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26548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05137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eema">
  <a:themeElements>
    <a:clrScheme name="Martat">
      <a:dk1>
        <a:sysClr val="windowText" lastClr="000000"/>
      </a:dk1>
      <a:lt1>
        <a:sysClr val="window" lastClr="FFFFFF"/>
      </a:lt1>
      <a:dk2>
        <a:srgbClr val="286FB7"/>
      </a:dk2>
      <a:lt2>
        <a:srgbClr val="EFC2E1"/>
      </a:lt2>
      <a:accent1>
        <a:srgbClr val="286FB7"/>
      </a:accent1>
      <a:accent2>
        <a:srgbClr val="FF6319"/>
      </a:accent2>
      <a:accent3>
        <a:srgbClr val="65CFE9"/>
      </a:accent3>
      <a:accent4>
        <a:srgbClr val="FECB00"/>
      </a:accent4>
      <a:accent5>
        <a:srgbClr val="286FB7"/>
      </a:accent5>
      <a:accent6>
        <a:srgbClr val="64985F"/>
      </a:accent6>
      <a:hlink>
        <a:srgbClr val="65CFE9"/>
      </a:hlink>
      <a:folHlink>
        <a:srgbClr val="FF6319"/>
      </a:folHlink>
    </a:clrScheme>
    <a:fontScheme name="Martat 2019">
      <a:majorFont>
        <a:latin typeface="Corbel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6" id="{CDFDD4CE-8A32-402F-B40D-007B06D197BB}" vid="{F3108DBA-08A4-46E7-9EB3-BBFF7C9B16AB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183</Words>
  <Application>Microsoft Office PowerPoint</Application>
  <PresentationFormat>Laajakuva</PresentationFormat>
  <Paragraphs>73</Paragraphs>
  <Slides>7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Corbel</vt:lpstr>
      <vt:lpstr>Office-teema</vt:lpstr>
      <vt:lpstr>1_Office-teema</vt:lpstr>
      <vt:lpstr>UUDENMAAN  MARTAT  TILINpäätös 2018</vt:lpstr>
      <vt:lpstr>PowerPoint-esitys</vt:lpstr>
      <vt:lpstr>RAHOITUS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TALOUS</dc:title>
  <dc:creator>Marjo Ranta</dc:creator>
  <cp:lastModifiedBy>Marjo Ranta</cp:lastModifiedBy>
  <cp:revision>18</cp:revision>
  <dcterms:created xsi:type="dcterms:W3CDTF">2019-05-03T15:00:28Z</dcterms:created>
  <dcterms:modified xsi:type="dcterms:W3CDTF">2019-05-03T20:45:49Z</dcterms:modified>
</cp:coreProperties>
</file>