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6" r:id="rId3"/>
    <p:sldId id="347" r:id="rId4"/>
    <p:sldId id="342" r:id="rId5"/>
    <p:sldId id="343" r:id="rId6"/>
    <p:sldId id="333" r:id="rId7"/>
    <p:sldId id="303" r:id="rId8"/>
    <p:sldId id="332" r:id="rId9"/>
    <p:sldId id="355" r:id="rId10"/>
    <p:sldId id="349" r:id="rId11"/>
    <p:sldId id="363" r:id="rId12"/>
    <p:sldId id="357" r:id="rId13"/>
    <p:sldId id="505" r:id="rId14"/>
    <p:sldId id="361" r:id="rId15"/>
    <p:sldId id="506" r:id="rId16"/>
    <p:sldId id="362" r:id="rId17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9B0"/>
    <a:srgbClr val="375279"/>
    <a:srgbClr val="9B6E6A"/>
    <a:srgbClr val="EA6265"/>
    <a:srgbClr val="F54C7F"/>
    <a:srgbClr val="164193"/>
    <a:srgbClr val="F9F9F7"/>
    <a:srgbClr val="F99090"/>
    <a:srgbClr val="D4474B"/>
    <a:srgbClr val="C1A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74031" autoAdjust="0"/>
  </p:normalViewPr>
  <p:slideViewPr>
    <p:cSldViewPr snapToGrid="0">
      <p:cViewPr varScale="1">
        <p:scale>
          <a:sx n="80" d="100"/>
          <a:sy n="80" d="100"/>
        </p:scale>
        <p:origin x="20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3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AEDB-BFB0-4489-BD9C-B67D3A45351A}" type="datetime1">
              <a:rPr lang="fi-FI" smtClean="0"/>
              <a:t>6.5.2019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4CDBB-1DE5-49E3-942E-82546F5681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104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DE700-7F65-4C68-ACCB-9E803BB2E8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763076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997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109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338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5302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1140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OKM:n</a:t>
            </a:r>
            <a:r>
              <a:rPr lang="fi-FI" dirty="0"/>
              <a:t> lopullinen vuoden 2019 valtionavustuspäätös jää ilmeisesti odottamaan uutta hallitusta ja ministeriä, joten sen ajankohdasta ja suuruudesta ei ole tietoa.</a:t>
            </a:r>
          </a:p>
          <a:p>
            <a:r>
              <a:rPr lang="fi-FI" dirty="0"/>
              <a:t>Liiketoiminta 2018 55 000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6478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521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34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925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79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039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72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030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Ollaan yhdistysten tukena.</a:t>
            </a:r>
          </a:p>
          <a:p>
            <a:r>
              <a:rPr lang="fi-FI" dirty="0"/>
              <a:t>Kehitetään uusia koulutusmuotoja.</a:t>
            </a:r>
          </a:p>
          <a:p>
            <a:r>
              <a:rPr lang="fi-FI" dirty="0"/>
              <a:t>Pidetään huolta jäsenistä!</a:t>
            </a:r>
          </a:p>
          <a:p>
            <a:r>
              <a:rPr lang="fi-FI" dirty="0"/>
              <a:t>Viestitään siitä, että yhdistystä voi vaihtaa.</a:t>
            </a:r>
          </a:p>
          <a:p>
            <a:r>
              <a:rPr lang="fi-FI" dirty="0" err="1"/>
              <a:t>Marttatreffit</a:t>
            </a:r>
            <a:r>
              <a:rPr lang="fi-FI" dirty="0"/>
              <a:t>: paikka jossa saa jakaa kokemuksia ja kehittää yhteistyötä.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623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Vapaaehtoismerkin mahdollisuuksista muistutetaan yhdistyksiä.</a:t>
            </a:r>
          </a:p>
          <a:p>
            <a:r>
              <a:rPr lang="fi-FI" dirty="0"/>
              <a:t>Palkitsemista kehitetään. Etenkin ns. putkien vetäjien osalta.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DB73AF-7C2C-4D47-A7E1-54CCA0BBDCB4}" type="datetime1">
              <a:rPr lang="fi-FI" smtClean="0"/>
              <a:t>6.5.2019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E700-7F65-4C68-ACCB-9E803BB2E8A2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95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63082" y="5252583"/>
            <a:ext cx="5895293" cy="78307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37527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tähän alaotsikoksi esimerkiksi oma nimesi ja esityksen päivämäärä</a:t>
            </a:r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963082" y="3849863"/>
            <a:ext cx="5895293" cy="1402721"/>
          </a:xfrm>
        </p:spPr>
        <p:txBody>
          <a:bodyPr anchor="b">
            <a:normAutofit/>
          </a:bodyPr>
          <a:lstStyle>
            <a:lvl1pPr algn="ctr">
              <a:defRPr sz="4400" b="1">
                <a:ln w="3175">
                  <a:noFill/>
                </a:ln>
                <a:solidFill>
                  <a:srgbClr val="37527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82" y="1137467"/>
            <a:ext cx="7569185" cy="24739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Kuva 1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/>
          <a:stretch/>
        </p:blipFill>
        <p:spPr>
          <a:xfrm rot="21260149">
            <a:off x="659733" y="74866"/>
            <a:ext cx="3326410" cy="46705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85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5459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6786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kkuula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8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1824B01-56CA-4A03-9BC0-3FE92A5DA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71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EB5221E-F2FF-4861-83E9-B23BCB9848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CAB07E6-AF3B-430F-A92C-7F48907C1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3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5A6FA8A-0067-49B2-BF7C-D1DEAD02D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8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41475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9434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2802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85012" y="457200"/>
            <a:ext cx="4387014" cy="1600200"/>
          </a:xfrm>
        </p:spPr>
        <p:txBody>
          <a:bodyPr anchor="b"/>
          <a:lstStyle>
            <a:lvl1pPr>
              <a:defRPr sz="3200"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385012" y="2181726"/>
            <a:ext cx="4387013" cy="436345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3378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376362" y="457200"/>
            <a:ext cx="4387014" cy="1600200"/>
          </a:xfrm>
        </p:spPr>
        <p:txBody>
          <a:bodyPr anchor="b"/>
          <a:lstStyle>
            <a:lvl1pPr>
              <a:defRPr sz="3200"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0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7376362" y="2181726"/>
            <a:ext cx="4387013" cy="436345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398326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41475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41475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5798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750876" cy="1325563"/>
          </a:xfrm>
        </p:spPr>
        <p:txBody>
          <a:bodyPr/>
          <a:lstStyle>
            <a:lvl1pPr>
              <a:defRPr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828799"/>
            <a:ext cx="5157787" cy="67627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>
                <a:solidFill>
                  <a:srgbClr val="37527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alaotsikko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569243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799"/>
            <a:ext cx="5183188" cy="67627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>
                <a:solidFill>
                  <a:srgbClr val="37527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alaotsikko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569243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80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03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85011" y="457200"/>
            <a:ext cx="4387014" cy="1600200"/>
          </a:xfrm>
        </p:spPr>
        <p:txBody>
          <a:bodyPr anchor="b"/>
          <a:lstStyle>
            <a:lvl1pPr>
              <a:defRPr sz="3200">
                <a:solidFill>
                  <a:srgbClr val="375279"/>
                </a:solidFill>
              </a:defRPr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183188" y="457200"/>
            <a:ext cx="6543591" cy="61040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4474B"/>
              </a:buClr>
              <a:buSzPct val="80000"/>
              <a:buFont typeface="Arial" panose="020B0604020202020204" pitchFamily="34" charset="0"/>
              <a:buNone/>
              <a:tabLst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4474B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385012" y="2181725"/>
            <a:ext cx="4387014" cy="437949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374057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513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63609"/>
            <a:ext cx="10515600" cy="4456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Lisää tekstiä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/>
          <a:stretch/>
        </p:blipFill>
        <p:spPr>
          <a:xfrm rot="21260149">
            <a:off x="10674446" y="8736"/>
            <a:ext cx="1270104" cy="17833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74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  <p:sldLayoutId id="2147483660" r:id="rId5"/>
    <p:sldLayoutId id="2147483652" r:id="rId6"/>
    <p:sldLayoutId id="2147483653" r:id="rId7"/>
    <p:sldLayoutId id="2147483655" r:id="rId8"/>
    <p:sldLayoutId id="2147483656" r:id="rId9"/>
    <p:sldLayoutId id="2147483658" r:id="rId10"/>
    <p:sldLayoutId id="2147483659" r:id="rId11"/>
    <p:sldLayoutId id="2147483669" r:id="rId12"/>
    <p:sldLayoutId id="2147483683" r:id="rId13"/>
    <p:sldLayoutId id="2147483684" r:id="rId14"/>
    <p:sldLayoutId id="2147483686" r:id="rId15"/>
    <p:sldLayoutId id="2147483685" r:id="rId16"/>
    <p:sldLayoutId id="2147483682" r:id="rId1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75279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4474B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474B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474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474B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474B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3325409" y="3849862"/>
            <a:ext cx="7406760" cy="1402721"/>
          </a:xfrm>
        </p:spPr>
        <p:txBody>
          <a:bodyPr>
            <a:normAutofit fontScale="90000"/>
          </a:bodyPr>
          <a:lstStyle/>
          <a:p>
            <a:r>
              <a:rPr lang="fi-FI" dirty="0"/>
              <a:t>UUDENMAAN MARTTOJEN TOIMINTASUUNNITELMA 2019</a:t>
            </a:r>
          </a:p>
        </p:txBody>
      </p:sp>
    </p:spTree>
    <p:extLst>
      <p:ext uri="{BB962C8B-B14F-4D97-AF65-F5344CB8AC3E}">
        <p14:creationId xmlns:p14="http://schemas.microsoft.com/office/powerpoint/2010/main" val="227606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C5A20B-6D6F-43E5-BA6C-DCCC5108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NEUVONTAA JA TOIMINTAA </a:t>
            </a:r>
            <a:br>
              <a:rPr lang="fi-FI" dirty="0"/>
            </a:br>
            <a:r>
              <a:rPr lang="fi-FI" dirty="0"/>
              <a:t>ERI KOHDERYHMILLE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5AC97B-6489-4D9C-864C-255786368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Arjen taitojen tukeminen, kädentaitojen lisääminen, arkirytmin kohentaminen, sosiaalisten taitojen ja osallisuuden vahvistaminen.</a:t>
            </a:r>
          </a:p>
        </p:txBody>
      </p:sp>
      <p:sp>
        <p:nvSpPr>
          <p:cNvPr id="4" name="Sisällön paikkamerkki 12">
            <a:extLst>
              <a:ext uri="{FF2B5EF4-FFF2-40B4-BE49-F238E27FC236}">
                <a16:creationId xmlns:a16="http://schemas.microsoft.com/office/drawing/2014/main" id="{6CA9FBB9-C756-4EE5-A339-136179919D03}"/>
              </a:ext>
            </a:extLst>
          </p:cNvPr>
          <p:cNvSpPr txBox="1">
            <a:spLocks/>
          </p:cNvSpPr>
          <p:nvPr/>
        </p:nvSpPr>
        <p:spPr>
          <a:xfrm>
            <a:off x="782320" y="2753118"/>
            <a:ext cx="5313680" cy="39725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4474B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100" b="1" dirty="0"/>
              <a:t>Lapset ja lapsiperheet</a:t>
            </a:r>
          </a:p>
          <a:p>
            <a:r>
              <a:rPr lang="fi-FI" sz="2100" dirty="0"/>
              <a:t>Lapsiperheiden arjen tukeminen</a:t>
            </a:r>
          </a:p>
          <a:p>
            <a:r>
              <a:rPr lang="fi-FI" sz="2100" dirty="0"/>
              <a:t>Vilppu</a:t>
            </a:r>
          </a:p>
          <a:p>
            <a:r>
              <a:rPr lang="fi-FI" sz="2100" dirty="0"/>
              <a:t>Miesliesi</a:t>
            </a:r>
          </a:p>
          <a:p>
            <a:r>
              <a:rPr lang="fi-FI" sz="2100" dirty="0"/>
              <a:t>Karjalan kulttuurirahaston hanke</a:t>
            </a:r>
          </a:p>
          <a:p>
            <a:r>
              <a:rPr lang="fi-FI" sz="2100" dirty="0"/>
              <a:t>Ässäkokit</a:t>
            </a:r>
          </a:p>
          <a:p>
            <a:pPr marL="57600" indent="0">
              <a:buFont typeface="Arial" panose="020B0604020202020204" pitchFamily="34" charset="0"/>
              <a:buNone/>
            </a:pPr>
            <a:r>
              <a:rPr lang="fi-FI" sz="2100" b="1" dirty="0"/>
              <a:t>Nuoret</a:t>
            </a:r>
          </a:p>
          <a:p>
            <a:pPr marL="400500" indent="-342900"/>
            <a:r>
              <a:rPr lang="fi-FI" sz="2100" dirty="0"/>
              <a:t>Arki sujuvaksi</a:t>
            </a:r>
          </a:p>
          <a:p>
            <a:pPr marL="400500" indent="-342900"/>
            <a:r>
              <a:rPr lang="fi-FI" sz="2100" dirty="0"/>
              <a:t>Venyvä</a:t>
            </a:r>
          </a:p>
          <a:p>
            <a:pPr marL="400500" indent="-342900"/>
            <a:r>
              <a:rPr lang="fi-FI" sz="2100" dirty="0"/>
              <a:t>Ihan Jees Arki</a:t>
            </a:r>
          </a:p>
        </p:txBody>
      </p:sp>
      <p:sp>
        <p:nvSpPr>
          <p:cNvPr id="5" name="Sisällön paikkamerkki 14">
            <a:extLst>
              <a:ext uri="{FF2B5EF4-FFF2-40B4-BE49-F238E27FC236}">
                <a16:creationId xmlns:a16="http://schemas.microsoft.com/office/drawing/2014/main" id="{1F0B8BE6-BA7A-4F30-AD05-86B7588271F4}"/>
              </a:ext>
            </a:extLst>
          </p:cNvPr>
          <p:cNvSpPr txBox="1">
            <a:spLocks/>
          </p:cNvSpPr>
          <p:nvPr/>
        </p:nvSpPr>
        <p:spPr>
          <a:xfrm>
            <a:off x="5588000" y="2753118"/>
            <a:ext cx="6299200" cy="38305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4474B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900" b="1" dirty="0"/>
              <a:t>Miehet</a:t>
            </a:r>
          </a:p>
          <a:p>
            <a:r>
              <a:rPr lang="fi-FI" sz="1900" dirty="0"/>
              <a:t>Miesliesi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900" b="1" dirty="0"/>
              <a:t>Turvapaikanhakijat, pakolaiset, muut maahanmuuttajat</a:t>
            </a:r>
          </a:p>
          <a:p>
            <a:r>
              <a:rPr lang="fi-FI" sz="1900" dirty="0"/>
              <a:t>Arki sujuvaksi</a:t>
            </a:r>
          </a:p>
          <a:p>
            <a:r>
              <a:rPr lang="fi-FI" sz="1900" dirty="0"/>
              <a:t>Kesti-hanke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900" b="1" dirty="0"/>
              <a:t>Mielenterveys- ja päihdekuntoutujat</a:t>
            </a:r>
          </a:p>
          <a:p>
            <a:r>
              <a:rPr lang="fi-FI" sz="1900" dirty="0"/>
              <a:t>Arki sujuvaksi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900" b="1" dirty="0"/>
              <a:t>Rikostaustaiset ja läheiset</a:t>
            </a:r>
          </a:p>
          <a:p>
            <a:r>
              <a:rPr lang="fi-FI" sz="1900" dirty="0"/>
              <a:t>Arki sujuvaksi</a:t>
            </a:r>
          </a:p>
          <a:p>
            <a:r>
              <a:rPr lang="fi-FI" sz="1900" dirty="0"/>
              <a:t>Kotoisa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724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81C9F119-4F87-434E-810E-19D88D5C7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85543"/>
              </p:ext>
            </p:extLst>
          </p:nvPr>
        </p:nvGraphicFramePr>
        <p:xfrm>
          <a:off x="156779" y="1"/>
          <a:ext cx="10800000" cy="6857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2179">
                  <a:extLst>
                    <a:ext uri="{9D8B030D-6E8A-4147-A177-3AD203B41FA5}">
                      <a16:colId xmlns:a16="http://schemas.microsoft.com/office/drawing/2014/main" val="2330340668"/>
                    </a:ext>
                  </a:extLst>
                </a:gridCol>
                <a:gridCol w="2590021">
                  <a:extLst>
                    <a:ext uri="{9D8B030D-6E8A-4147-A177-3AD203B41FA5}">
                      <a16:colId xmlns:a16="http://schemas.microsoft.com/office/drawing/2014/main" val="2819412184"/>
                    </a:ext>
                  </a:extLst>
                </a:gridCol>
                <a:gridCol w="2721718">
                  <a:extLst>
                    <a:ext uri="{9D8B030D-6E8A-4147-A177-3AD203B41FA5}">
                      <a16:colId xmlns:a16="http://schemas.microsoft.com/office/drawing/2014/main" val="1351978185"/>
                    </a:ext>
                  </a:extLst>
                </a:gridCol>
                <a:gridCol w="2686082">
                  <a:extLst>
                    <a:ext uri="{9D8B030D-6E8A-4147-A177-3AD203B41FA5}">
                      <a16:colId xmlns:a16="http://schemas.microsoft.com/office/drawing/2014/main" val="3575092228"/>
                    </a:ext>
                  </a:extLst>
                </a:gridCol>
              </a:tblGrid>
              <a:tr h="2821974"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TAMMIKUU</a:t>
                      </a:r>
                      <a:endParaRPr lang="fi-FI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17.1. Kässäkahvila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20.1. Kässämarttojen ketjukoulutus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26.1. Vilppu-koulutuspäivä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31.1. Maailman suurin </a:t>
                      </a: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marttailta</a:t>
                      </a:r>
                      <a:endParaRPr lang="fi-FI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Keittokirja julkaistaan.</a:t>
                      </a: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endParaRPr lang="fi-FI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HELMIKUU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4.2. Vilppu-vauvanruokalähettiläät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6.2. Vilppu-lapsiperhetoiminta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13.2. Kässäkahvila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14.2. Ville Jalovaaran kirjoittama historiateos ilmestyy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25.2. Mediamarttojen koulutus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MAALISKUU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2.3. </a:t>
                      </a: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Puutarhamartat</a:t>
                      </a: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seminaari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10.3. Kirkkopyhä Temppeliaukion kirkossa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11.3. Kässäkahvila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25.3. Ruokamarttojen ketjukoulutus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27.3. Hallitustoimijoiden koulutus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HUHTIKUU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4.4. Hallitustoimijoiden koulutus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6.4. </a:t>
                      </a: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Marttaristeily</a:t>
                      </a:r>
                      <a:endParaRPr lang="fi-FI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10.4. Kässäkahvila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26.4. Liiton vuosikokous-seminaari 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27.4. Liiton vuosikokous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endParaRPr lang="fi-FI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019970"/>
                  </a:ext>
                </a:extLst>
              </a:tr>
              <a:tr h="1548138"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TOUKOKUU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4.5. Piirin vuosikokous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7.5. Kässäkahvila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25. – 26.5 Maailma kylässä – festivaali</a:t>
                      </a:r>
                    </a:p>
                  </a:txBody>
                  <a:tcPr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KESÄKUU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NKJF:n</a:t>
                      </a: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kesäkonferenssi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HEINÄKUU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26.7. Martan päivä 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SuomiAreena</a:t>
                      </a:r>
                      <a:endParaRPr lang="fi-FI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ELOKUU</a:t>
                      </a:r>
                    </a:p>
                    <a:p>
                      <a:pPr marL="285750" indent="-2857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fi-FI" sz="160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20.8. Elokuinen piknik taivaan alla</a:t>
                      </a:r>
                    </a:p>
                    <a:p>
                      <a:pPr marL="285750" indent="-2857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fi-FI" sz="160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31.8. Marttojen valtakunnallinen sienipäivä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689774"/>
                  </a:ext>
                </a:extLst>
              </a:tr>
              <a:tr h="2487887"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SYYSKUU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31.8.-7.9. Sieniviikko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8.-15.9. </a:t>
                      </a: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Marttailuviikko</a:t>
                      </a:r>
                      <a:endParaRPr lang="fi-FI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8.9. Juhlajumalanpalvelus, Turku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14.9. </a:t>
                      </a: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Marttatori</a:t>
                      </a: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Marttaniksi</a:t>
                      </a: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-kilpailu</a:t>
                      </a:r>
                    </a:p>
                  </a:txBody>
                  <a:tcPr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LOKAKUU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kern="12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Puurokuu</a:t>
                      </a:r>
                      <a:endParaRPr lang="fi-FI" sz="1600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sz="1600" kern="120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Marttaniksi</a:t>
                      </a:r>
                      <a:r>
                        <a:rPr lang="fi-FI" sz="160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-kilpailu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MARRASKUU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Suomen kädentaidot –tapahtuma, Tampere 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fi-FI" sz="16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Marttaniksi</a:t>
                      </a:r>
                      <a:r>
                        <a:rPr lang="fi-FI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-kilpailun voittajan valitseminen</a:t>
                      </a:r>
                    </a:p>
                    <a:p>
                      <a:endParaRPr lang="fi-FI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JOULUKUU</a:t>
                      </a:r>
                    </a:p>
                    <a:p>
                      <a:pPr marL="285750" indent="-2857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fi-FI" sz="160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Joulupuuro: Kilpailun voittajan palkitseminen</a:t>
                      </a: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30148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96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5547F7-9295-4C6C-A529-0092AE8A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46673" cy="1325563"/>
          </a:xfrm>
        </p:spPr>
        <p:txBody>
          <a:bodyPr/>
          <a:lstStyle/>
          <a:p>
            <a:r>
              <a:rPr lang="fi-FI" dirty="0"/>
              <a:t>VAHVAA VAIKUTTAMISTA JA VIESTINTÄÄ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96669C-C59E-49F2-BA59-47822297C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Piiri viestii näkyvästi ja tarkoituksenmukaisesti omilla kanavillaan viestintäsuunnitelman mukaisesti.</a:t>
            </a:r>
          </a:p>
          <a:p>
            <a:pPr lvl="1"/>
            <a:r>
              <a:rPr lang="fi-FI" dirty="0"/>
              <a:t>Facebook</a:t>
            </a:r>
          </a:p>
          <a:p>
            <a:pPr lvl="1"/>
            <a:r>
              <a:rPr lang="fi-FI" dirty="0"/>
              <a:t>Instagram</a:t>
            </a:r>
          </a:p>
          <a:p>
            <a:pPr lvl="1"/>
            <a:r>
              <a:rPr lang="fi-FI" dirty="0"/>
              <a:t>Twitter</a:t>
            </a:r>
          </a:p>
          <a:p>
            <a:pPr lvl="1"/>
            <a:endParaRPr lang="fi-FI" dirty="0"/>
          </a:p>
          <a:p>
            <a:r>
              <a:rPr lang="fi-FI" dirty="0"/>
              <a:t>Piiri innostaa marttayhdistyksiä vaikuttamaan, näkymään ja viestimään omalla alueellaan. </a:t>
            </a:r>
          </a:p>
          <a:p>
            <a:endParaRPr lang="fi-FI" dirty="0"/>
          </a:p>
          <a:p>
            <a:r>
              <a:rPr lang="fi-FI" dirty="0"/>
              <a:t>Piiri vahvistaa viestintäänsä omista arvoistaan ja kestävän arjen teemoistaan.</a:t>
            </a:r>
          </a:p>
        </p:txBody>
      </p:sp>
    </p:spTree>
    <p:extLst>
      <p:ext uri="{BB962C8B-B14F-4D97-AF65-F5344CB8AC3E}">
        <p14:creationId xmlns:p14="http://schemas.microsoft.com/office/powerpoint/2010/main" val="121870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9F1C89-8707-4006-A8C0-D50D3B50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HENKILÖSTÖ VOIMAVARANA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90F6F-CEF8-49AE-9EC5-723F0A76F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Haluamme piirin olevan arvostettu työpaikka, jossa osaava ja motivoitunut ammattihenkilöstö tekee hyvässä yhteistyössä luottamushenkilöiden ja muiden vapaaehtoisten toimijoiden kanssa työtä, jolla on merkitystä. </a:t>
            </a:r>
          </a:p>
          <a:p>
            <a:r>
              <a:rPr lang="fi-FI" dirty="0"/>
              <a:t>Työhyvinvointia kehitetään ja henkilöstön ammattitaitoa päivitetään erilaisilla koulutuksilla ja yhteisillä työhyvinvointipäivillä.</a:t>
            </a:r>
          </a:p>
          <a:p>
            <a:pPr lvl="0"/>
            <a:r>
              <a:rPr lang="fi-FI" dirty="0"/>
              <a:t>Piiri on vastuullinen, oikeudenmukainen ja erilaiset elämäntilanteet huomioon ottava työnantaja. </a:t>
            </a:r>
          </a:p>
          <a:p>
            <a:pPr lvl="0"/>
            <a:r>
              <a:rPr lang="fi-FI" dirty="0"/>
              <a:t>Piiri pitää huolta henkilöstön työterveydestä tarjoamalla työterveyshuollon ja liikuntaseteleitä.</a:t>
            </a:r>
          </a:p>
          <a:p>
            <a:pPr lvl="0"/>
            <a:r>
              <a:rPr lang="fi-FI" dirty="0"/>
              <a:t>Tiimitoiminnan kehittämisen kautta lisäämme henkilöstön osallisuutta ja yhteisten tavoitteiden kehittämistä.</a:t>
            </a:r>
          </a:p>
        </p:txBody>
      </p:sp>
    </p:spTree>
    <p:extLst>
      <p:ext uri="{BB962C8B-B14F-4D97-AF65-F5344CB8AC3E}">
        <p14:creationId xmlns:p14="http://schemas.microsoft.com/office/powerpoint/2010/main" val="1752187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A22FCE-8DE1-4D7A-8729-3C0F13F8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TALOUS MAHDOLLISTAA TOIMINNAN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D292FA7-FC03-479F-85C9-E4FF5E69B0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r="15937"/>
          <a:stretch>
            <a:fillRect/>
          </a:stretch>
        </p:blipFill>
        <p:spPr/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9EA086F-23E6-46FA-8262-37EF2FD0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2" y="2181726"/>
            <a:ext cx="4511841" cy="43634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Piirin toimintaedellytykset turvataan pitämällä talous tasapainossa pitkäjänteisesti siten, että toimintakulut eivät ylitä tuottojen määrää.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Tuottojen määrää pyritään kasvattamaan kurssitoimintaa ja tilojen käyttöastetta lisäämällä.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01494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00E1D6-2CFB-406A-8152-D6546A1E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TALOUSARVIO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CFCD700-2012-4DBB-8BA9-3516D55AD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Yleisavustusten odotetaan jatkavan laskuaan.</a:t>
            </a:r>
          </a:p>
          <a:p>
            <a:endParaRPr lang="fi-FI" dirty="0"/>
          </a:p>
          <a:p>
            <a:r>
              <a:rPr lang="fi-FI" dirty="0"/>
              <a:t>Toimintaa turvataan ruokakurssien ja tilavuokrien määrää kasvattamalla, sekä hanketyöhön panostamalla.</a:t>
            </a:r>
          </a:p>
          <a:p>
            <a:r>
              <a:rPr lang="fi-FI" dirty="0"/>
              <a:t>Liiketoiminnan tuottoja kasvatettu toimintasuunnitelman mukaisesti. </a:t>
            </a:r>
          </a:p>
          <a:p>
            <a:pPr lvl="1"/>
            <a:r>
              <a:rPr lang="fi-FI" dirty="0"/>
              <a:t>43 000 (2018 talousarvio: 30 000)</a:t>
            </a:r>
          </a:p>
          <a:p>
            <a:pPr lvl="1"/>
            <a:endParaRPr lang="fi-FI" dirty="0"/>
          </a:p>
          <a:p>
            <a:r>
              <a:rPr lang="fi-FI" dirty="0"/>
              <a:t>Hallinnon henkilöstökuluja tarkennettu vastaamaan paremmin todellisia kuluja. </a:t>
            </a:r>
          </a:p>
          <a:p>
            <a:r>
              <a:rPr lang="fi-FI" dirty="0"/>
              <a:t>Sijoitus- ja rahoitustoiminnan tuottojen odotetaan palaavan vuoden 2017 tasolle.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82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BF6B45D-DC94-4D73-954B-4CF6DAD06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7811" b="179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43D65E0C-6779-4682-B8ED-1A2EF479E323}"/>
              </a:ext>
            </a:extLst>
          </p:cNvPr>
          <p:cNvSpPr txBox="1">
            <a:spLocks/>
          </p:cNvSpPr>
          <p:nvPr/>
        </p:nvSpPr>
        <p:spPr>
          <a:xfrm>
            <a:off x="3742098" y="1012238"/>
            <a:ext cx="5963468" cy="7371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7527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i-FI" dirty="0">
                <a:solidFill>
                  <a:schemeClr val="bg1"/>
                </a:solidFill>
              </a:rPr>
              <a:t>YDINMITTARIT</a:t>
            </a:r>
            <a:endParaRPr lang="fi-FI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6F395097-35E4-4501-9104-70A096C9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825625"/>
            <a:ext cx="7696200" cy="3775075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Jäsenmäärä kasvaa 5 % ja vapaaehtoistoiminnan tuntien määrä 5 %.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Maailman suurimpaan </a:t>
            </a:r>
            <a:r>
              <a:rPr lang="fi-FI" sz="1800" dirty="0" err="1">
                <a:solidFill>
                  <a:schemeClr val="bg1"/>
                </a:solidFill>
              </a:rPr>
              <a:t>marttailtaan</a:t>
            </a:r>
            <a:r>
              <a:rPr lang="fi-FI" sz="1800" dirty="0">
                <a:solidFill>
                  <a:schemeClr val="bg1"/>
                </a:solidFill>
              </a:rPr>
              <a:t> osallistuu 60 % yhdistyksistä.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 err="1">
                <a:solidFill>
                  <a:schemeClr val="bg1"/>
                </a:solidFill>
              </a:rPr>
              <a:t>Marttatori</a:t>
            </a:r>
            <a:r>
              <a:rPr lang="fi-FI" sz="1800" dirty="0">
                <a:solidFill>
                  <a:schemeClr val="bg1"/>
                </a:solidFill>
              </a:rPr>
              <a:t>-tapahtumaan osallistuu 3 % piirin alueen </a:t>
            </a:r>
            <a:r>
              <a:rPr lang="fi-FI" sz="1800" dirty="0" err="1">
                <a:solidFill>
                  <a:schemeClr val="bg1"/>
                </a:solidFill>
              </a:rPr>
              <a:t>martoista</a:t>
            </a:r>
            <a:r>
              <a:rPr lang="fi-FI" sz="1800" dirty="0">
                <a:solidFill>
                  <a:schemeClr val="bg1"/>
                </a:solidFill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Kurssimyynti 150 000,00.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Neuvontaan osallistuvien määrä 9700.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Osallistujapalautteen tavoitetaso 4/5.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Piirin </a:t>
            </a:r>
            <a:r>
              <a:rPr lang="fi-FI" sz="1800" dirty="0" err="1">
                <a:solidFill>
                  <a:schemeClr val="bg1"/>
                </a:solidFill>
              </a:rPr>
              <a:t>Facebook-</a:t>
            </a:r>
            <a:r>
              <a:rPr lang="fi-FI" sz="1800" dirty="0">
                <a:solidFill>
                  <a:schemeClr val="bg1"/>
                </a:solidFill>
              </a:rPr>
              <a:t> ja Instagram seuraajien määrä kasvaa 5 %.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Piirin nettisivujen katselukertojen määrä kasvaa 20 %. </a:t>
            </a:r>
          </a:p>
        </p:txBody>
      </p:sp>
    </p:spTree>
    <p:extLst>
      <p:ext uri="{BB962C8B-B14F-4D97-AF65-F5344CB8AC3E}">
        <p14:creationId xmlns:p14="http://schemas.microsoft.com/office/powerpoint/2010/main" val="418430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7D93B0-6C21-46B9-9CC0-B74DD70E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21" y="457200"/>
            <a:ext cx="4639994" cy="1600200"/>
          </a:xfrm>
        </p:spPr>
        <p:txBody>
          <a:bodyPr/>
          <a:lstStyle/>
          <a:p>
            <a:r>
              <a:rPr lang="fi-FI" dirty="0"/>
              <a:t>MARTTAJÄRJESTÖ TÄYTTÄÄ 120 VUOTTA JA PIIRI 90 VUOTTA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A6F5539E-D88B-4E00-AF3F-EDAF357F2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2270730"/>
            <a:ext cx="4387013" cy="43634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fi-FI" sz="2400" dirty="0"/>
              <a:t>Juhlavuoden teema kiteytyy tunnuslauseeseen </a:t>
            </a:r>
            <a:r>
              <a:rPr lang="fi-FI" sz="2400" dirty="0">
                <a:solidFill>
                  <a:srgbClr val="EA6265"/>
                </a:solidFill>
              </a:rPr>
              <a:t>Hyvä arki kuuluu kaikille</a:t>
            </a:r>
            <a:r>
              <a:rPr lang="fi-FI" sz="2400" dirty="0"/>
              <a:t>.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Juhlavuonna tarjotaan neuvontaa, oppia ja yhdessä tekemistä niille, jotka jo osaavat, ja haluavat oppia lisää sekä autetaan ihmisiä, jotka erityisesti tarvitsevat tukea.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Juhlavuosi on </a:t>
            </a:r>
            <a:r>
              <a:rPr lang="fi-FI" sz="2400" dirty="0" err="1"/>
              <a:t>Marttajärjestön</a:t>
            </a:r>
            <a:r>
              <a:rPr lang="fi-FI" sz="2400" dirty="0"/>
              <a:t> strategiakauden kolmas ja samalla viimeinen vuosi. </a:t>
            </a:r>
            <a:r>
              <a:rPr lang="fi-FI" sz="2400" dirty="0">
                <a:solidFill>
                  <a:srgbClr val="EA6265"/>
                </a:solidFill>
              </a:rPr>
              <a:t>Vahvan historian omaava järjestö katsoo tulevaan</a:t>
            </a:r>
            <a:r>
              <a:rPr lang="fi-FI" sz="2400" dirty="0"/>
              <a:t>. 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8D53503-9F37-40D3-9D97-2B52B4FE2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9BC246D0-1A30-4D3E-98D4-26E8331D393C}"/>
              </a:ext>
            </a:extLst>
          </p:cNvPr>
          <p:cNvSpPr/>
          <p:nvPr/>
        </p:nvSpPr>
        <p:spPr>
          <a:xfrm>
            <a:off x="5327009" y="151002"/>
            <a:ext cx="6719582" cy="6576969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35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64EA650-7EC5-4EC9-B687-1B6E229B0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255EB783-86D2-4237-98AB-ABC81005ACC7}"/>
              </a:ext>
            </a:extLst>
          </p:cNvPr>
          <p:cNvSpPr txBox="1">
            <a:spLocks/>
          </p:cNvSpPr>
          <p:nvPr/>
        </p:nvSpPr>
        <p:spPr>
          <a:xfrm>
            <a:off x="525780" y="457200"/>
            <a:ext cx="11140440" cy="8957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7527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i-FI" sz="6600" dirty="0"/>
              <a:t>2019 PAINOPISTEET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4E929ECB-8DCD-4F0A-AD0C-58E153901FF4}"/>
              </a:ext>
            </a:extLst>
          </p:cNvPr>
          <p:cNvSpPr/>
          <p:nvPr/>
        </p:nvSpPr>
        <p:spPr>
          <a:xfrm>
            <a:off x="525780" y="1515499"/>
            <a:ext cx="111404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600" dirty="0" err="1">
                <a:solidFill>
                  <a:srgbClr val="375279"/>
                </a:solidFill>
              </a:rPr>
              <a:t>Marttajärjestön</a:t>
            </a:r>
            <a:r>
              <a:rPr lang="fi-FI" sz="2600" dirty="0">
                <a:solidFill>
                  <a:srgbClr val="375279"/>
                </a:solidFill>
              </a:rPr>
              <a:t> vuoden 2019 toiminnassa juhla yhdistyy vaikuttamiseen ja vaikuttavuuteen. Vuodella on neljä painopistettä: </a:t>
            </a:r>
          </a:p>
          <a:p>
            <a:pPr algn="ctr"/>
            <a:endParaRPr lang="fi-FI" sz="2600" dirty="0">
              <a:solidFill>
                <a:srgbClr val="375279"/>
              </a:solidFill>
            </a:endParaRPr>
          </a:p>
          <a:p>
            <a:pPr algn="ctr"/>
            <a:r>
              <a:rPr lang="fi-FI" sz="2600" dirty="0">
                <a:solidFill>
                  <a:srgbClr val="375279"/>
                </a:solidFill>
              </a:rPr>
              <a:t>Juhlitaan yhdessä</a:t>
            </a:r>
          </a:p>
          <a:p>
            <a:pPr algn="ctr"/>
            <a:r>
              <a:rPr lang="fi-FI" sz="2600" dirty="0" err="1">
                <a:solidFill>
                  <a:srgbClr val="375279"/>
                </a:solidFill>
              </a:rPr>
              <a:t>Marttatoiminnan</a:t>
            </a:r>
            <a:r>
              <a:rPr lang="fi-FI" sz="2600" dirty="0">
                <a:solidFill>
                  <a:srgbClr val="375279"/>
                </a:solidFill>
              </a:rPr>
              <a:t> vaikuttavuus ja </a:t>
            </a:r>
            <a:r>
              <a:rPr lang="fi-FI" sz="2600" dirty="0" err="1">
                <a:solidFill>
                  <a:srgbClr val="375279"/>
                </a:solidFill>
              </a:rPr>
              <a:t>martat</a:t>
            </a:r>
            <a:r>
              <a:rPr lang="fi-FI" sz="2600" dirty="0">
                <a:solidFill>
                  <a:srgbClr val="375279"/>
                </a:solidFill>
              </a:rPr>
              <a:t> vaikuttajina</a:t>
            </a:r>
          </a:p>
          <a:p>
            <a:pPr algn="ctr"/>
            <a:r>
              <a:rPr lang="fi-FI" sz="2600" dirty="0">
                <a:solidFill>
                  <a:srgbClr val="375279"/>
                </a:solidFill>
              </a:rPr>
              <a:t>Jokaisessa on </a:t>
            </a:r>
            <a:r>
              <a:rPr lang="fi-FI" sz="2600" dirty="0" err="1">
                <a:solidFill>
                  <a:srgbClr val="375279"/>
                </a:solidFill>
              </a:rPr>
              <a:t>marttaa</a:t>
            </a:r>
          </a:p>
          <a:p>
            <a:pPr algn="ctr"/>
            <a:r>
              <a:rPr lang="fi-FI" sz="2600" dirty="0">
                <a:solidFill>
                  <a:srgbClr val="375279"/>
                </a:solidFill>
              </a:rPr>
              <a:t>Kestävä arki</a:t>
            </a:r>
          </a:p>
        </p:txBody>
      </p:sp>
    </p:spTree>
    <p:extLst>
      <p:ext uri="{BB962C8B-B14F-4D97-AF65-F5344CB8AC3E}">
        <p14:creationId xmlns:p14="http://schemas.microsoft.com/office/powerpoint/2010/main" val="98448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5A67331D-7110-4125-A591-A5F471054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tsikko 1">
            <a:extLst>
              <a:ext uri="{FF2B5EF4-FFF2-40B4-BE49-F238E27FC236}">
                <a16:creationId xmlns:a16="http://schemas.microsoft.com/office/drawing/2014/main" id="{FC325A95-BE40-40ED-A459-29914AD0D050}"/>
              </a:ext>
            </a:extLst>
          </p:cNvPr>
          <p:cNvSpPr txBox="1">
            <a:spLocks/>
          </p:cNvSpPr>
          <p:nvPr/>
        </p:nvSpPr>
        <p:spPr>
          <a:xfrm>
            <a:off x="545915" y="470848"/>
            <a:ext cx="10467525" cy="153140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7527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dirty="0">
                <a:solidFill>
                  <a:schemeClr val="bg1"/>
                </a:solidFill>
              </a:rPr>
              <a:t>MARTTATOIMINNAN VAIKUTTAVUUS JA MARTAT VAIKUTTAJINA</a:t>
            </a:r>
          </a:p>
        </p:txBody>
      </p:sp>
      <p:sp>
        <p:nvSpPr>
          <p:cNvPr id="48" name="Tekstin paikkamerkki 3">
            <a:extLst>
              <a:ext uri="{FF2B5EF4-FFF2-40B4-BE49-F238E27FC236}">
                <a16:creationId xmlns:a16="http://schemas.microsoft.com/office/drawing/2014/main" id="{776F99AC-6923-4701-AC62-C248C5C7A207}"/>
              </a:ext>
            </a:extLst>
          </p:cNvPr>
          <p:cNvSpPr txBox="1">
            <a:spLocks/>
          </p:cNvSpPr>
          <p:nvPr/>
        </p:nvSpPr>
        <p:spPr>
          <a:xfrm>
            <a:off x="545915" y="1865032"/>
            <a:ext cx="7848784" cy="4522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4474B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375279"/>
              </a:buClr>
              <a:buSzPct val="200000"/>
            </a:pPr>
            <a:r>
              <a:rPr lang="fi-FI" sz="24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Uudellamaalla keskitytään vaikuttamaan ihmisten hyvään arkeen ja tuomaan kestävää kehitystä järjestelmällisesti esille.</a:t>
            </a:r>
          </a:p>
          <a:p>
            <a:pPr marL="342900" indent="-342900">
              <a:lnSpc>
                <a:spcPct val="100000"/>
              </a:lnSpc>
              <a:buClr>
                <a:srgbClr val="375279"/>
              </a:buClr>
              <a:buSzPct val="200000"/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Tämä näkyy koulutuksissa, materiaaleissa, viestinnässä ja neuvonnan jokapäiväisissä kohtaamisissa.</a:t>
            </a:r>
          </a:p>
          <a:p>
            <a:pPr>
              <a:lnSpc>
                <a:spcPct val="100000"/>
              </a:lnSpc>
              <a:buClr>
                <a:srgbClr val="375279"/>
              </a:buClr>
              <a:buSzPct val="200000"/>
            </a:pPr>
            <a:r>
              <a:rPr lang="fi-FI" sz="24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Vahvistamme ja teemme näkyväksi marttojen ja marttayhdistysten roolia vaikuttajina kiinnittämällä yhä enemmän huomiota viestintään.</a:t>
            </a:r>
          </a:p>
          <a:p>
            <a:pPr>
              <a:lnSpc>
                <a:spcPct val="100000"/>
              </a:lnSpc>
              <a:buClr>
                <a:srgbClr val="375279"/>
              </a:buClr>
              <a:buSzPct val="200000"/>
            </a:pPr>
            <a:r>
              <a:rPr lang="fi-FI" sz="24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Opintotoiminta: Piiri osallistuu Marttaliiton koordinoimaan opintotoiminnan kehittämiseen.</a:t>
            </a:r>
          </a:p>
        </p:txBody>
      </p:sp>
    </p:spTree>
    <p:extLst>
      <p:ext uri="{BB962C8B-B14F-4D97-AF65-F5344CB8AC3E}">
        <p14:creationId xmlns:p14="http://schemas.microsoft.com/office/powerpoint/2010/main" val="129782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0666341-C7F5-4920-AB9C-C3B4D24A3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9"/>
            <a:ext cx="12192000" cy="6844311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EC7D4821-A343-4F61-92D4-DEA40806BAFA}"/>
              </a:ext>
            </a:extLst>
          </p:cNvPr>
          <p:cNvSpPr txBox="1">
            <a:spLocks/>
          </p:cNvSpPr>
          <p:nvPr/>
        </p:nvSpPr>
        <p:spPr>
          <a:xfrm>
            <a:off x="616689" y="639871"/>
            <a:ext cx="4869711" cy="190012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7527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5400" dirty="0">
                <a:solidFill>
                  <a:srgbClr val="2D1B1E"/>
                </a:solidFill>
              </a:rPr>
              <a:t>JUHLITAAN YHDESSÄ!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1582C4-AA21-4F40-BC90-5C5A512D578C}"/>
              </a:ext>
            </a:extLst>
          </p:cNvPr>
          <p:cNvSpPr txBox="1">
            <a:spLocks/>
          </p:cNvSpPr>
          <p:nvPr/>
        </p:nvSpPr>
        <p:spPr>
          <a:xfrm>
            <a:off x="616689" y="2540000"/>
            <a:ext cx="5149111" cy="3896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4474B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i-FI" sz="2800" dirty="0" err="1">
                <a:solidFill>
                  <a:schemeClr val="tx1"/>
                </a:solidFill>
              </a:rPr>
              <a:t>Marttajärjestön</a:t>
            </a:r>
            <a:r>
              <a:rPr lang="fi-FI" sz="2800" dirty="0">
                <a:solidFill>
                  <a:schemeClr val="tx1"/>
                </a:solidFill>
              </a:rPr>
              <a:t> 120- ja piirin 90-juhlavuosi korostaa yhteisöllisyyttä ja yhdessä tekemistä. </a:t>
            </a:r>
          </a:p>
          <a:p>
            <a:pPr>
              <a:lnSpc>
                <a:spcPct val="110000"/>
              </a:lnSpc>
            </a:pPr>
            <a:r>
              <a:rPr lang="fi-FI" sz="2800" dirty="0">
                <a:solidFill>
                  <a:schemeClr val="tx1"/>
                </a:solidFill>
              </a:rPr>
              <a:t>Yhdistykset viettävät maailman suurinta </a:t>
            </a:r>
            <a:r>
              <a:rPr lang="fi-FI" sz="2800" dirty="0" err="1">
                <a:solidFill>
                  <a:schemeClr val="tx1"/>
                </a:solidFill>
              </a:rPr>
              <a:t>marttailtaa</a:t>
            </a:r>
            <a:r>
              <a:rPr lang="fi-FI" sz="2800" dirty="0">
                <a:solidFill>
                  <a:schemeClr val="tx1"/>
                </a:solidFill>
              </a:rPr>
              <a:t>, olemme mukana </a:t>
            </a:r>
            <a:r>
              <a:rPr lang="fi-FI" sz="2800" dirty="0" err="1">
                <a:solidFill>
                  <a:schemeClr val="tx1"/>
                </a:solidFill>
              </a:rPr>
              <a:t>Marttailuviikossa</a:t>
            </a:r>
            <a:r>
              <a:rPr lang="fi-FI" sz="2800" dirty="0">
                <a:solidFill>
                  <a:schemeClr val="tx1"/>
                </a:solidFill>
              </a:rPr>
              <a:t> sekä sen päättävässä Marttatori-tapahtumassa. </a:t>
            </a:r>
          </a:p>
          <a:p>
            <a:pPr>
              <a:lnSpc>
                <a:spcPct val="110000"/>
              </a:lnSpc>
            </a:pPr>
            <a:r>
              <a:rPr lang="fi-FI" sz="2800" dirty="0">
                <a:solidFill>
                  <a:schemeClr val="tx1"/>
                </a:solidFill>
              </a:rPr>
              <a:t>Juhlitaan Uudenmaan Marttojen vuotisjuhlaa yhdessä jäsenten kanssa </a:t>
            </a:r>
            <a:r>
              <a:rPr lang="fi-FI" sz="2800" dirty="0" err="1">
                <a:solidFill>
                  <a:schemeClr val="tx1"/>
                </a:solidFill>
              </a:rPr>
              <a:t>hyvinvointiteemaisella</a:t>
            </a:r>
            <a:r>
              <a:rPr lang="fi-FI" sz="2800" dirty="0">
                <a:solidFill>
                  <a:schemeClr val="tx1"/>
                </a:solidFill>
              </a:rPr>
              <a:t> </a:t>
            </a:r>
            <a:r>
              <a:rPr lang="fi-FI" sz="2800" dirty="0" err="1">
                <a:solidFill>
                  <a:schemeClr val="tx1"/>
                </a:solidFill>
              </a:rPr>
              <a:t>marttaristeilyllä</a:t>
            </a:r>
            <a:r>
              <a:rPr lang="fi-FI" sz="2800" dirty="0">
                <a:solidFill>
                  <a:schemeClr val="tx1"/>
                </a:solidFill>
              </a:rPr>
              <a:t> ja elokuisella piknikillä taivaan alla.</a:t>
            </a:r>
          </a:p>
        </p:txBody>
      </p:sp>
    </p:spTree>
    <p:extLst>
      <p:ext uri="{BB962C8B-B14F-4D97-AF65-F5344CB8AC3E}">
        <p14:creationId xmlns:p14="http://schemas.microsoft.com/office/powerpoint/2010/main" val="4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E469B1E1-904E-40BB-A560-21BD030AD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D2224FAC-94B6-4959-B2ED-27164D66B420}"/>
              </a:ext>
            </a:extLst>
          </p:cNvPr>
          <p:cNvSpPr txBox="1">
            <a:spLocks/>
          </p:cNvSpPr>
          <p:nvPr/>
        </p:nvSpPr>
        <p:spPr>
          <a:xfrm>
            <a:off x="588144" y="340241"/>
            <a:ext cx="7995142" cy="9835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7527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5400" dirty="0">
                <a:solidFill>
                  <a:srgbClr val="D65435"/>
                </a:solidFill>
              </a:rPr>
              <a:t>JOKAISESSA ON MARTTAA</a:t>
            </a:r>
            <a:endParaRPr lang="fi-FI" sz="5400" dirty="0">
              <a:solidFill>
                <a:srgbClr val="D65435"/>
              </a:solidFill>
              <a:effectLst/>
            </a:endParaRPr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C198B2EE-AF6D-49B8-853E-CDE2012B68A3}"/>
              </a:ext>
            </a:extLst>
          </p:cNvPr>
          <p:cNvSpPr txBox="1">
            <a:spLocks/>
          </p:cNvSpPr>
          <p:nvPr/>
        </p:nvSpPr>
        <p:spPr>
          <a:xfrm>
            <a:off x="588144" y="1790699"/>
            <a:ext cx="7620908" cy="472706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4474B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474B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2800" dirty="0">
                <a:solidFill>
                  <a:schemeClr val="tx1"/>
                </a:solidFill>
              </a:rPr>
              <a:t>Kutsumme kaikki mukaan juhlimaan ja kannustamme löytämään sisäisen </a:t>
            </a:r>
            <a:r>
              <a:rPr lang="fi-FI" sz="2800" dirty="0" err="1">
                <a:solidFill>
                  <a:schemeClr val="tx1"/>
                </a:solidFill>
              </a:rPr>
              <a:t>martan</a:t>
            </a:r>
            <a:r>
              <a:rPr lang="fi-FI" sz="2800" dirty="0">
                <a:solidFill>
                  <a:schemeClr val="tx1"/>
                </a:solidFill>
              </a:rPr>
              <a:t>!</a:t>
            </a:r>
          </a:p>
          <a:p>
            <a:pPr>
              <a:lnSpc>
                <a:spcPct val="100000"/>
              </a:lnSpc>
            </a:pPr>
            <a:r>
              <a:rPr lang="fi-FI" sz="2800" dirty="0">
                <a:solidFill>
                  <a:schemeClr val="tx1"/>
                </a:solidFill>
              </a:rPr>
              <a:t>Juhlavuonna </a:t>
            </a:r>
            <a:r>
              <a:rPr lang="fi-FI" sz="2800" dirty="0" err="1">
                <a:solidFill>
                  <a:schemeClr val="tx1"/>
                </a:solidFill>
              </a:rPr>
              <a:t>marttatoimintaa</a:t>
            </a:r>
            <a:r>
              <a:rPr lang="fi-FI" sz="2800" dirty="0">
                <a:solidFill>
                  <a:schemeClr val="tx1"/>
                </a:solidFill>
              </a:rPr>
              <a:t> tehdään näkyväksi. 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chemeClr val="tx1"/>
                </a:solidFill>
              </a:rPr>
              <a:t>Suunnitelmallinen viestintä ja avoimet tapahtumat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chemeClr val="tx1"/>
                </a:solidFill>
              </a:rPr>
              <a:t>Yhdistysten yhteistyön lisääminen kannustamalla</a:t>
            </a:r>
          </a:p>
          <a:p>
            <a:pPr>
              <a:lnSpc>
                <a:spcPct val="100000"/>
              </a:lnSpc>
            </a:pPr>
            <a:r>
              <a:rPr lang="fi-FI" sz="3000" dirty="0">
                <a:solidFill>
                  <a:schemeClr val="tx1"/>
                </a:solidFill>
              </a:rPr>
              <a:t>Innostamme yhdistyksiä jäsenhankintaan ja tuemme yhdistysten toimintaedellytyksiä.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chemeClr val="tx1"/>
                </a:solidFill>
              </a:rPr>
              <a:t>Kehitämme </a:t>
            </a:r>
            <a:r>
              <a:rPr lang="fi-FI" sz="1700" dirty="0" err="1">
                <a:solidFill>
                  <a:schemeClr val="tx1"/>
                </a:solidFill>
              </a:rPr>
              <a:t>vertaismarttatoimintaa</a:t>
            </a:r>
            <a:endParaRPr lang="fi-FI" sz="1700" dirty="0">
              <a:solidFill>
                <a:schemeClr val="tx1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chemeClr val="tx1"/>
                </a:solidFill>
              </a:rPr>
              <a:t>Tarjoamme työpajamuotoista koulutusta ja tukea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3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i-FI" sz="3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i-FI" sz="3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i-FI" sz="3000" dirty="0">
              <a:solidFill>
                <a:schemeClr val="tx1"/>
              </a:solidFill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39C02DE-AB59-48B9-946C-AAC7E3101069}"/>
              </a:ext>
            </a:extLst>
          </p:cNvPr>
          <p:cNvSpPr/>
          <p:nvPr/>
        </p:nvSpPr>
        <p:spPr>
          <a:xfrm>
            <a:off x="96253" y="151002"/>
            <a:ext cx="11950338" cy="6576969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8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F219481-EA9B-449A-9C37-C889A112A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7D93B0-6C21-46B9-9CC0-B74DD70E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97038"/>
            <a:ext cx="7868652" cy="1034716"/>
          </a:xfrm>
        </p:spPr>
        <p:txBody>
          <a:bodyPr>
            <a:normAutofit/>
          </a:bodyPr>
          <a:lstStyle/>
          <a:p>
            <a:pPr algn="l"/>
            <a:r>
              <a:rPr lang="fi-FI" sz="4400" dirty="0">
                <a:solidFill>
                  <a:srgbClr val="9D805C"/>
                </a:solidFill>
              </a:rPr>
              <a:t>KESTÄVÄ ARKI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A6F5539E-D88B-4E00-AF3F-EDAF357F2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1645084"/>
            <a:ext cx="6256421" cy="3708969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Kestävä arki on hyvää, terveellistä, edullista ja turvallista ruokaa sekä valintoja, jotka vaikuttavat myönteisesti ympäristöön sekä lähellä että kaukana elävien hyvinvointiin. </a:t>
            </a:r>
          </a:p>
          <a:p>
            <a:r>
              <a:rPr lang="fi-FI" sz="2400" dirty="0"/>
              <a:t>Edistämme suomalaista ruokakulttuuria ja korostamme kotimaista.</a:t>
            </a:r>
          </a:p>
          <a:p>
            <a:r>
              <a:rPr lang="fi-FI" sz="2400" dirty="0"/>
              <a:t>Huomioidaan kestävät valinnat. Laaditaan 5 </a:t>
            </a:r>
            <a:r>
              <a:rPr lang="fi-FI" sz="2400" i="1" dirty="0"/>
              <a:t>kestävän kehityksen -</a:t>
            </a:r>
            <a:r>
              <a:rPr lang="fi-FI" sz="2400" dirty="0"/>
              <a:t>teesiä liittyen keittiön valintoihin. Sitoudumme näihin toiminnassamme.</a:t>
            </a:r>
          </a:p>
          <a:p>
            <a:r>
              <a:rPr lang="fi-FI" sz="2400" dirty="0"/>
              <a:t>Kurssien tietoiskun aiheena pakkausten materiaalit ja turvallisuus. Tietoiskusta järjestetään myös ketjukoulutusta.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9BC246D0-1A30-4D3E-98D4-26E8331D393C}"/>
              </a:ext>
            </a:extLst>
          </p:cNvPr>
          <p:cNvSpPr/>
          <p:nvPr/>
        </p:nvSpPr>
        <p:spPr>
          <a:xfrm>
            <a:off x="96253" y="151002"/>
            <a:ext cx="11950338" cy="6576969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974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E00450-D792-4982-BFCA-48B2139C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INNOSTAVAA JA KIINNOSTAVAA JÄRJESTÖTOIMINTAA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46DEE5-60F1-4B05-A3E8-7F83C631B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Järjestötoiminnan kehittämisen tavoitteena on innostava ja kiinnostava marttatoiminta, johon halutaan tulla ja jossa halutaan olla mukana.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Luodaan uudenlaista </a:t>
            </a:r>
            <a:r>
              <a:rPr lang="fi-FI" dirty="0" err="1"/>
              <a:t>marttailun</a:t>
            </a:r>
            <a:r>
              <a:rPr lang="fi-FI" dirty="0"/>
              <a:t> mallia, joka vastaa mielikuvaa.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Tarjotaan koulutusta yhdistysten hallituksen jäsenille ja vapaaehtoisille.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Laaditaan uusille puheenjohtajille </a:t>
            </a:r>
            <a:r>
              <a:rPr lang="fi-FI" dirty="0" err="1"/>
              <a:t>infopaketti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Tarjoamme yhdistyksille materiaalia jäsenhankintaan ja tapahtumiin.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Panostetaan viestinnän kehittämiseen ja toimivien käytänteiden levittämiseen yhdistysten välillä.</a:t>
            </a: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845DB451-181A-4E46-A220-039A7151F8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15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61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8A15E5-32A8-4A77-895A-A5D147B6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VAPAAEHTOISET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44538D0B-A22A-4181-8AC5-AAEFD4D5AE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15934"/>
          <a:stretch>
            <a:fillRect/>
          </a:stretch>
        </p:blipFill>
        <p:spPr/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C3451F-AE54-4697-A3CD-859ECC30E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000" dirty="0"/>
              <a:t>Vapaaehtoisten marttojen toiminnan tukeminen vapaaehtoistyön koordinaattorin kautta.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Koulutukset &amp; työpajat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Materiaali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Viestintä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Palkitseminen </a:t>
            </a:r>
          </a:p>
          <a:p>
            <a:endParaRPr lang="fi-FI" sz="2000" dirty="0"/>
          </a:p>
          <a:p>
            <a:r>
              <a:rPr lang="fi-FI" sz="2000" dirty="0"/>
              <a:t>Vapaaehtoisryhmien tukemisen jatkaminen tarjoamalla toiminnalle tilat ja viestinnällistä tukea.</a:t>
            </a:r>
          </a:p>
          <a:p>
            <a:endParaRPr lang="fi-FI" sz="2000" dirty="0"/>
          </a:p>
          <a:p>
            <a:r>
              <a:rPr lang="fi-FI" sz="2000" dirty="0"/>
              <a:t>Vapaaehtoistoimintaan mukaan tulemista helpotetaan uudella verkkosivuilla olevalla työkalulla.</a:t>
            </a:r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83371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341EC505-13BE-43B1-8B99-457786EF6257}" vid="{43904E53-533C-4397-A312-A3BBD9CF50D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Marttaliitto PowerPoint-pohja 2018 (ID 25821)</Template>
  <TotalTime>1234</TotalTime>
  <Words>963</Words>
  <Application>Microsoft Office PowerPoint</Application>
  <PresentationFormat>Laajakuva</PresentationFormat>
  <Paragraphs>202</Paragraphs>
  <Slides>16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Trebuchet MS</vt:lpstr>
      <vt:lpstr>Office-teema</vt:lpstr>
      <vt:lpstr>UUDENMAAN MARTTOJEN TOIMINTASUUNNITELMA 2019</vt:lpstr>
      <vt:lpstr>MARTTAJÄRJESTÖ TÄYTTÄÄ 120 VUOTTA JA PIIRI 90 VUOTTA</vt:lpstr>
      <vt:lpstr>PowerPoint-esitys</vt:lpstr>
      <vt:lpstr>PowerPoint-esitys</vt:lpstr>
      <vt:lpstr>PowerPoint-esitys</vt:lpstr>
      <vt:lpstr>PowerPoint-esitys</vt:lpstr>
      <vt:lpstr>KESTÄVÄ ARKI</vt:lpstr>
      <vt:lpstr>INNOSTAVAA JA KIINNOSTAVAA JÄRJESTÖTOIMINTAA</vt:lpstr>
      <vt:lpstr>VAPAAEHTOISET</vt:lpstr>
      <vt:lpstr>NEUVONTAA JA TOIMINTAA  ERI KOHDERYHMILLE</vt:lpstr>
      <vt:lpstr>PowerPoint-esitys</vt:lpstr>
      <vt:lpstr>VAHVAA VAIKUTTAMISTA JA VIESTINTÄÄ</vt:lpstr>
      <vt:lpstr>HENKILÖSTÖ VOIMAVARANA</vt:lpstr>
      <vt:lpstr>TALOUS MAHDOLLISTAA TOIMINNAN</vt:lpstr>
      <vt:lpstr>TALOUSARVIO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Joonas Jylhä</dc:creator>
  <cp:lastModifiedBy>Marjo Ranta</cp:lastModifiedBy>
  <cp:revision>85</cp:revision>
  <dcterms:created xsi:type="dcterms:W3CDTF">2018-04-05T11:36:22Z</dcterms:created>
  <dcterms:modified xsi:type="dcterms:W3CDTF">2019-05-06T13:14:04Z</dcterms:modified>
</cp:coreProperties>
</file>