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67" r:id="rId2"/>
    <p:sldId id="569" r:id="rId3"/>
    <p:sldId id="563" r:id="rId4"/>
    <p:sldId id="564" r:id="rId5"/>
    <p:sldId id="565" r:id="rId6"/>
    <p:sldId id="566" r:id="rId7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B0"/>
    <a:srgbClr val="375279"/>
    <a:srgbClr val="9B6E6A"/>
    <a:srgbClr val="EA6265"/>
    <a:srgbClr val="F54C7F"/>
    <a:srgbClr val="164193"/>
    <a:srgbClr val="F9F9F7"/>
    <a:srgbClr val="F99090"/>
    <a:srgbClr val="D4474B"/>
    <a:srgbClr val="C1A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82084" autoAdjust="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5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AEDB-BFB0-4489-BD9C-B67D3A45351A}" type="datetime1">
              <a:rPr lang="fi-FI" smtClean="0"/>
              <a:t>28.6.2019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4CDBB-1DE5-49E3-942E-82546F5681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1047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73AF-7C2C-4D47-A7E1-54CCA0BBDCB4}" type="datetime1">
              <a:rPr lang="fi-FI" smtClean="0"/>
              <a:t>28.6.2019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DE700-7F65-4C68-ACCB-9E803BB2E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6307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63082" y="5252583"/>
            <a:ext cx="5895293" cy="78307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7527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tähän alaotsikoksi esimerkiksi oma nimesi ja esityksen päivämäärä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963082" y="3849863"/>
            <a:ext cx="5895293" cy="1402721"/>
          </a:xfrm>
        </p:spPr>
        <p:txBody>
          <a:bodyPr anchor="b">
            <a:normAutofit/>
          </a:bodyPr>
          <a:lstStyle>
            <a:lvl1pPr algn="ctr">
              <a:defRPr sz="4400" b="1">
                <a:ln w="3175">
                  <a:noFill/>
                </a:ln>
                <a:solidFill>
                  <a:srgbClr val="37527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82" y="1137467"/>
            <a:ext cx="7569185" cy="247392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Kuva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7"/>
          <a:stretch/>
        </p:blipFill>
        <p:spPr>
          <a:xfrm rot="21260149">
            <a:off x="659733" y="74866"/>
            <a:ext cx="3326410" cy="46705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85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545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6786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ikkuula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824B01-56CA-4A03-9BC0-3FE92A5DA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7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EB5221E-F2FF-4861-83E9-B23BCB98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AB07E6-AF3B-430F-A92C-7F48907C1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3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5A6FA8A-0067-49B2-BF7C-D1DEAD02D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4147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943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802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85012" y="457200"/>
            <a:ext cx="4387014" cy="1600200"/>
          </a:xfrm>
        </p:spPr>
        <p:txBody>
          <a:bodyPr anchor="b"/>
          <a:lstStyle>
            <a:lvl1pPr>
              <a:defRPr sz="3200"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385012" y="2181726"/>
            <a:ext cx="4387013" cy="436345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337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376362" y="457200"/>
            <a:ext cx="4387014" cy="1600200"/>
          </a:xfrm>
        </p:spPr>
        <p:txBody>
          <a:bodyPr anchor="b"/>
          <a:lstStyle>
            <a:lvl1pPr>
              <a:defRPr sz="3200"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376362" y="2181726"/>
            <a:ext cx="4387013" cy="436345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98326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4147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4147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5798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750876" cy="1325563"/>
          </a:xfrm>
        </p:spPr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828799"/>
            <a:ext cx="5157787" cy="67627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3752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alaotsikko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569243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28799"/>
            <a:ext cx="5183188" cy="676276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3752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alaotsikko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69243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80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0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85011" y="457200"/>
            <a:ext cx="4387014" cy="1600200"/>
          </a:xfrm>
        </p:spPr>
        <p:txBody>
          <a:bodyPr anchor="b"/>
          <a:lstStyle>
            <a:lvl1pPr>
              <a:defRPr sz="3200"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543591" cy="610402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474B"/>
              </a:buClr>
              <a:buSzPct val="80000"/>
              <a:buFont typeface="Arial" panose="020B0604020202020204" pitchFamily="34" charset="0"/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474B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385012" y="2181725"/>
            <a:ext cx="4387014" cy="437949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74057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1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63609"/>
            <a:ext cx="10515600" cy="445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7"/>
          <a:stretch/>
        </p:blipFill>
        <p:spPr>
          <a:xfrm rot="21260149">
            <a:off x="10674446" y="8736"/>
            <a:ext cx="1270104" cy="1783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0" r:id="rId5"/>
    <p:sldLayoutId id="2147483652" r:id="rId6"/>
    <p:sldLayoutId id="2147483653" r:id="rId7"/>
    <p:sldLayoutId id="2147483655" r:id="rId8"/>
    <p:sldLayoutId id="2147483656" r:id="rId9"/>
    <p:sldLayoutId id="2147483658" r:id="rId10"/>
    <p:sldLayoutId id="2147483659" r:id="rId11"/>
    <p:sldLayoutId id="2147483669" r:id="rId12"/>
    <p:sldLayoutId id="2147483683" r:id="rId13"/>
    <p:sldLayoutId id="2147483684" r:id="rId14"/>
    <p:sldLayoutId id="2147483686" r:id="rId15"/>
    <p:sldLayoutId id="2147483685" r:id="rId16"/>
    <p:sldLayoutId id="2147483682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7527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474B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tat.fi/wp-content/uploads/2016/11/jrjestkansio201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389120" y="1802674"/>
            <a:ext cx="6270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ARKISTOINTI – järjestämistä ja säilyttämistä</a:t>
            </a:r>
          </a:p>
        </p:txBody>
      </p:sp>
    </p:spTree>
    <p:extLst>
      <p:ext uri="{BB962C8B-B14F-4D97-AF65-F5344CB8AC3E}">
        <p14:creationId xmlns:p14="http://schemas.microsoft.com/office/powerpoint/2010/main" val="409690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Yhdistyksen arkinnoista yleensä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Vastuu arkistoinnista on hallituksella</a:t>
            </a:r>
          </a:p>
          <a:p>
            <a:r>
              <a:rPr lang="fi-FI" dirty="0"/>
              <a:t>Hyvän arkistointikäytännön mukaan yhdistyksen paperit säilytetään yhdessä paikassa.</a:t>
            </a:r>
          </a:p>
          <a:p>
            <a:pPr lvl="1"/>
            <a:r>
              <a:rPr lang="fi-FI" dirty="0"/>
              <a:t>Säilytä paperit sellaisissa olosuhteissa, missä itsekin viihdyt</a:t>
            </a:r>
          </a:p>
          <a:p>
            <a:pPr lvl="1"/>
            <a:r>
              <a:rPr lang="fi-FI" dirty="0"/>
              <a:t>Suurimmat uhat ovat muutto, arkiston säilyttäjän kuolema ja tulipalo.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Yhdistyksen arkisto on eri asia kuin yhdistyksen kirjasto. </a:t>
            </a:r>
          </a:p>
          <a:p>
            <a:pPr lvl="1"/>
            <a:r>
              <a:rPr lang="fi-FI" dirty="0"/>
              <a:t>Esimerkiksi piirin historiikki ei kuulu yhdistyksen arkistoon.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Muiden kirjoittamat jutut kuuluvat muualle kuin yhdistyksen pysyvään arkistoon.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477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materiaaleja pitää säilyttää?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Määräajan säilytettävät (lain velvoittamat):</a:t>
            </a:r>
          </a:p>
          <a:p>
            <a:r>
              <a:rPr lang="fi-FI" dirty="0"/>
              <a:t>Tositteet 6 vuotta</a:t>
            </a:r>
          </a:p>
          <a:p>
            <a:r>
              <a:rPr lang="fi-FI" dirty="0"/>
              <a:t>Muu taloudenhoitoon liittyvä aineisto 10 vuotta</a:t>
            </a:r>
          </a:p>
          <a:p>
            <a:r>
              <a:rPr lang="fi-FI" dirty="0"/>
              <a:t>Palkkaukseen liittyvät asiat 50 vuotta</a:t>
            </a:r>
          </a:p>
          <a:p>
            <a:pPr marL="0" indent="0">
              <a:buNone/>
            </a:pPr>
            <a:r>
              <a:rPr lang="fi-FI" dirty="0"/>
              <a:t>Pysyvästi säilytettävät:</a:t>
            </a:r>
          </a:p>
          <a:p>
            <a:r>
              <a:rPr lang="fi-FI" dirty="0"/>
              <a:t>Pöytäkirjat, päiväkirjat, jäsenluettelot, tilinpäätökset, historiikki, itse tuotettu aineisto ylipäätään</a:t>
            </a:r>
          </a:p>
        </p:txBody>
      </p:sp>
    </p:spTree>
    <p:extLst>
      <p:ext uri="{BB962C8B-B14F-4D97-AF65-F5344CB8AC3E}">
        <p14:creationId xmlns:p14="http://schemas.microsoft.com/office/powerpoint/2010/main" val="276145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Poikkeus edellä mainittuun pääsääntöön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Seuraavat säilytetään kaikki:</a:t>
            </a:r>
          </a:p>
          <a:p>
            <a:r>
              <a:rPr lang="fi-FI" dirty="0"/>
              <a:t>Sota-ajan paperit</a:t>
            </a:r>
          </a:p>
          <a:p>
            <a:r>
              <a:rPr lang="fi-FI" dirty="0"/>
              <a:t>Yhdistyksen </a:t>
            </a:r>
            <a:r>
              <a:rPr lang="fi-FI" dirty="0" err="1"/>
              <a:t>perustamis</a:t>
            </a:r>
            <a:r>
              <a:rPr lang="fi-FI" dirty="0"/>
              <a:t>-/lakkauttamisvuoden sekä kriisiaikojen paperit</a:t>
            </a:r>
          </a:p>
          <a:p>
            <a:r>
              <a:rPr lang="fi-FI" dirty="0"/>
              <a:t>Ennen v. 1930 paperit</a:t>
            </a:r>
          </a:p>
          <a:p>
            <a:pPr lvl="1"/>
            <a:r>
              <a:rPr lang="fi-FI" dirty="0" err="1"/>
              <a:t>Huom</a:t>
            </a:r>
            <a:r>
              <a:rPr lang="fi-FI" dirty="0"/>
              <a:t>! Säilytetään myös kuitit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03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 arkistoinnista rutiini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Säilytä pysyvästi säilytettävät asiakirjat erillään muista papereista. Tallenna kutakin asiakirjaa vain yksi kappale.</a:t>
            </a:r>
          </a:p>
          <a:p>
            <a:r>
              <a:rPr lang="fi-FI" dirty="0"/>
              <a:t>Säilytä luonnokset, kaksoiskappaleet, määräajan säilytettävät ym. Erikseen.</a:t>
            </a:r>
          </a:p>
          <a:p>
            <a:endParaRPr lang="fi-FI" dirty="0"/>
          </a:p>
          <a:p>
            <a:r>
              <a:rPr lang="fi-FI" dirty="0"/>
              <a:t>Tallenna tilikauden päätyttyä edellisen vuoden kuitit suljettuun kirjekuoreen tai laatikkoon. Kirjoita laatikon päälle hävityspäivä.</a:t>
            </a:r>
          </a:p>
          <a:p>
            <a:r>
              <a:rPr lang="fi-FI" dirty="0"/>
              <a:t>Vuosikokouksen jälkeen poista kaikki vuoden aikana kertynyt hävitettävä materiaali, kuten 6 vuotta vanhat kuitit.</a:t>
            </a:r>
          </a:p>
          <a:p>
            <a:endParaRPr lang="fi-FI" dirty="0"/>
          </a:p>
          <a:p>
            <a:r>
              <a:rPr lang="fi-FI" dirty="0"/>
              <a:t>Kun arkistointivastaava (tai puheenjohtaja tai sihteeri) vaihtuu, pyydä yhdistykselle kuuluvat paperit yhdistyksen arkistoon.</a:t>
            </a:r>
          </a:p>
        </p:txBody>
      </p:sp>
    </p:spTree>
    <p:extLst>
      <p:ext uri="{BB962C8B-B14F-4D97-AF65-F5344CB8AC3E}">
        <p14:creationId xmlns:p14="http://schemas.microsoft.com/office/powerpoint/2010/main" val="302906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Marttojen järjestökansio, luku 11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https://www.martat.fi/wp-content/uploads/2016/11/jrjestkansio2016.pdf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447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41EC505-13BE-43B1-8B99-457786EF6257}" vid="{43904E53-533C-4397-A312-A3BBD9CF50D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Marttaliitto PowerPoint-pohja 2018 (ID 25821)</Template>
  <TotalTime>5070</TotalTime>
  <Words>237</Words>
  <Application>Microsoft Office PowerPoint</Application>
  <PresentationFormat>Laajakuva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Office-teema</vt:lpstr>
      <vt:lpstr>PowerPoint-esitys</vt:lpstr>
      <vt:lpstr>Yhdistyksen arkinnoista yleensä</vt:lpstr>
      <vt:lpstr>Mitä materiaaleja pitää säilyttää?</vt:lpstr>
      <vt:lpstr>Poikkeus edellä mainittuun pääsääntöön</vt:lpstr>
      <vt:lpstr>Tee arkistoinnista rutiini</vt:lpstr>
      <vt:lpstr>Lisätietoa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Tanja Rantanen</dc:creator>
  <cp:lastModifiedBy>Aino Posti</cp:lastModifiedBy>
  <cp:revision>136</cp:revision>
  <dcterms:created xsi:type="dcterms:W3CDTF">2018-04-05T11:36:22Z</dcterms:created>
  <dcterms:modified xsi:type="dcterms:W3CDTF">2019-06-28T07:15:21Z</dcterms:modified>
</cp:coreProperties>
</file>