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27" r:id="rId2"/>
    <p:sldId id="523" r:id="rId3"/>
    <p:sldId id="524" r:id="rId4"/>
    <p:sldId id="525" r:id="rId5"/>
    <p:sldId id="547" r:id="rId6"/>
    <p:sldId id="548" r:id="rId7"/>
    <p:sldId id="549" r:id="rId8"/>
    <p:sldId id="550" r:id="rId9"/>
    <p:sldId id="551" r:id="rId10"/>
  </p:sldIdLst>
  <p:sldSz cx="12192000" cy="6858000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9B0"/>
    <a:srgbClr val="375279"/>
    <a:srgbClr val="9B6E6A"/>
    <a:srgbClr val="EA6265"/>
    <a:srgbClr val="F54C7F"/>
    <a:srgbClr val="164193"/>
    <a:srgbClr val="F9F9F7"/>
    <a:srgbClr val="F99090"/>
    <a:srgbClr val="D4474B"/>
    <a:srgbClr val="C1A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5" autoAdjust="0"/>
    <p:restoredTop sz="82084" autoAdjust="0"/>
  </p:normalViewPr>
  <p:slideViewPr>
    <p:cSldViewPr snapToGrid="0">
      <p:cViewPr varScale="1">
        <p:scale>
          <a:sx n="68" d="100"/>
          <a:sy n="68" d="100"/>
        </p:scale>
        <p:origin x="78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5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4AEDB-BFB0-4489-BD9C-B67D3A45351A}" type="datetime1">
              <a:rPr lang="fi-FI" smtClean="0"/>
              <a:t>28.6.2019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4CDBB-1DE5-49E3-942E-82546F5681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10479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B73AF-7C2C-4D47-A7E1-54CCA0BBDCB4}" type="datetime1">
              <a:rPr lang="fi-FI" smtClean="0"/>
              <a:t>28.6.2019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DE700-7F65-4C68-ACCB-9E803BB2E8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63076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963082" y="5252583"/>
            <a:ext cx="5895293" cy="78307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37527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tähän alaotsikoksi esimerkiksi oma nimesi ja esityksen päivämäärä</a:t>
            </a:r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963082" y="3849863"/>
            <a:ext cx="5895293" cy="1402721"/>
          </a:xfrm>
        </p:spPr>
        <p:txBody>
          <a:bodyPr anchor="b">
            <a:normAutofit/>
          </a:bodyPr>
          <a:lstStyle>
            <a:lvl1pPr algn="ctr">
              <a:defRPr sz="4400" b="1">
                <a:ln w="3175">
                  <a:noFill/>
                </a:ln>
                <a:solidFill>
                  <a:srgbClr val="37527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82" y="1137467"/>
            <a:ext cx="7569185" cy="247392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Kuva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7"/>
          <a:stretch/>
        </p:blipFill>
        <p:spPr>
          <a:xfrm rot="21260149">
            <a:off x="659733" y="74866"/>
            <a:ext cx="3326410" cy="46705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6855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75279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5459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375279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6786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ikkuula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78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1824B01-56CA-4A03-9BC0-3FE92A5DA7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71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EB5221E-F2FF-4861-83E9-B23BCB984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54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CAB07E6-AF3B-430F-A92C-7F48907C1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73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5A6FA8A-0067-49B2-BF7C-D1DEAD02D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2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8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75279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41475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9434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75279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2802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85012" y="457200"/>
            <a:ext cx="4387014" cy="1600200"/>
          </a:xfrm>
        </p:spPr>
        <p:txBody>
          <a:bodyPr anchor="b"/>
          <a:lstStyle>
            <a:lvl1pPr>
              <a:defRPr sz="3200">
                <a:solidFill>
                  <a:srgbClr val="375279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385012" y="2181726"/>
            <a:ext cx="4387013" cy="436345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3378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376362" y="457200"/>
            <a:ext cx="4387014" cy="1600200"/>
          </a:xfrm>
        </p:spPr>
        <p:txBody>
          <a:bodyPr anchor="b"/>
          <a:lstStyle>
            <a:lvl1pPr>
              <a:defRPr sz="3200">
                <a:solidFill>
                  <a:srgbClr val="375279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376362" y="2181726"/>
            <a:ext cx="4387013" cy="436345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tekstiä</a:t>
            </a:r>
          </a:p>
        </p:txBody>
      </p:sp>
    </p:spTree>
    <p:extLst>
      <p:ext uri="{BB962C8B-B14F-4D97-AF65-F5344CB8AC3E}">
        <p14:creationId xmlns:p14="http://schemas.microsoft.com/office/powerpoint/2010/main" val="398326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75279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41475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41475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5798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9750876" cy="1325563"/>
          </a:xfrm>
        </p:spPr>
        <p:txBody>
          <a:bodyPr/>
          <a:lstStyle>
            <a:lvl1pPr>
              <a:defRPr>
                <a:solidFill>
                  <a:srgbClr val="375279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1828799"/>
            <a:ext cx="5157787" cy="67627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0">
                <a:solidFill>
                  <a:srgbClr val="37527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alaotsikko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2569243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28799"/>
            <a:ext cx="5183188" cy="676276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0">
                <a:solidFill>
                  <a:srgbClr val="37527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alaotsikko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569243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809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03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85011" y="457200"/>
            <a:ext cx="4387014" cy="1600200"/>
          </a:xfrm>
        </p:spPr>
        <p:txBody>
          <a:bodyPr anchor="b"/>
          <a:lstStyle>
            <a:lvl1pPr>
              <a:defRPr sz="3200">
                <a:solidFill>
                  <a:srgbClr val="375279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183188" y="457200"/>
            <a:ext cx="6543591" cy="610402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474B"/>
              </a:buClr>
              <a:buSzPct val="80000"/>
              <a:buFont typeface="Arial" panose="020B0604020202020204" pitchFamily="34" charset="0"/>
              <a:buNone/>
              <a:tabLst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474B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385012" y="2181725"/>
            <a:ext cx="4387014" cy="4379496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tekstiä</a:t>
            </a:r>
          </a:p>
        </p:txBody>
      </p:sp>
    </p:spTree>
    <p:extLst>
      <p:ext uri="{BB962C8B-B14F-4D97-AF65-F5344CB8AC3E}">
        <p14:creationId xmlns:p14="http://schemas.microsoft.com/office/powerpoint/2010/main" val="374057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13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63609"/>
            <a:ext cx="10515600" cy="4456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7"/>
          <a:stretch/>
        </p:blipFill>
        <p:spPr>
          <a:xfrm rot="21260149">
            <a:off x="10674446" y="8736"/>
            <a:ext cx="1270104" cy="17833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74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60" r:id="rId5"/>
    <p:sldLayoutId id="2147483652" r:id="rId6"/>
    <p:sldLayoutId id="2147483653" r:id="rId7"/>
    <p:sldLayoutId id="2147483655" r:id="rId8"/>
    <p:sldLayoutId id="2147483656" r:id="rId9"/>
    <p:sldLayoutId id="2147483658" r:id="rId10"/>
    <p:sldLayoutId id="2147483659" r:id="rId11"/>
    <p:sldLayoutId id="2147483669" r:id="rId12"/>
    <p:sldLayoutId id="2147483683" r:id="rId13"/>
    <p:sldLayoutId id="2147483684" r:id="rId14"/>
    <p:sldLayoutId id="2147483686" r:id="rId15"/>
    <p:sldLayoutId id="2147483685" r:id="rId16"/>
    <p:sldLayoutId id="2147483682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75279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4474B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474B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474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474B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474B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tat.fi/martat/marttajarjesto/jarjestomateriaalit-ja-info/yhdistystoimijoiden-omat-sivut/toiminnan-tilastoinnin-ohje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tat.fi/wp-content/uploads/2018/04/Toimintatilaston-kayttoohje-2018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313319" y="2147871"/>
            <a:ext cx="6576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dirty="0">
                <a:solidFill>
                  <a:schemeClr val="bg1"/>
                </a:solidFill>
              </a:rPr>
              <a:t>TOIMINNAN TILASTOINTI</a:t>
            </a:r>
          </a:p>
        </p:txBody>
      </p:sp>
    </p:spTree>
    <p:extLst>
      <p:ext uri="{BB962C8B-B14F-4D97-AF65-F5344CB8AC3E}">
        <p14:creationId xmlns:p14="http://schemas.microsoft.com/office/powerpoint/2010/main" val="305615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TOIMINTAA TILASTOIDAAN?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Toiminnan tilastoinnin avulla voidaan valtakunnallisesti seurata sitä, kuinka paljon </a:t>
            </a:r>
            <a:r>
              <a:rPr lang="fi-FI" dirty="0" err="1"/>
              <a:t>marttajärjestössä</a:t>
            </a:r>
            <a:r>
              <a:rPr lang="fi-FI" dirty="0"/>
              <a:t> järjestetään tapahtumia, kuinka paljon niissä on osallistujia ja kuinka paljon järjestössä tehdään vapaaehtoistyötä.</a:t>
            </a:r>
          </a:p>
          <a:p>
            <a:r>
              <a:rPr lang="fi-FI" dirty="0"/>
              <a:t>Yhdistys saa toiminnan tilastoinnista kätevästi raportin omasta toiminnastaan ja sen laajuudesta. Raportin tiedot voi liittää osaksi yhdistyksen toimintakertomusta. </a:t>
            </a:r>
          </a:p>
          <a:p>
            <a:r>
              <a:rPr lang="fi-FI" dirty="0"/>
              <a:t>Toiminnan tilastointi ei ole tiedettä eikä siinä edellytetä yhdistyksen kirjanpitoon verrattavaa tarkkuutta.</a:t>
            </a:r>
          </a:p>
        </p:txBody>
      </p:sp>
    </p:spTree>
    <p:extLst>
      <p:ext uri="{BB962C8B-B14F-4D97-AF65-F5344CB8AC3E}">
        <p14:creationId xmlns:p14="http://schemas.microsoft.com/office/powerpoint/2010/main" val="367055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Toiminnan tilastoinnin ohjeita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Marttaliiton sivuilla: </a:t>
            </a:r>
            <a:r>
              <a:rPr lang="fi-FI" dirty="0">
                <a:hlinkClick r:id="rId2"/>
              </a:rPr>
              <a:t>https://www.martat.fi/martat/marttajarjesto/jarjestomateriaalit-ja-info/yhdistystoimijoiden-omat-sivut/toiminnan-tilastoinnin-ohjeet/</a:t>
            </a:r>
            <a:endParaRPr lang="fi-FI" dirty="0"/>
          </a:p>
          <a:p>
            <a:r>
              <a:rPr lang="fi-FI" dirty="0"/>
              <a:t>Sovellukseen kirjaudutaan osoitteessa: http://secure.jaicom.com/easiointi/Marttaliitto </a:t>
            </a:r>
          </a:p>
          <a:p>
            <a:pPr lvl="1"/>
            <a:r>
              <a:rPr lang="fi-FI" dirty="0"/>
              <a:t>Kirjautumislinkki löytyy myös yllä olevan Marttaliiton ohjesivun kautta</a:t>
            </a:r>
          </a:p>
          <a:p>
            <a:pPr lvl="1"/>
            <a:endParaRPr lang="fi-FI" dirty="0"/>
          </a:p>
          <a:p>
            <a:r>
              <a:rPr lang="fi-FI" dirty="0"/>
              <a:t>Yhdistyksen hallitus nimeää tilastovastaavan/vastaavat. Yhdistyksestä on kahdella henkilöllä mahdollisuus kirjautua ohjelmaan. </a:t>
            </a:r>
          </a:p>
          <a:p>
            <a:endParaRPr lang="fi-FI" dirty="0"/>
          </a:p>
          <a:p>
            <a:r>
              <a:rPr lang="fi-FI" dirty="0"/>
              <a:t>Kun tilastovastaava vaihtuu, edellisen tilastovastaavan on kirjauduttava toiminnan tilastointiin ja OMAT ASETUKSET –kohdasta poistettava oma käyttäjätunnus käytöstä.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76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Rekisteröitymiseen tarvittavat tiedot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03" y="1622369"/>
            <a:ext cx="7452011" cy="523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05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Toiminnan tilastoinnista kannattaa tehdä rutiini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Kirjaa tapahtumat toiminnan tilastointiin jokaisen tapahtuman jälkeen tai kuukauden tapahtumat viimeistään seuraavan kuukauden ensimmäisellä viikolla.</a:t>
            </a:r>
          </a:p>
          <a:p>
            <a:r>
              <a:rPr lang="fi-FI" dirty="0"/>
              <a:t>Yhdistyksessä kannattaa sopia, että </a:t>
            </a:r>
            <a:r>
              <a:rPr lang="fi-FI" dirty="0" err="1"/>
              <a:t>marttaillan</a:t>
            </a:r>
            <a:r>
              <a:rPr lang="fi-FI" dirty="0"/>
              <a:t> vastuuhenkilö ilmoittaa tilastointivastaavalle tiedot osallistujamäärästä, vapaaehtoisten lukumäärästä ja tunneista.</a:t>
            </a:r>
          </a:p>
          <a:p>
            <a:r>
              <a:rPr lang="fi-FI" dirty="0"/>
              <a:t>Tilastoitavia tapahtumia ja toimintaa ovat ainakin:</a:t>
            </a:r>
          </a:p>
          <a:p>
            <a:pPr lvl="1"/>
            <a:r>
              <a:rPr lang="fi-FI" dirty="0"/>
              <a:t>Yhdistyksen omat tilaisuudet</a:t>
            </a:r>
          </a:p>
          <a:p>
            <a:pPr lvl="1"/>
            <a:r>
              <a:rPr lang="fi-FI" dirty="0"/>
              <a:t>Osallistuminen muiden järjestämiin tilaisuuksiin yhdistyksen edustajana</a:t>
            </a:r>
          </a:p>
          <a:p>
            <a:pPr lvl="1"/>
            <a:r>
              <a:rPr lang="fi-FI" dirty="0"/>
              <a:t>Käsitöiden tekeminen omalla ajalla yhdistyksen myyjäisiin tai yhdistyksen hyväntekeväisyystempauksiin</a:t>
            </a:r>
          </a:p>
          <a:p>
            <a:pPr lvl="1"/>
            <a:r>
              <a:rPr lang="fi-FI" dirty="0"/>
              <a:t>Yhdistyksen yleiset työt, kuten kirjanpito, viestintä, yleiset toimistotyöt</a:t>
            </a:r>
          </a:p>
        </p:txBody>
      </p:sp>
    </p:spTree>
    <p:extLst>
      <p:ext uri="{BB962C8B-B14F-4D97-AF65-F5344CB8AC3E}">
        <p14:creationId xmlns:p14="http://schemas.microsoft.com/office/powerpoint/2010/main" val="177876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751340" cy="967286"/>
          </a:xfrm>
        </p:spPr>
        <p:txBody>
          <a:bodyPr>
            <a:normAutofit/>
          </a:bodyPr>
          <a:lstStyle/>
          <a:p>
            <a:r>
              <a:rPr lang="fi-FI" sz="4000" dirty="0"/>
              <a:t>Toiminnan tilastoinnin perusperiaatteita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73815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Pikaohje: </a:t>
            </a:r>
            <a:r>
              <a:rPr lang="fi-FI" dirty="0">
                <a:hlinkClick r:id="rId2"/>
              </a:rPr>
              <a:t>https://www.martat.fi/wp-content/uploads/2018/04/Toimintatilaston-kayttoohje-2018.pdf</a:t>
            </a:r>
            <a:endParaRPr lang="fi-FI" dirty="0"/>
          </a:p>
          <a:p>
            <a:r>
              <a:rPr lang="fi-FI" dirty="0"/>
              <a:t>Osallistujamäärään kirjataan kaikki tilaisuuden osallistujat, myös vapaaehtoiset.</a:t>
            </a:r>
          </a:p>
          <a:p>
            <a:r>
              <a:rPr lang="fi-FI" dirty="0"/>
              <a:t>Lisäksi vapaaehtoisten määrä ja näiden työtunnit kirjataan erikseen.</a:t>
            </a:r>
          </a:p>
          <a:p>
            <a:r>
              <a:rPr lang="fi-FI" dirty="0"/>
              <a:t>Vapaaehtoisten työtunteihin lasketaan tilaisuuden keston lisäksi matkoihin kulunut aika ja tilaisuuden valmisteluihin kulunut aika.</a:t>
            </a:r>
          </a:p>
          <a:p>
            <a:pPr lvl="1"/>
            <a:r>
              <a:rPr lang="fi-FI" dirty="0"/>
              <a:t>Suunnittelu</a:t>
            </a:r>
          </a:p>
          <a:p>
            <a:pPr lvl="1"/>
            <a:r>
              <a:rPr lang="fi-FI" dirty="0"/>
              <a:t>Viestintä</a:t>
            </a:r>
          </a:p>
          <a:p>
            <a:pPr lvl="1"/>
            <a:r>
              <a:rPr lang="fi-FI" dirty="0"/>
              <a:t>Ilta varten tehdyt hankinnat</a:t>
            </a:r>
          </a:p>
          <a:p>
            <a:pPr lvl="1"/>
            <a:r>
              <a:rPr lang="fi-FI" dirty="0"/>
              <a:t>Tarjoilujen valmistaminen</a:t>
            </a:r>
          </a:p>
          <a:p>
            <a:pPr lvl="1"/>
            <a:r>
              <a:rPr lang="fi-FI" dirty="0"/>
              <a:t>Siivous</a:t>
            </a:r>
          </a:p>
          <a:p>
            <a:pPr lvl="1"/>
            <a:r>
              <a:rPr lang="fi-FI" dirty="0"/>
              <a:t>Matkat</a:t>
            </a:r>
          </a:p>
          <a:p>
            <a:r>
              <a:rPr lang="fi-FI" dirty="0"/>
              <a:t>Vapaaehtoisia ovat kaikki yhdistyksen jäsenet, jotka osallistuvat illan järjestämiseen.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550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Vapaaehtoistoimintaa ovat myös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Hallituksen kokoukset</a:t>
            </a:r>
          </a:p>
          <a:p>
            <a:pPr lvl="1"/>
            <a:r>
              <a:rPr lang="fi-FI" dirty="0"/>
              <a:t>Kaikki hallituksen jäsenet ovat vapaaehtoistoimijoita hallituksen kokouksissa</a:t>
            </a:r>
          </a:p>
          <a:p>
            <a:r>
              <a:rPr lang="fi-FI" dirty="0"/>
              <a:t>Osallistuminen piirin kokoukseen, aluetapaamiseen tai piirin järjestämään koulutukseen tai osallistuminen muuhun tilaisuuteen </a:t>
            </a:r>
            <a:r>
              <a:rPr lang="fi-FI" b="1" dirty="0"/>
              <a:t>yhdistyksen edustajana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Esimerkiksi osallistuminen </a:t>
            </a:r>
            <a:r>
              <a:rPr lang="fi-FI" dirty="0" err="1"/>
              <a:t>kässäkahvilaan</a:t>
            </a:r>
            <a:r>
              <a:rPr lang="fi-FI" dirty="0"/>
              <a:t> yhdistyksen </a:t>
            </a:r>
            <a:r>
              <a:rPr lang="fi-FI" dirty="0" err="1"/>
              <a:t>kässämarttana</a:t>
            </a:r>
            <a:r>
              <a:rPr lang="fi-FI" dirty="0"/>
              <a:t> on vapaaehtoistoimintaa, jos ajatuksena on opettaa </a:t>
            </a:r>
            <a:r>
              <a:rPr lang="fi-FI" dirty="0" err="1"/>
              <a:t>kässäkahvilassa</a:t>
            </a:r>
            <a:r>
              <a:rPr lang="fi-FI" dirty="0"/>
              <a:t> opittua eteenpäin omassa yhdistyksessä. Jos osallistuu omaksi ilokseen, kyse ei ole vapaaehtoistoiminnasta.</a:t>
            </a:r>
          </a:p>
          <a:p>
            <a:pPr lvl="1"/>
            <a:r>
              <a:rPr lang="fi-FI" dirty="0"/>
              <a:t>Jos osallistuu koulutukseen tai piirin järjestämään / koordinoimaan tapahtumaan piirin ruoka-, puutarha- tai </a:t>
            </a:r>
            <a:r>
              <a:rPr lang="fi-FI" dirty="0" err="1"/>
              <a:t>käsityömarttana</a:t>
            </a:r>
            <a:r>
              <a:rPr lang="fi-FI" dirty="0"/>
              <a:t>, tilastointi tehdään piirin puolesta.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66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MYYJÄISET, MESSUT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Myyjäisten osallistujamääräksi kirjataan arvio myyjäisten kävijämäärästä</a:t>
            </a:r>
          </a:p>
          <a:p>
            <a:r>
              <a:rPr lang="fi-FI" dirty="0"/>
              <a:t>Mikäli myyjäiset tai muu tilaisuus järjestetään useamman marttayhdistyksen yhteistyössä, noudatetaan seuraavaa käytäntöä:</a:t>
            </a:r>
          </a:p>
          <a:p>
            <a:pPr lvl="1"/>
            <a:r>
              <a:rPr lang="fi-FI" dirty="0"/>
              <a:t>Vain yksi yhdistys kirjaa myyjäisten kävijämäärän (ettei tule moninkertaista tilastointia)</a:t>
            </a:r>
          </a:p>
          <a:p>
            <a:pPr lvl="1"/>
            <a:r>
              <a:rPr lang="fi-FI" dirty="0"/>
              <a:t>Jokainen yhdistys kirjaa omalta osaltaan vapaaehtoisten lukumäärän ja työtunnit</a:t>
            </a:r>
          </a:p>
          <a:p>
            <a:pPr lvl="1"/>
            <a:endParaRPr lang="fi-FI" dirty="0"/>
          </a:p>
          <a:p>
            <a:r>
              <a:rPr lang="fi-FI" dirty="0"/>
              <a:t>Messujen tai isojen myyjäisten kävijämääräksi kirjataan 10 prosenttia messujen koko kävijämäärästä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747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Käsityökampanjat ja -tempaukset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Kampanjoissa/tempauksissa ajaksi kirjataan se päivä, jolloin tehty erä toimitetaan kohderyhmälle. Ei siis koko ajanjaksoa, milloin esim. patalappuja on tehty. </a:t>
            </a:r>
          </a:p>
          <a:p>
            <a:r>
              <a:rPr lang="fi-FI" dirty="0"/>
              <a:t>Suosituksia käsityötoimintaan kirjattavista tuntimääristä: </a:t>
            </a:r>
          </a:p>
          <a:p>
            <a:pPr lvl="1"/>
            <a:r>
              <a:rPr lang="fi-FI" dirty="0"/>
              <a:t>Aikuisen villasukkapari 8t </a:t>
            </a:r>
          </a:p>
          <a:p>
            <a:pPr lvl="1"/>
            <a:r>
              <a:rPr lang="fi-FI" dirty="0"/>
              <a:t>Vauvan peitto 45 t </a:t>
            </a:r>
          </a:p>
          <a:p>
            <a:pPr lvl="1"/>
            <a:r>
              <a:rPr lang="fi-FI" dirty="0"/>
              <a:t>Vauvan villasukkapari 4t </a:t>
            </a:r>
          </a:p>
          <a:p>
            <a:pPr lvl="1"/>
            <a:r>
              <a:rPr lang="fi-FI" dirty="0"/>
              <a:t>Patalappu 2t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2360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341EC505-13BE-43B1-8B99-457786EF6257}" vid="{43904E53-533C-4397-A312-A3BBD9CF50D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Marttaliitto PowerPoint-pohja 2018 (ID 25821)</Template>
  <TotalTime>5073</TotalTime>
  <Words>479</Words>
  <Application>Microsoft Office PowerPoint</Application>
  <PresentationFormat>Laajakuva</PresentationFormat>
  <Paragraphs>54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Office-teema</vt:lpstr>
      <vt:lpstr>PowerPoint-esitys</vt:lpstr>
      <vt:lpstr>MIKSI TOIMINTAA TILASTOIDAAN?</vt:lpstr>
      <vt:lpstr>Toiminnan tilastoinnin ohjeita</vt:lpstr>
      <vt:lpstr>Rekisteröitymiseen tarvittavat tiedot</vt:lpstr>
      <vt:lpstr>Toiminnan tilastoinnista kannattaa tehdä rutiini</vt:lpstr>
      <vt:lpstr>Toiminnan tilastoinnin perusperiaatteita</vt:lpstr>
      <vt:lpstr>Vapaaehtoistoimintaa ovat myös</vt:lpstr>
      <vt:lpstr>MYYJÄISET, MESSUT</vt:lpstr>
      <vt:lpstr>Käsityökampanjat ja -tempaukset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Tanja Rantanen</dc:creator>
  <cp:lastModifiedBy>Aino Posti</cp:lastModifiedBy>
  <cp:revision>136</cp:revision>
  <dcterms:created xsi:type="dcterms:W3CDTF">2018-04-05T11:36:22Z</dcterms:created>
  <dcterms:modified xsi:type="dcterms:W3CDTF">2019-06-28T07:02:21Z</dcterms:modified>
</cp:coreProperties>
</file>