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300" r:id="rId3"/>
    <p:sldId id="301" r:id="rId4"/>
    <p:sldId id="303" r:id="rId5"/>
    <p:sldId id="302" r:id="rId6"/>
    <p:sldId id="271" r:id="rId7"/>
    <p:sldId id="295" r:id="rId8"/>
    <p:sldId id="297" r:id="rId9"/>
    <p:sldId id="30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E9"/>
    <a:srgbClr val="F1CCE2"/>
    <a:srgbClr val="FECD00"/>
    <a:srgbClr val="009356"/>
    <a:srgbClr val="2A6AB2"/>
    <a:srgbClr val="EA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66" autoAdjust="0"/>
  </p:normalViewPr>
  <p:slideViewPr>
    <p:cSldViewPr snapToGrid="0">
      <p:cViewPr varScale="1">
        <p:scale>
          <a:sx n="54" d="100"/>
          <a:sy n="54" d="100"/>
        </p:scale>
        <p:origin x="10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Asiakkaat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Asiakkaat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5-44A3-A130-526D18B4C0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5-44A3-A130-526D18B4C0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5-44A3-A130-526D18B4C03E}"/>
              </c:ext>
            </c:extLst>
          </c:dPt>
          <c:cat>
            <c:strRef>
              <c:f>Taul1!$A$2:$A$4</c:f>
              <c:strCache>
                <c:ptCount val="3"/>
                <c:pt idx="0">
                  <c:v>Avoimet kurssit</c:v>
                </c:pt>
                <c:pt idx="1">
                  <c:v>Hanketyö</c:v>
                </c:pt>
                <c:pt idx="2">
                  <c:v>Yritysasiakkaat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1680</c:v>
                </c:pt>
                <c:pt idx="1">
                  <c:v>3000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8-4BC5-AFF6-E5060F0A4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tammi.18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1700</c:v>
                </c:pt>
                <c:pt idx="1">
                  <c:v>550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895-9A5B-D548A0371D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tammi.19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2033</c:v>
                </c:pt>
                <c:pt idx="1">
                  <c:v>990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3-4895-9A5B-D548A0371DF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tammi.20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2470</c:v>
                </c:pt>
                <c:pt idx="1">
                  <c:v>1250</c:v>
                </c:pt>
                <c:pt idx="2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E-4852-AB21-D92131C9E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4058648"/>
        <c:axId val="674059632"/>
      </c:barChart>
      <c:catAx>
        <c:axId val="674058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059632"/>
        <c:crosses val="autoZero"/>
        <c:auto val="1"/>
        <c:lblAlgn val="ctr"/>
        <c:lblOffset val="100"/>
        <c:noMultiLvlLbl val="0"/>
      </c:catAx>
      <c:valAx>
        <c:axId val="67405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05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F-4DA0-B5B1-EE74D1FF471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22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F-4DA0-B5B1-EE74D1FF471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24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F-4DA0-B5B1-EE74D1FF471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Taul1!$E$2:$E$3</c:f>
              <c:numCache>
                <c:formatCode>General</c:formatCode>
                <c:ptCount val="2"/>
                <c:pt idx="0">
                  <c:v>19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2F-4DA0-B5B1-EE74D1FF471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Facebook</c:v>
                </c:pt>
                <c:pt idx="1">
                  <c:v>Instagram</c:v>
                </c:pt>
              </c:strCache>
            </c:strRef>
          </c:cat>
          <c:val>
            <c:numRef>
              <c:f>Taul1!$F$2:$F$3</c:f>
              <c:numCache>
                <c:formatCode>General</c:formatCode>
                <c:ptCount val="2"/>
                <c:pt idx="0">
                  <c:v>19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2F-4DA0-B5B1-EE74D1FF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8509952"/>
        <c:axId val="848512248"/>
      </c:barChart>
      <c:catAx>
        <c:axId val="84850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8512248"/>
        <c:crosses val="autoZero"/>
        <c:auto val="1"/>
        <c:lblAlgn val="ctr"/>
        <c:lblOffset val="100"/>
        <c:noMultiLvlLbl val="0"/>
      </c:catAx>
      <c:valAx>
        <c:axId val="848512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85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C37942D-4159-4270-9F1E-262687B6AA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3AB2F-F721-492E-8713-8EB8A9F6E0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B8C1-F889-4E04-BC73-9D2608BDBD53}" type="datetimeFigureOut">
              <a:rPr lang="fi-FI" smtClean="0"/>
              <a:t>12.9.2020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68BE44-B490-4057-8266-3133C03E4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6C4102-F0F5-4A29-BDEE-38478E787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8BC9-1C20-4612-B04B-20DD6DBE0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30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20B7-AC74-40DA-BCF4-D4A20CA9E548}" type="datetimeFigureOut">
              <a:rPr lang="fi-FI" smtClean="0"/>
              <a:t>12.9.2020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18EC5-1FE2-44A1-9B7B-476277F194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1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25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7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17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81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Avoimet: n. 1700</a:t>
            </a:r>
          </a:p>
          <a:p>
            <a:r>
              <a:rPr lang="fi-FI" dirty="0"/>
              <a:t>Hanketyö: n. 3000</a:t>
            </a:r>
          </a:p>
          <a:p>
            <a:r>
              <a:rPr lang="fi-FI" dirty="0"/>
              <a:t>Yritys: 650</a:t>
            </a:r>
          </a:p>
          <a:p>
            <a:endParaRPr lang="fi-FI" dirty="0"/>
          </a:p>
          <a:p>
            <a:r>
              <a:rPr lang="fi-FI" dirty="0"/>
              <a:t>YHTEENSÄ NOIN 5350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78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8EC5-1FE2-44A1-9B7B-476277F194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7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NEUVONTA TAVOITTAA MYÖS VERKOSSA: Twitter 16% miehiä, </a:t>
            </a:r>
            <a:r>
              <a:rPr lang="fi-FI" dirty="0" err="1"/>
              <a:t>Instassa</a:t>
            </a:r>
            <a:r>
              <a:rPr lang="fi-FI" dirty="0"/>
              <a:t> 6,8 %. </a:t>
            </a:r>
            <a:r>
              <a:rPr lang="fi-FI" dirty="0" err="1"/>
              <a:t>Facessa</a:t>
            </a:r>
            <a:r>
              <a:rPr lang="fi-FI" dirty="0"/>
              <a:t> 3 %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02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18EC5-1FE2-44A1-9B7B-476277F194A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49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935EA98-009F-1F4F-BEEC-5BDB228A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6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14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62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6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106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91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7" r:id="rId4"/>
    <p:sldLayoutId id="2147483662" r:id="rId5"/>
    <p:sldLayoutId id="2147483655" r:id="rId6"/>
    <p:sldLayoutId id="2147483652" r:id="rId7"/>
    <p:sldLayoutId id="2147483653" r:id="rId8"/>
    <p:sldLayoutId id="2147483661" r:id="rId9"/>
    <p:sldLayoutId id="2147483665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606218-0C13-4566-B828-8BC8C1B1C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29" y="368300"/>
            <a:ext cx="9342830" cy="3139137"/>
          </a:xfrm>
        </p:spPr>
        <p:txBody>
          <a:bodyPr>
            <a:normAutofit/>
          </a:bodyPr>
          <a:lstStyle/>
          <a:p>
            <a:r>
              <a:rPr lang="fi-FI" dirty="0"/>
              <a:t>UUDENMAAN </a:t>
            </a:r>
            <a:br>
              <a:rPr lang="fi-FI" dirty="0"/>
            </a:br>
            <a:r>
              <a:rPr lang="fi-FI" dirty="0"/>
              <a:t>MARTAT </a:t>
            </a:r>
            <a:br>
              <a:rPr lang="fi-FI" dirty="0"/>
            </a:br>
            <a:r>
              <a:rPr lang="fi-FI" dirty="0" err="1"/>
              <a:t>TOIMintakatsaus</a:t>
            </a:r>
            <a:r>
              <a:rPr lang="fi-FI" dirty="0"/>
              <a:t> 2019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76573E8-4EE5-45A7-B256-E62BD2E7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3576449"/>
            <a:ext cx="7194430" cy="1440611"/>
          </a:xfrm>
        </p:spPr>
        <p:txBody>
          <a:bodyPr/>
          <a:lstStyle/>
          <a:p>
            <a:r>
              <a:rPr lang="fi-FI" dirty="0"/>
              <a:t>Marjo Ranta, 12.9.2020</a:t>
            </a:r>
          </a:p>
        </p:txBody>
      </p:sp>
    </p:spTree>
    <p:extLst>
      <p:ext uri="{BB962C8B-B14F-4D97-AF65-F5344CB8AC3E}">
        <p14:creationId xmlns:p14="http://schemas.microsoft.com/office/powerpoint/2010/main" val="258116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pöytä, makuuhuone, sateenvarjo, huone&#10;&#10;Kuvaus luotu automaattisesti">
            <a:extLst>
              <a:ext uri="{FF2B5EF4-FFF2-40B4-BE49-F238E27FC236}">
                <a16:creationId xmlns:a16="http://schemas.microsoft.com/office/drawing/2014/main" id="{48452C94-B5F7-4020-AB81-6386D906278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/>
          <a:stretch/>
        </p:blipFill>
        <p:spPr>
          <a:xfrm>
            <a:off x="6959215" y="-54103"/>
            <a:ext cx="5287387" cy="6995639"/>
          </a:xfr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166F9E1-E146-4AFD-857E-28DB6ADC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/>
          <a:p>
            <a:r>
              <a:rPr lang="fi-FI" dirty="0"/>
              <a:t>JÄSENTILASTOT 1.1.2020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826530-8C7D-4121-9A26-7D24C9585A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Jäseniä 8883 (+ 0,3 %)</a:t>
            </a:r>
          </a:p>
          <a:p>
            <a:r>
              <a:rPr lang="fi-FI" dirty="0"/>
              <a:t>Yhdistyksiä 160</a:t>
            </a:r>
          </a:p>
          <a:p>
            <a:r>
              <a:rPr lang="fi-FI" dirty="0"/>
              <a:t>Jäseniä per yhdistys 56</a:t>
            </a:r>
          </a:p>
        </p:txBody>
      </p:sp>
    </p:spTree>
    <p:extLst>
      <p:ext uri="{BB962C8B-B14F-4D97-AF65-F5344CB8AC3E}">
        <p14:creationId xmlns:p14="http://schemas.microsoft.com/office/powerpoint/2010/main" val="222061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istuminen, puinen, penkki, pöytä&#10;&#10;Kuvaus luotu automaattisesti">
            <a:extLst>
              <a:ext uri="{FF2B5EF4-FFF2-40B4-BE49-F238E27FC236}">
                <a16:creationId xmlns:a16="http://schemas.microsoft.com/office/drawing/2014/main" id="{A80FE250-74C3-4880-896E-093160BF367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7" r="21627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C645426-2FB1-4BD7-AE2A-54555297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YHDISTYSTOIMINTA 2019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37152C-9FB1-4D3D-ADCF-4C9D5EF711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30" y="2995773"/>
            <a:ext cx="7521031" cy="2881223"/>
          </a:xfrm>
        </p:spPr>
        <p:txBody>
          <a:bodyPr/>
          <a:lstStyle/>
          <a:p>
            <a:r>
              <a:rPr lang="fi-FI" dirty="0"/>
              <a:t>Maailman suurin </a:t>
            </a:r>
            <a:r>
              <a:rPr lang="fi-FI" dirty="0" err="1"/>
              <a:t>marttailta</a:t>
            </a:r>
            <a:r>
              <a:rPr lang="fi-FI" dirty="0"/>
              <a:t> 31.1.</a:t>
            </a:r>
          </a:p>
          <a:p>
            <a:r>
              <a:rPr lang="fi-FI" dirty="0"/>
              <a:t>Uudenmaan Marttojen Hyvinvointiristeily 6.4.</a:t>
            </a:r>
          </a:p>
          <a:p>
            <a:r>
              <a:rPr lang="fi-FI" dirty="0"/>
              <a:t>Uudenmaan Marttojen Piknik 20.8.</a:t>
            </a:r>
          </a:p>
          <a:p>
            <a:r>
              <a:rPr lang="fi-FI" dirty="0" err="1"/>
              <a:t>Marttatori</a:t>
            </a:r>
            <a:r>
              <a:rPr lang="fi-FI" dirty="0"/>
              <a:t> 14.9.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0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ruoka, pöytä, nainen&#10;&#10;Kuvaus luotu automaattisesti">
            <a:extLst>
              <a:ext uri="{FF2B5EF4-FFF2-40B4-BE49-F238E27FC236}">
                <a16:creationId xmlns:a16="http://schemas.microsoft.com/office/drawing/2014/main" id="{10D5320C-38F3-42E9-B153-C3F73096F55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>
            <a:fillRect/>
          </a:stretch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740FC3D-F1E1-43C7-82D6-05A205EC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VApaaehtoiset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D827B86-B235-410A-AF43-6A230F03B6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3763358"/>
          </a:xfrm>
        </p:spPr>
        <p:txBody>
          <a:bodyPr>
            <a:normAutofit/>
          </a:bodyPr>
          <a:lstStyle/>
          <a:p>
            <a:r>
              <a:rPr lang="fi-FI" dirty="0"/>
              <a:t>Alueellamme toimi n. 150 sopimuksen tehnyttä vapaaehtoista.</a:t>
            </a:r>
          </a:p>
          <a:p>
            <a:r>
              <a:rPr lang="fi-FI" dirty="0" err="1"/>
              <a:t>Marttatorilla</a:t>
            </a:r>
            <a:r>
              <a:rPr lang="fi-FI" dirty="0"/>
              <a:t> oli mukana useita kymmeniä vapaaehtoisia.</a:t>
            </a:r>
          </a:p>
          <a:p>
            <a:r>
              <a:rPr lang="fi-FI" dirty="0"/>
              <a:t>Aluetapaamissa kohtasi n. 300 yhdistystoimijaa</a:t>
            </a:r>
          </a:p>
          <a:p>
            <a:r>
              <a:rPr lang="fi-FI" dirty="0"/>
              <a:t>Sukat äidille tempaukseen osallistui satoja </a:t>
            </a:r>
            <a:r>
              <a:rPr lang="fi-FI" dirty="0" err="1"/>
              <a:t>marttoja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52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henkilö, sisä, pöytä, keittiö&#10;&#10;Kuvaus luotu automaattisesti">
            <a:extLst>
              <a:ext uri="{FF2B5EF4-FFF2-40B4-BE49-F238E27FC236}">
                <a16:creationId xmlns:a16="http://schemas.microsoft.com/office/drawing/2014/main" id="{B8E7900B-670E-4ABB-8A2D-EB886C2E29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7A4DB7BB-BDDA-4BFA-BF1A-A6A07E24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54" y="3629218"/>
            <a:ext cx="6466152" cy="836457"/>
          </a:xfrm>
          <a:solidFill>
            <a:schemeClr val="bg1"/>
          </a:solidFill>
        </p:spPr>
        <p:txBody>
          <a:bodyPr/>
          <a:lstStyle/>
          <a:p>
            <a:r>
              <a:rPr lang="fi-FI" dirty="0"/>
              <a:t>KOTITALOUSNEUVONTA</a:t>
            </a:r>
          </a:p>
        </p:txBody>
      </p:sp>
    </p:spTree>
    <p:extLst>
      <p:ext uri="{BB962C8B-B14F-4D97-AF65-F5344CB8AC3E}">
        <p14:creationId xmlns:p14="http://schemas.microsoft.com/office/powerpoint/2010/main" val="53997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E456E8C-3439-4877-A84D-7D1F161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49" y="250187"/>
            <a:ext cx="6466152" cy="2081719"/>
          </a:xfrm>
        </p:spPr>
        <p:txBody>
          <a:bodyPr/>
          <a:lstStyle/>
          <a:p>
            <a:r>
              <a:rPr lang="fi-FI" dirty="0"/>
              <a:t>Asiakkuudet</a:t>
            </a:r>
            <a:br>
              <a:rPr lang="fi-FI" dirty="0"/>
            </a:br>
            <a:r>
              <a:rPr lang="fi-FI" sz="3200" dirty="0"/>
              <a:t>- yli 5300 KOHTAAMISTA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58D0024-63D0-4DDA-BA80-695AC63EB96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88186680"/>
              </p:ext>
            </p:extLst>
          </p:nvPr>
        </p:nvGraphicFramePr>
        <p:xfrm>
          <a:off x="336549" y="2636195"/>
          <a:ext cx="7687777" cy="379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Kuvan paikkamerkki 4" descr="Kuva, joka sisältää kohteen henkilö, sisä, ruoka, pöytä&#10;&#10;Kuvaus luotu automaattisesti">
            <a:extLst>
              <a:ext uri="{FF2B5EF4-FFF2-40B4-BE49-F238E27FC236}">
                <a16:creationId xmlns:a16="http://schemas.microsoft.com/office/drawing/2014/main" id="{D79306E6-EE50-4B00-B6A3-35D596035C4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b="5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15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88C243A5-C15F-40E7-BEAB-51E11259DE86}"/>
              </a:ext>
            </a:extLst>
          </p:cNvPr>
          <p:cNvSpPr txBox="1"/>
          <p:nvPr/>
        </p:nvSpPr>
        <p:spPr>
          <a:xfrm>
            <a:off x="591015" y="546409"/>
            <a:ext cx="841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 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EB683CE-8FD4-495C-9605-AEC4C4CA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327021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ARKI SUJUVAKSI AK-toiminta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Lapsiperheiden arjen tukeminen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Venyvä – yksinhuoltaja perheiden tukeminen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Kotoisa- vapautuvien vankien ja heidän perheidensä tukeminen</a:t>
            </a:r>
          </a:p>
          <a:p>
            <a:pPr lvl="0"/>
            <a:r>
              <a:rPr lang="fi-FI" sz="10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Vilppu-vapaaehtoishanke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73FB219-B795-41DF-B845-57D97EA37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2122387"/>
            <a:ext cx="5029199" cy="705679"/>
          </a:xfrm>
        </p:spPr>
        <p:txBody>
          <a:bodyPr>
            <a:normAutofit/>
          </a:bodyPr>
          <a:lstStyle/>
          <a:p>
            <a:r>
              <a:rPr lang="fi-FI" dirty="0" err="1"/>
              <a:t>MUUt</a:t>
            </a:r>
            <a:r>
              <a:rPr lang="fi-FI" dirty="0"/>
              <a:t> rahoitukset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7397961-EB8B-4770-9A7A-B51A84E1B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813019"/>
          </a:xfrm>
        </p:spPr>
        <p:txBody>
          <a:bodyPr>
            <a:normAutofit fontScale="25000" lnSpcReduction="20000"/>
          </a:bodyPr>
          <a:lstStyle/>
          <a:p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Ihan jees arki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 STM /ESR yhteishanke Lounais-Suomen Martat, Kymenlaakson Martat ja Etelä-Karjalan Martat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Martan matkalaukusta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 ESR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Miesliesi/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OPM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Kesti/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Opetushallitus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Valioakatemia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/Valio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Ässäkokit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/S-ryhmä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Makumatka Karjalaan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 Karjalan kulttuuriseura</a:t>
            </a:r>
          </a:p>
          <a:p>
            <a:pPr lvl="0"/>
            <a:r>
              <a:rPr lang="fi-FI" sz="6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Reach Out </a:t>
            </a:r>
            <a:r>
              <a:rPr lang="fi-FI" sz="6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/Kirkon ulkomaanapu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3EE98D01-6294-4819-BCB1-9890202F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122388"/>
            <a:ext cx="5029199" cy="705678"/>
          </a:xfrm>
        </p:spPr>
        <p:txBody>
          <a:bodyPr/>
          <a:lstStyle/>
          <a:p>
            <a:r>
              <a:rPr lang="fi-FI" dirty="0"/>
              <a:t>STEA-rahoitteiset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89545DB9-EC05-4589-8728-B0D03EA2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3" y="317810"/>
            <a:ext cx="10137912" cy="1371600"/>
          </a:xfrm>
        </p:spPr>
        <p:txBody>
          <a:bodyPr>
            <a:normAutofit/>
          </a:bodyPr>
          <a:lstStyle/>
          <a:p>
            <a:r>
              <a:rPr lang="fi-FI" dirty="0"/>
              <a:t>UUDENMAAN HANKKEITA 2019</a:t>
            </a:r>
          </a:p>
        </p:txBody>
      </p:sp>
    </p:spTree>
    <p:extLst>
      <p:ext uri="{BB962C8B-B14F-4D97-AF65-F5344CB8AC3E}">
        <p14:creationId xmlns:p14="http://schemas.microsoft.com/office/powerpoint/2010/main" val="305191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D5A2EF-0C2D-44B4-BD01-57CBE0A3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MEDIA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7C89DA-9C36-4D41-A38B-BB60BA838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Seuraajien määrä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6440CCB-6A72-4E4F-9926-67196ECFFC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2708723"/>
              </p:ext>
            </p:extLst>
          </p:nvPr>
        </p:nvGraphicFramePr>
        <p:xfrm>
          <a:off x="1027113" y="3041650"/>
          <a:ext cx="5029200" cy="254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1D21446-6B33-4E91-9ECB-781BF0B38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Ikäjakauma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43415433-83F3-4B5A-8284-650A7F7D1FE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8250711"/>
              </p:ext>
            </p:extLst>
          </p:nvPr>
        </p:nvGraphicFramePr>
        <p:xfrm>
          <a:off x="6135688" y="3041650"/>
          <a:ext cx="5029200" cy="254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093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FD6070FF-C0FD-4DF5-BFEE-ED5CCD026D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85"/>
                    </a14:imgEffect>
                    <a14:imgEffect>
                      <a14:brightnessContrast bright="2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" r="11819"/>
          <a:stretch/>
        </p:blipFill>
        <p:spPr>
          <a:xfrm>
            <a:off x="-630865" y="0"/>
            <a:ext cx="12822865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08966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6" id="{CDFDD4CE-8A32-402F-B40D-007B06D197BB}" vid="{F3108DBA-08A4-46E7-9EB3-BBFF7C9B16A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195</Words>
  <Application>Microsoft Office PowerPoint</Application>
  <PresentationFormat>Laajakuva</PresentationFormat>
  <Paragraphs>56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Corbel</vt:lpstr>
      <vt:lpstr>Office-teema</vt:lpstr>
      <vt:lpstr>UUDENMAAN  MARTAT  TOIMintakatsaus 2019</vt:lpstr>
      <vt:lpstr>JÄSENTILASTOT 1.1.2020</vt:lpstr>
      <vt:lpstr>YHDISTYSTOIMINTA 2019</vt:lpstr>
      <vt:lpstr>VApaaehtoiset</vt:lpstr>
      <vt:lpstr>KOTITALOUSNEUVONTA</vt:lpstr>
      <vt:lpstr>Asiakkuudet - yli 5300 KOHTAAMISTA</vt:lpstr>
      <vt:lpstr>UUDENMAAN HANKKEITA 2019</vt:lpstr>
      <vt:lpstr>SOSIAALINEN MEDIA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UUDENMAAN  MARTAT  TOIMintakatsaus 2019</dc:title>
  <dc:creator>Marjo Ranta</dc:creator>
  <cp:lastModifiedBy>Marjo Ranta</cp:lastModifiedBy>
  <cp:revision>2</cp:revision>
  <dcterms:created xsi:type="dcterms:W3CDTF">2020-09-11T13:22:22Z</dcterms:created>
  <dcterms:modified xsi:type="dcterms:W3CDTF">2020-09-12T05:15:19Z</dcterms:modified>
</cp:coreProperties>
</file>