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9" r:id="rId3"/>
    <p:sldId id="363" r:id="rId4"/>
    <p:sldId id="364" r:id="rId5"/>
    <p:sldId id="308" r:id="rId6"/>
    <p:sldId id="365" r:id="rId7"/>
    <p:sldId id="367" r:id="rId8"/>
    <p:sldId id="366" r:id="rId9"/>
    <p:sldId id="306" r:id="rId10"/>
    <p:sldId id="307" r:id="rId11"/>
    <p:sldId id="257" r:id="rId12"/>
    <p:sldId id="262" r:id="rId13"/>
    <p:sldId id="30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625" autoAdjust="0"/>
  </p:normalViewPr>
  <p:slideViewPr>
    <p:cSldViewPr snapToGrid="0">
      <p:cViewPr varScale="1">
        <p:scale>
          <a:sx n="66" d="100"/>
          <a:sy n="66" d="100"/>
        </p:scale>
        <p:origin x="22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B8A8-1915-45D2-8383-1DC9352F34E5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386B-639C-4124-880D-B5180130EF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13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Toiminnassa korostuu käytännölliset ratkaisut: kestävä kulutus.</a:t>
            </a:r>
          </a:p>
          <a:p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Kohtaamiset mahdollistavat ja tukevat toimintaa ilmaston rajojen ja kohtuullisuuden puolesta. Martat tekevät hyvää minulle, meille, lähiyhteisölleen ja maailmalle. </a:t>
            </a:r>
          </a:p>
          <a:p>
            <a:endParaRPr lang="fi-FI" dirty="0"/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Voimaannutamme ja tuemme kaikkia elämään hyvää arkea. Edistämme tasa-arvoa ja yhdenvertaisuutta: neuvontaa eri kielillä,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kv-martat</a:t>
            </a:r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81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JÄSENET VOIMAVARA</a:t>
            </a:r>
          </a:p>
          <a:p>
            <a:r>
              <a:rPr lang="fi-FI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Tavoitteena: </a:t>
            </a:r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•Mahdollistaa matalan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kynnyksenosallistuminenmarttatoimintaan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uudetkonseptit</a:t>
            </a:r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•Toiminnansuunnittelussa yhdistysten yhteistyön lisääminen / aluetapaamiset – VERTAISMARTTATOIMINANN KEHITTÄMINEN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Viestinnäntehostaminenpiirinjajäsenten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välillä: yhdistyskirje, segmentointi</a:t>
            </a:r>
          </a:p>
          <a:p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b="1" dirty="0"/>
              <a:t>VAPAAEHTOISTOIMINTA</a:t>
            </a:r>
          </a:p>
          <a:p>
            <a:r>
              <a:rPr lang="fi-FI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Tavoitteet</a:t>
            </a:r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•Uusia toimintamuotoja haetaan: Uutena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varautumismartat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 mediakahvilat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•Valtakunnallisten konseptien ja Marttaliitossa tuotettujen sisältöjen(printti ja sähköinen) käyttöönotto vapaaehtoistoiminnassa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13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Energiansäästöviikko innostaa arvioimaan omaa energiankäyttöä ja tarjoaa käytännön tietoa ja ratkaisuja kestävään asumiseen ja järkevään energiankäyttöön. Marttayhdistyksiä kannustetaan järjestämään </a:t>
            </a:r>
            <a:r>
              <a:rPr lang="fi-FI" dirty="0" err="1"/>
              <a:t>marttailuviikolla</a:t>
            </a:r>
            <a:r>
              <a:rPr lang="fi-FI" dirty="0"/>
              <a:t> 5.10.-11.10 energia-aiheisia </a:t>
            </a:r>
            <a:r>
              <a:rPr lang="fi-FI" dirty="0" err="1"/>
              <a:t>marttailtoja</a:t>
            </a:r>
            <a:r>
              <a:rPr lang="fi-FI" dirty="0"/>
              <a:t>.</a:t>
            </a:r>
          </a:p>
          <a:p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PUUROKUU: Lokakuussa marttayhdistykset kampanjoivat Etiopian, Kamerunin ja Malawin tyttöjen ja naisten puolesta keittämällä puuroja ja lahjoittamalla myyntituoton Afrikan hankkeille.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marttaillan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puurojen merkeissä tai kokkaamalla uudesta reseptiaineistoista parhaita paloja? Kaikissa kasvokkain tapahtuvissa kokoontumisissa pyydämme noudattamaan hyvää hygieniaa ja turvavälejä.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11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Uudenmaan Martat toimivat neuvonantajakumppanina kahdessa laajassa Strategisen tutkimuksen neuvoston rahoittamassa hankkeessa. ESIM: Leg4Life-hanke edistää ympäristön ja ihmiskunnan terveyttä ja hyvinvointia lisäämällä kotimaisten palkokasvien viljelyä ja elintarvikekäyttöä.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55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30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Toimenpiteet</a:t>
            </a:r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Eri kulttuuritaustoista tuleville asiakkaille tarjotaan neuvontaa myös muilla kuin suomen kielellä. 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Kurssien ja retkien markkinointia suunnataan esimerkiksi monikulttuuristen toimijoiden ja maahanmuuttajayhdistysten kautta eri kieliryhmille. 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Osallistumme hankehakuihin yhdessä yhteistyökumppaneiden kanssa.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Kehitämme hankkeiden arvioinnin työkaluja ja tuloksellisuuden mittaamista.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Vaikutamme asiantuntijoina verkostohankkeissa kestävän elämäntavan edistäjänä.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7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Uudet ajat ovat saaneet myös meidät kehittämään uusia neuvonnan muotoja. </a:t>
            </a:r>
          </a:p>
          <a:p>
            <a:r>
              <a:rPr lang="fi-FI" dirty="0"/>
              <a:t>Haluamme tarjota asiakkaillemme uuden oppimista, kokemuksia ja arjen taitoja, myös heille joilla ei ole mahdollista tulla fyysisesti paikan päälle. </a:t>
            </a:r>
          </a:p>
          <a:p>
            <a:r>
              <a:rPr lang="fi-FI" dirty="0"/>
              <a:t>PAINOPISTEET:</a:t>
            </a:r>
          </a:p>
          <a:p>
            <a:r>
              <a:rPr lang="fi-FI" dirty="0"/>
              <a:t>Kohtaamme ja mahdollistamme kohtaamisia - monipuolistamme</a:t>
            </a:r>
          </a:p>
          <a:p>
            <a:r>
              <a:rPr lang="fi-FI" dirty="0"/>
              <a:t>Meille kaikki ovat yhdenvertaisia – etäopetus etenkin hanketoiminnassa tärkeää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6386B-639C-4124-880D-B5180130EF3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20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101BD3-8FC9-4737-88CA-47943EA88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51AF7E-FE62-413D-A039-A68E82D3B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E0412-55C2-444A-9C09-48FD8E26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474157-04E7-4E98-A9F0-EC4470EE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F45C23-35D5-4E6A-B327-BACB70C3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58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0FCF5-93C2-458C-873E-30EBBAB0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968715-976B-4D8B-83B2-0D4731F4C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C8613-A0E6-4492-B7F4-C310E36A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E4C0F-0521-4B4F-AC9F-172D8A10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775963-2B72-47BC-A5EB-90F568F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74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ED35C5A-9B83-40DA-9958-B7983A923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502AB7-3ED4-4513-A393-6E06670C9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824870-1845-4392-97C7-A2092043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EB9677-5E92-49C1-91A0-53AC7CB7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D0B0B5-32BD-4C40-B33E-FE76B05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70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935EA98-009F-1F4F-BEEC-5BDB228A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3068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3341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411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70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34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7560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51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5B2913-AED9-48FB-93B7-656AF36C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DF4F6B-DDB6-45F6-A11B-19551A74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2A5083-04C6-4A9F-8603-DF05D4A8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AF201B-382A-4737-9EDE-7427B5E2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D770D9-4A64-4068-8ABB-C6B5238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29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3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58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7B4401-89DA-41DD-A669-249D3416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979A2D-5954-4E56-97AA-78B608AE0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B99751-225B-45E6-BFE8-791BEE59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470F27-2DC7-4EC2-946C-AF1052EA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10E8A9-9D23-4FD9-AB79-85564AF1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5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3725D8-0893-4C4A-AD9B-170F9AF2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F7A1EF-E2C4-483F-81DE-D33DAC89B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A423DB-1C9B-4BA5-AD36-6B991F116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872346A-65C3-47EA-9BF9-6D603931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2D4BBA-781A-445D-B22E-F0C0F411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33FF50-92C7-459C-BFEE-B143EBB7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84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BD5B0C-A951-4573-B829-136C1D30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848B00-D968-4EAC-B70D-71F288120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1367DE-2613-4204-AD17-80524C0BE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C84541-600E-4D24-ABB5-72C2CA477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8B4595-3AA1-4A0A-9D2C-B35CD2497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712AA56-F377-4CCA-86F5-5DC67CFE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A5241-6C4C-403B-A86E-0B0732CF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17A62E0-7B9A-40D9-85D3-47650AEA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46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4EF6D4-159F-4821-8BD8-423A657A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D304D7E-5739-45EC-9004-DFCFEC23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E4B644-D2F0-4A8B-95AF-6AD28256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274262-4F13-4AA4-A048-FC70114E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323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5D32BB-D94D-44D1-8639-15D9AFB0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8194CDF-0248-44CD-AB55-8657F061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884569-C82E-48B6-B322-37F4B0B0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9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ACD69-FA01-498E-969F-019CA573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75353-A074-4BA7-A56C-0E9D989E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8275D2-3408-4F68-A1AF-23CA938A9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851A7E-AA2D-4BAF-9A04-9E5D357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443574-F039-43F9-8429-77E7D636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95BAF2-0331-4E74-BCCB-9DF7D61D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62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8DE567-42A0-47CE-9908-C637C11F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F3F4F15-437A-4E49-A8E7-5D11FB300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532BA3-700D-4B16-AEB6-1620D3AD8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6C8293-A5CB-43BE-8CE4-4A74F9BF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1FEDEE-757A-4459-8EEA-ABCF562E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8303EA-B943-47A7-826D-5115826F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11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1FC03BA-6399-45D5-AA9E-D07A5FBA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F4E06E-2A33-490D-9428-FB81242B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CBBF4F-D373-4E54-A7F5-229AF4A16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8C98-022D-43D4-87D1-0D265CEF1BB0}" type="datetimeFigureOut">
              <a:rPr lang="fi-FI" smtClean="0"/>
              <a:t>11.9.2020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2A494C-7EE1-43EB-A774-5C758185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08C7FF-2D33-4BAC-8362-2A0EA933A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CAE1-EFF3-4A1E-BD6E-FF4654AC9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2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CECB6C9-32F5-4122-AF04-49DBC3F3B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UUDENMAAN MARTAT</a:t>
            </a:r>
            <a:br>
              <a:rPr lang="fi-FI" dirty="0"/>
            </a:br>
            <a:r>
              <a:rPr lang="fi-FI" dirty="0"/>
              <a:t>TOIMINTASUUNNITELMA 2020</a:t>
            </a:r>
          </a:p>
        </p:txBody>
      </p:sp>
    </p:spTree>
    <p:extLst>
      <p:ext uri="{BB962C8B-B14F-4D97-AF65-F5344CB8AC3E}">
        <p14:creationId xmlns:p14="http://schemas.microsoft.com/office/powerpoint/2010/main" val="334606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7A2A02-5BBA-4C01-952E-EFF47D42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548464"/>
            <a:ext cx="4320921" cy="14671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TERVETULOA WEBINAARIIN!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F455A62-70C5-458D-B2EF-1ACE059D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2222091"/>
            <a:ext cx="4313161" cy="388343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Webinaari on mukava tapa oppia uutta – kuuntelet, katselet ja voit esittää kysymyksiä luennon aikana tai sen jälkeen.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Marttojen Aikaa oppia -sarjaan kuuluvissa Martta-akatemian webinaareissa kerromme sinulle esimerkiksi kasvisruuista, yrttien kasvatuksesta ja kodinhoidosta. Myös asiaa viestinnästä ja esimerkiksi nettisivujen päivittämisestä.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Tule oppimaan uutta, saamaan tietoa ja kuulemaan vinkkejä. Me </a:t>
            </a:r>
            <a:r>
              <a:rPr lang="fi-FI" sz="2000" dirty="0" err="1"/>
              <a:t>martat</a:t>
            </a:r>
            <a:r>
              <a:rPr lang="fi-FI" sz="2000" dirty="0"/>
              <a:t> haluamme olla tukenasi ja helpottaa arkea.</a:t>
            </a:r>
            <a:endParaRPr lang="en-US" sz="20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8F50472-065D-4841-911F-6C6757BC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7"/>
          <a:stretch/>
        </p:blipFill>
        <p:spPr>
          <a:xfrm>
            <a:off x="5010387" y="10"/>
            <a:ext cx="7181613" cy="6857990"/>
          </a:xfrm>
          <a:prstGeom prst="rect">
            <a:avLst/>
          </a:prstGeom>
          <a:effectLst/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6A5D29C5-E567-44D4-A783-CB81EBE5BD39}"/>
              </a:ext>
            </a:extLst>
          </p:cNvPr>
          <p:cNvSpPr/>
          <p:nvPr/>
        </p:nvSpPr>
        <p:spPr>
          <a:xfrm>
            <a:off x="5010387" y="6105521"/>
            <a:ext cx="5261072" cy="60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elli" pitchFamily="50" charset="0"/>
                <a:ea typeface="+mn-ea"/>
                <a:cs typeface="+mn-cs"/>
              </a:rPr>
              <a:t>https://www.martat.fi/martat/tutustu-toimintaamme/martta-akatemia/martta-akatemian-webinaarikalenteri/</a:t>
            </a:r>
          </a:p>
        </p:txBody>
      </p:sp>
    </p:spTree>
    <p:extLst>
      <p:ext uri="{BB962C8B-B14F-4D97-AF65-F5344CB8AC3E}">
        <p14:creationId xmlns:p14="http://schemas.microsoft.com/office/powerpoint/2010/main" val="114029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A2A02-5BBA-4C01-952E-EFF47D42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548464"/>
            <a:ext cx="4320921" cy="146714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 dirty="0"/>
              <a:t>KAIKILLE AVOIMET KURSSIT MARTTA-AKATEMIASSA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F455A62-70C5-458D-B2EF-1ACE059D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2537927"/>
            <a:ext cx="4778477" cy="356759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Martta-akatemiasta löytyy uusia kursseja, tule mukaan oppimaan!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Kaikille avoimia kursseja ovat: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Energiajärkeä joka kotiin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Ilmastoruokaa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Lasten sieniretki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50000"/>
            </a:pPr>
            <a:r>
              <a:rPr lang="fi-FI" sz="2000" dirty="0"/>
              <a:t>VIEKAS – vieraslajit 2020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SzPct val="150000"/>
              <a:buNone/>
            </a:pPr>
            <a:endParaRPr lang="fi-FI" sz="1600" dirty="0"/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fi-FI" sz="20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A5D29C5-E567-44D4-A783-CB81EBE5BD39}"/>
              </a:ext>
            </a:extLst>
          </p:cNvPr>
          <p:cNvSpPr/>
          <p:nvPr/>
        </p:nvSpPr>
        <p:spPr>
          <a:xfrm>
            <a:off x="5010387" y="6105521"/>
            <a:ext cx="5261072" cy="60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elli" pitchFamily="50" charset="0"/>
                <a:ea typeface="+mn-ea"/>
                <a:cs typeface="+mn-cs"/>
              </a:rPr>
              <a:t>https://www.martat.fi/martat/tutustu-toimintaamme/martta-akatemia/martta-akatemian-webinaarikalenteri/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A40EF83-AB1A-43CE-990B-6BE29F833A29}"/>
              </a:ext>
            </a:extLst>
          </p:cNvPr>
          <p:cNvSpPr/>
          <p:nvPr/>
        </p:nvSpPr>
        <p:spPr>
          <a:xfrm>
            <a:off x="5445822" y="6034082"/>
            <a:ext cx="5261072" cy="60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elli" pitchFamily="50" charset="0"/>
                <a:ea typeface="+mn-ea"/>
                <a:cs typeface="+mn-cs"/>
              </a:rPr>
              <a:t>https://www.martat.fi/martat/tutustu-toimintaamme/martta-akatemia/martta-akatemian-webinaarikalenteri/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03DE268-B555-4235-AB99-0362B977A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293" y="0"/>
            <a:ext cx="690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palmu, puu, ruoka, puinen&#10;&#10;Kuvaus luotu automaattisesti">
            <a:extLst>
              <a:ext uri="{FF2B5EF4-FFF2-40B4-BE49-F238E27FC236}">
                <a16:creationId xmlns:a16="http://schemas.microsoft.com/office/drawing/2014/main" id="{53411D79-80C1-4731-B9DB-00BFF2890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ulko, ruoho, henkilö, seepra&#10;&#10;Kuvaus luotu automaattisesti">
            <a:extLst>
              <a:ext uri="{FF2B5EF4-FFF2-40B4-BE49-F238E27FC236}">
                <a16:creationId xmlns:a16="http://schemas.microsoft.com/office/drawing/2014/main" id="{88108A8C-AA94-4F6C-B21F-B508FCD5F94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b="5789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588D9-AC54-407E-AEE0-5D1741C4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2020 painopisteet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880FB24-C9D4-446B-BCAE-916813EE0E1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Teemme arjen tekoja huomista varten</a:t>
            </a:r>
          </a:p>
          <a:p>
            <a:r>
              <a:rPr lang="fi-FI" dirty="0"/>
              <a:t>Kohtaamme ja mahdollistamme kohtaamisia</a:t>
            </a:r>
          </a:p>
          <a:p>
            <a:r>
              <a:rPr lang="fi-FI" dirty="0"/>
              <a:t>Meille kaikki ovat yhdenvertaisia.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010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henkilö, ryhmä, henkilöt, lapsi&#10;&#10;Kuvaus luotu automaattisesti">
            <a:extLst>
              <a:ext uri="{FF2B5EF4-FFF2-40B4-BE49-F238E27FC236}">
                <a16:creationId xmlns:a16="http://schemas.microsoft.com/office/drawing/2014/main" id="{35B7254B-86F4-4AB1-89E4-5EC9556721D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b="5886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34AE429-4715-4540-BF62-0ACA0F18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INNOSTAVA JA KIINNOSTAVA MARTTATOIMINTA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2A85E2C-08F2-4229-A1A5-7A111BB84A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Jäsenet ja yhdistykset ovat järjestömme voimavara</a:t>
            </a:r>
          </a:p>
          <a:p>
            <a:endParaRPr lang="fi-FI" dirty="0"/>
          </a:p>
          <a:p>
            <a:r>
              <a:rPr lang="fi-FI" dirty="0"/>
              <a:t>Vapaaehtoistoiminnan laajentaminen ja monipuolistaminen</a:t>
            </a:r>
          </a:p>
        </p:txBody>
      </p:sp>
    </p:spTree>
    <p:extLst>
      <p:ext uri="{BB962C8B-B14F-4D97-AF65-F5344CB8AC3E}">
        <p14:creationId xmlns:p14="http://schemas.microsoft.com/office/powerpoint/2010/main" val="36109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henkilö, ulko, mies, vaatetus&#10;&#10;Kuvaus luotu automaattisesti">
            <a:extLst>
              <a:ext uri="{FF2B5EF4-FFF2-40B4-BE49-F238E27FC236}">
                <a16:creationId xmlns:a16="http://schemas.microsoft.com/office/drawing/2014/main" id="{BD9382CA-0BA2-4253-8C30-9BC6ABF30FF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r="19522"/>
          <a:stretch>
            <a:fillRect/>
          </a:stretch>
        </p:blipFill>
        <p:spPr/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6F92B7CC-2C35-4CA8-AC75-4D276945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7"/>
            <a:ext cx="8643668" cy="876198"/>
          </a:xfrm>
        </p:spPr>
        <p:txBody>
          <a:bodyPr/>
          <a:lstStyle/>
          <a:p>
            <a:r>
              <a:rPr lang="fi-FI" dirty="0"/>
              <a:t>MARTTAILUA SYKSYLLÄ 2020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028F29-34B2-46FF-95BD-210359E6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1436916"/>
            <a:ext cx="8643668" cy="513854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Pakkausmerkinnät tutuiksi</a:t>
            </a:r>
          </a:p>
          <a:p>
            <a:pPr lvl="1"/>
            <a:r>
              <a:rPr lang="fi-FI" dirty="0"/>
              <a:t>Ketjukoulutus 19.9. etänä</a:t>
            </a:r>
          </a:p>
          <a:p>
            <a:r>
              <a:rPr lang="fi-FI" dirty="0" err="1"/>
              <a:t>Marttailuviikko</a:t>
            </a:r>
            <a:r>
              <a:rPr lang="fi-FI" dirty="0"/>
              <a:t> 5.-11.10. on energiansäästöviikko</a:t>
            </a:r>
          </a:p>
          <a:p>
            <a:pPr lvl="1"/>
            <a:r>
              <a:rPr lang="fi-FI" dirty="0"/>
              <a:t>Marttayhdistyksiä kannustetaan järjestämään energia-aiheisia </a:t>
            </a:r>
            <a:r>
              <a:rPr lang="fi-FI" dirty="0" err="1"/>
              <a:t>marttailtoja</a:t>
            </a:r>
            <a:endParaRPr lang="fi-FI" dirty="0"/>
          </a:p>
          <a:p>
            <a:pPr lvl="1"/>
            <a:r>
              <a:rPr lang="fi-FI" dirty="0"/>
              <a:t>Martta-akatemiassa on nähtävissä Energiajärkeä-webinaarin tallenne</a:t>
            </a:r>
          </a:p>
          <a:p>
            <a:r>
              <a:rPr lang="fi-FI" dirty="0"/>
              <a:t>Martat Afrikassa 40 –vuotta</a:t>
            </a:r>
          </a:p>
          <a:p>
            <a:pPr lvl="1"/>
            <a:r>
              <a:rPr lang="fi-FI" dirty="0"/>
              <a:t>1.10. Verkkoruokakurssi ruoka- ja kansainvälisille </a:t>
            </a:r>
            <a:r>
              <a:rPr lang="fi-FI" dirty="0" err="1"/>
              <a:t>martoille</a:t>
            </a:r>
            <a:endParaRPr lang="fi-FI" dirty="0"/>
          </a:p>
          <a:p>
            <a:pPr lvl="1"/>
            <a:r>
              <a:rPr lang="fi-FI" dirty="0"/>
              <a:t>Puurokuu</a:t>
            </a:r>
          </a:p>
          <a:p>
            <a:pPr lvl="1"/>
            <a:r>
              <a:rPr lang="fi-FI" dirty="0"/>
              <a:t>Facebook-livet, webinaarit ja 4.11. Marttojen kehitysyhteistyön 40-vuotisjuhlaseminaari</a:t>
            </a:r>
          </a:p>
          <a:p>
            <a:r>
              <a:rPr lang="fi-FI" dirty="0"/>
              <a:t>Mediamarttojen koulutus</a:t>
            </a:r>
          </a:p>
          <a:p>
            <a:pPr lvl="1"/>
            <a:r>
              <a:rPr lang="fi-FI" dirty="0"/>
              <a:t>12.10. Webinaari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921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henkilö, pöytä, sisä, ruoka&#10;&#10;Kuvaus luotu automaattisesti">
            <a:extLst>
              <a:ext uri="{FF2B5EF4-FFF2-40B4-BE49-F238E27FC236}">
                <a16:creationId xmlns:a16="http://schemas.microsoft.com/office/drawing/2014/main" id="{A720406F-A31E-424A-AD4B-2B80F3D7624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15729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3D9AA23-2993-47B6-B638-07A1EA44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KOTITALOUSNEUVONNALLA TEKOJA HUOMISEN HYVÄKSI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B9D91D-E1F6-4C05-8F22-804EA61C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358859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Kotitalousneuvonta edistää kestävää kulutusta ja terveyttä</a:t>
            </a:r>
          </a:p>
          <a:p>
            <a:pPr lvl="1"/>
            <a:r>
              <a:rPr lang="fi-FI" dirty="0"/>
              <a:t>Kestävästi keittiössä –malli</a:t>
            </a:r>
          </a:p>
          <a:p>
            <a:pPr lvl="1"/>
            <a:r>
              <a:rPr lang="fi-FI" dirty="0"/>
              <a:t>Neuvonantajakumppanina sidosryhmien hankkeissa</a:t>
            </a:r>
          </a:p>
          <a:p>
            <a:r>
              <a:rPr lang="fi-FI" dirty="0"/>
              <a:t>Neuvonta tukee arjen hallintaa ja lisää yhdenvertaisuutta</a:t>
            </a:r>
          </a:p>
          <a:p>
            <a:r>
              <a:rPr lang="fi-FI" dirty="0"/>
              <a:t>Omatoimisen varautumisen neuvonta lisääntyy</a:t>
            </a:r>
          </a:p>
          <a:p>
            <a:r>
              <a:rPr lang="fi-FI" dirty="0"/>
              <a:t>Sähköiset neuvontapalvelut helpottavat neuvonnan saatavuutta</a:t>
            </a:r>
          </a:p>
        </p:txBody>
      </p:sp>
    </p:spTree>
    <p:extLst>
      <p:ext uri="{BB962C8B-B14F-4D97-AF65-F5344CB8AC3E}">
        <p14:creationId xmlns:p14="http://schemas.microsoft.com/office/powerpoint/2010/main" val="5486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62AD66DC-CE71-485F-BFB0-70A0F67F2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0"/>
            <a:ext cx="4836277" cy="6858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FC070D2-4325-4FAD-A8AB-7A905F1A5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705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AFEFF1F-2EFF-4BEC-B98E-462D7E53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Kohdennettu neuvonta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DBAF42-EF7B-445C-BBF2-51ABC9EA3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dirty="0"/>
              <a:t>Kohdennettu neuvonta voimaannuttaa, vahvistaa arjen taitoja, kohentaa arkirytmiä, lisää kädentaitoja ja yhdessä tekemistä sekä vahvistaa sosiaalisia taitoja ja osallisuutta sekä edistää yhdenvertaisuutta.</a:t>
            </a:r>
          </a:p>
          <a:p>
            <a:endParaRPr lang="fi-FI" dirty="0"/>
          </a:p>
          <a:p>
            <a:r>
              <a:rPr lang="fi-FI" dirty="0"/>
              <a:t>Sisällöissä huomioidaan vahvemmin kestävä kulutus, talousosaaminen ja kodinhoito.</a:t>
            </a:r>
          </a:p>
          <a:p>
            <a:endParaRPr lang="fi-FI" dirty="0"/>
          </a:p>
        </p:txBody>
      </p:sp>
      <p:pic>
        <p:nvPicPr>
          <p:cNvPr id="10" name="Kuvan paikkamerkki 9" descr="Kuva, joka sisältää kohteen sisä, pöytä, keittiö, nainen&#10;&#10;Kuvaus luotu automaattisesti">
            <a:extLst>
              <a:ext uri="{FF2B5EF4-FFF2-40B4-BE49-F238E27FC236}">
                <a16:creationId xmlns:a16="http://schemas.microsoft.com/office/drawing/2014/main" id="{2754842A-DF5E-4E5D-8201-E112C1DA2AC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r="34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843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A13F7-43F7-4E6C-A935-0237842E8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ETÄNEUVONTA</a:t>
            </a:r>
          </a:p>
        </p:txBody>
      </p:sp>
    </p:spTree>
    <p:extLst>
      <p:ext uri="{BB962C8B-B14F-4D97-AF65-F5344CB8AC3E}">
        <p14:creationId xmlns:p14="http://schemas.microsoft.com/office/powerpoint/2010/main" val="128421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A922D19B-A69A-4F0A-8C3F-4CC934AC93A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890" y="-54103"/>
            <a:ext cx="4666036" cy="6995639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226AC6C-BBF5-4296-992E-A3A0A0D5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KOHDATAAN MYÖS ETÄNÄ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CFBFFE-9D47-4EB8-A7ED-E320915498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30" y="3216694"/>
            <a:ext cx="7061897" cy="2881223"/>
          </a:xfrm>
        </p:spPr>
        <p:txBody>
          <a:bodyPr>
            <a:normAutofit/>
          </a:bodyPr>
          <a:lstStyle/>
          <a:p>
            <a:r>
              <a:rPr lang="fi-FI" dirty="0"/>
              <a:t>Lähiopetuksen rinnalle.</a:t>
            </a:r>
          </a:p>
          <a:p>
            <a:r>
              <a:rPr lang="fi-FI" dirty="0"/>
              <a:t>Webinaarit – verkossa tapahtuvat luennot; Martta-akatemia ja </a:t>
            </a:r>
            <a:r>
              <a:rPr lang="fi-FI" dirty="0" err="1"/>
              <a:t>Teams</a:t>
            </a:r>
            <a:r>
              <a:rPr lang="fi-FI" dirty="0"/>
              <a:t>-alusta.</a:t>
            </a:r>
          </a:p>
          <a:p>
            <a:r>
              <a:rPr lang="fi-FI" dirty="0"/>
              <a:t>Verkkoruokakurssit – ruokakurssi etäopetuksena </a:t>
            </a:r>
            <a:r>
              <a:rPr lang="fi-FI" dirty="0" err="1"/>
              <a:t>Teams</a:t>
            </a:r>
            <a:r>
              <a:rPr lang="fi-FI" dirty="0"/>
              <a:t>-alustalla, </a:t>
            </a:r>
          </a:p>
        </p:txBody>
      </p:sp>
    </p:spTree>
    <p:extLst>
      <p:ext uri="{BB962C8B-B14F-4D97-AF65-F5344CB8AC3E}">
        <p14:creationId xmlns:p14="http://schemas.microsoft.com/office/powerpoint/2010/main" val="28715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6" id="{CDFDD4CE-8A32-402F-B40D-007B06D197BB}" vid="{F3108DBA-08A4-46E7-9EB3-BBFF7C9B16A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635</Words>
  <Application>Microsoft Office PowerPoint</Application>
  <PresentationFormat>Laajakuva</PresentationFormat>
  <Paragraphs>91</Paragraphs>
  <Slides>12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Corbel</vt:lpstr>
      <vt:lpstr>Papelli</vt:lpstr>
      <vt:lpstr>Office-teema</vt:lpstr>
      <vt:lpstr>1_Office-teema</vt:lpstr>
      <vt:lpstr>UUDENMAAN MARTAT TOIMINTASUUNNITELMA 2020</vt:lpstr>
      <vt:lpstr>2020 painopisteet</vt:lpstr>
      <vt:lpstr>INNOSTAVA JA KIINNOSTAVA MARTTATOIMINTA</vt:lpstr>
      <vt:lpstr>MARTTAILUA SYKSYLLÄ 2020</vt:lpstr>
      <vt:lpstr>KOTITALOUSNEUVONNALLA TEKOJA HUOMISEN HYVÄKSI</vt:lpstr>
      <vt:lpstr>PowerPoint-esitys</vt:lpstr>
      <vt:lpstr>Kohdennettu neuvonta</vt:lpstr>
      <vt:lpstr>ETÄNEUVONTA</vt:lpstr>
      <vt:lpstr>KOHDATAAN MYÖS ETÄNÄ </vt:lpstr>
      <vt:lpstr>TERVETULOA WEBINAARIIN!</vt:lpstr>
      <vt:lpstr>KAIKILLE AVOIMET KURSSIT MARTTA-AKATEMIASSA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UUDENMAAN MARTAT TOIMINTASUUNNITELMA 2020</dc:title>
  <dc:creator>Marjo Ranta</dc:creator>
  <cp:lastModifiedBy>Marjo Ranta</cp:lastModifiedBy>
  <cp:revision>15</cp:revision>
  <dcterms:created xsi:type="dcterms:W3CDTF">2020-09-10T10:14:31Z</dcterms:created>
  <dcterms:modified xsi:type="dcterms:W3CDTF">2020-09-11T13:03:48Z</dcterms:modified>
</cp:coreProperties>
</file>