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  <p:sldMasterId id="2147483674" r:id="rId5"/>
  </p:sldMasterIdLst>
  <p:notesMasterIdLst>
    <p:notesMasterId r:id="rId58"/>
  </p:notesMasterIdLst>
  <p:handoutMasterIdLst>
    <p:handoutMasterId r:id="rId59"/>
  </p:handoutMasterIdLst>
  <p:sldIdLst>
    <p:sldId id="256" r:id="rId6"/>
    <p:sldId id="258" r:id="rId7"/>
    <p:sldId id="309" r:id="rId8"/>
    <p:sldId id="259" r:id="rId9"/>
    <p:sldId id="260" r:id="rId10"/>
    <p:sldId id="261" r:id="rId11"/>
    <p:sldId id="299" r:id="rId12"/>
    <p:sldId id="300" r:id="rId13"/>
    <p:sldId id="301" r:id="rId14"/>
    <p:sldId id="302" r:id="rId15"/>
    <p:sldId id="303" r:id="rId16"/>
    <p:sldId id="308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8" r:id="rId27"/>
    <p:sldId id="289" r:id="rId28"/>
    <p:sldId id="290" r:id="rId29"/>
    <p:sldId id="291" r:id="rId30"/>
    <p:sldId id="292" r:id="rId31"/>
    <p:sldId id="293" r:id="rId32"/>
    <p:sldId id="282" r:id="rId33"/>
    <p:sldId id="283" r:id="rId34"/>
    <p:sldId id="284" r:id="rId35"/>
    <p:sldId id="285" r:id="rId36"/>
    <p:sldId id="286" r:id="rId37"/>
    <p:sldId id="287" r:id="rId38"/>
    <p:sldId id="262" r:id="rId39"/>
    <p:sldId id="263" r:id="rId40"/>
    <p:sldId id="264" r:id="rId41"/>
    <p:sldId id="265" r:id="rId42"/>
    <p:sldId id="266" r:id="rId43"/>
    <p:sldId id="267" r:id="rId44"/>
    <p:sldId id="268" r:id="rId45"/>
    <p:sldId id="269" r:id="rId46"/>
    <p:sldId id="270" r:id="rId47"/>
    <p:sldId id="271" r:id="rId48"/>
    <p:sldId id="294" r:id="rId49"/>
    <p:sldId id="295" r:id="rId50"/>
    <p:sldId id="296" r:id="rId51"/>
    <p:sldId id="297" r:id="rId52"/>
    <p:sldId id="298" r:id="rId53"/>
    <p:sldId id="304" r:id="rId54"/>
    <p:sldId id="305" r:id="rId55"/>
    <p:sldId id="306" r:id="rId56"/>
    <p:sldId id="310" r:id="rId57"/>
  </p:sldIdLst>
  <p:sldSz cx="9144000" cy="6858000" type="screen4x3"/>
  <p:notesSz cx="6797675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99999"/>
    <a:srgbClr val="E6E6E6"/>
    <a:srgbClr val="215134"/>
    <a:srgbClr val="D58B00"/>
    <a:srgbClr val="215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5" autoAdjust="0"/>
    <p:restoredTop sz="94621" autoAdjust="0"/>
  </p:normalViewPr>
  <p:slideViewPr>
    <p:cSldViewPr>
      <p:cViewPr varScale="1">
        <p:scale>
          <a:sx n="90" d="100"/>
          <a:sy n="90" d="100"/>
        </p:scale>
        <p:origin x="2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7B0A6405-2E37-41C3-AB20-4217E8ED6C6E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F8190A93-5CD2-497D-AF0E-AC959D335A1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924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A6E9D12-C483-443B-850B-F3EF55BECE59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96E087E-C135-425C-908D-195E2BB049C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54458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5B206EE-8505-48F2-B714-C6905E24DD31}" type="datetime1">
              <a:rPr lang="fi-FI" altLang="fi-FI" b="0" smtClean="0"/>
              <a:pPr algn="r" eaLnBrk="1" hangingPunct="1"/>
              <a:t>7.3.2016</a:t>
            </a:fld>
            <a:endParaRPr lang="fi-FI" altLang="fi-FI" b="0" smtClean="0"/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B7AC1B6-F820-432F-AD6A-960ED42D5215}" type="slidenum">
              <a:rPr lang="fi-FI" altLang="fi-FI" b="0" smtClean="0"/>
              <a:pPr algn="r" eaLnBrk="1" hangingPunct="1"/>
              <a:t>1</a:t>
            </a:fld>
            <a:endParaRPr lang="fi-FI" altLang="fi-FI" b="0" smtClean="0"/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6E9D12-C483-443B-850B-F3EF55BECE59}" type="datetime1">
              <a:rPr lang="fi-FI" smtClean="0"/>
              <a:pPr>
                <a:defRPr/>
              </a:pPr>
              <a:t>7.3.2016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6E087E-C135-425C-908D-195E2BB049C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065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6E9D12-C483-443B-850B-F3EF55BECE59}" type="datetime1">
              <a:rPr lang="fi-FI" smtClean="0"/>
              <a:pPr>
                <a:defRPr/>
              </a:pPr>
              <a:t>7.3.2016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6E087E-C135-425C-908D-195E2BB049CB}" type="slidenum">
              <a:rPr lang="fi-FI" smtClean="0"/>
              <a:pPr>
                <a:defRPr/>
              </a:pPr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858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6E9D12-C483-443B-850B-F3EF55BECE59}" type="datetime1">
              <a:rPr lang="fi-FI" smtClean="0"/>
              <a:pPr>
                <a:defRPr/>
              </a:pPr>
              <a:t>7.3.2016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6E087E-C135-425C-908D-195E2BB049CB}" type="slidenum">
              <a:rPr lang="fi-FI" smtClean="0"/>
              <a:pPr>
                <a:defRPr/>
              </a:pPr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4079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6E9D12-C483-443B-850B-F3EF55BECE59}" type="datetime1">
              <a:rPr lang="fi-FI" smtClean="0"/>
              <a:pPr>
                <a:defRPr/>
              </a:pPr>
              <a:t>7.3.2016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6E087E-C135-425C-908D-195E2BB049CB}" type="slidenum">
              <a:rPr lang="fi-FI" smtClean="0"/>
              <a:pPr>
                <a:defRPr/>
              </a:pPr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151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6E9D12-C483-443B-850B-F3EF55BECE59}" type="datetime1">
              <a:rPr lang="fi-FI" smtClean="0"/>
              <a:pPr>
                <a:defRPr/>
              </a:pPr>
              <a:t>7.3.2016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6E087E-C135-425C-908D-195E2BB049CB}" type="slidenum">
              <a:rPr lang="fi-FI" smtClean="0"/>
              <a:pPr>
                <a:defRPr/>
              </a:pPr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06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19813"/>
            <a:ext cx="1468437" cy="4556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usi_logo_himm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1841500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2057400" y="6096000"/>
            <a:ext cx="67056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endParaRPr lang="fi-FI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8001000" cy="1447800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  <a:endParaRPr lang="fi-FI" noProof="0" dirty="0" smtClean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A143B-A33D-463A-88E0-C9E485F50D8C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096000"/>
            <a:ext cx="5029200" cy="533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41E43-4458-4067-818C-DA568A89135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697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0EDB7-B81D-47D5-B09A-4B7F2081F9AC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2FA95-8921-4866-BD04-F429DC8D0BD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87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5867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241F4-150F-4A03-BF1A-A96058EB44F1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5424A-874B-4C43-A25F-92590E04CF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7268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19813"/>
            <a:ext cx="1468437" cy="4556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usi_logo_himm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1841500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2057400" y="6096000"/>
            <a:ext cx="67056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981200"/>
            <a:ext cx="8001000" cy="1447800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  <a:endParaRPr lang="fi-FI" noProof="0" dirty="0" smtClean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CA51-8B73-40FA-B65D-BC245FB2106A}" type="datetime1">
              <a:rPr lang="fi-FI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096000"/>
            <a:ext cx="5029200" cy="533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31947-E049-4296-8E1E-E021328A9AB7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58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87F0B-24AA-41BC-87D7-022F360122F6}" type="datetime1">
              <a:rPr lang="fi-FI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04EA3-90C4-497A-8B1F-245B06F95AF1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3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84BC5-4B34-4B6A-A915-F0FCEA8F2129}" type="datetime1">
              <a:rPr lang="fi-FI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6AF6C-8C40-4B5C-AAED-651CAF5D6D1D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30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733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05400" y="1447800"/>
            <a:ext cx="3733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5876F-B396-4AC0-BAB7-0C74A6DC2BF3}" type="datetime1">
              <a:rPr lang="fi-FI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EAF61-0B61-458D-99D5-8A162A02E99D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96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697BD-80C9-4BE4-8385-DEF42620BFA1}" type="datetime1">
              <a:rPr lang="fi-FI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69D0-948B-4501-AFED-758DC576E8AB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89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65837-D4BF-42BA-84F7-2AA81A2AD85E}" type="datetime1">
              <a:rPr lang="fi-FI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FB8C8-2F38-43AB-8BFF-61423BA26BFC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14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8126D-8F62-4509-9521-6A7D713406A1}" type="datetime1">
              <a:rPr lang="fi-FI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3891B-9915-4D2C-BD15-4ACCED5DF054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05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28C14-32F9-44AE-9E67-B2DDBC4924A9}" type="datetime1">
              <a:rPr lang="fi-FI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BFBB-52B2-43C2-9A07-690D07F6C22C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0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F33A5-C45A-4BE3-BBCB-91C44B17BB07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85B20-5181-424E-A6C6-7D05BCF428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2030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3939-6753-44B8-B0B7-190C3EAF9114}" type="datetime1">
              <a:rPr lang="fi-FI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B905-33ED-455B-93F5-2A9D7E89D909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2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4665D-2EA0-43CB-B53F-290ADE8C4B95}" type="datetime1">
              <a:rPr lang="fi-FI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49E6F-255A-4D05-A3D0-481F03F19714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51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5867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5867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2EC13-D314-46B0-B39F-5F39F99F8E51}" type="datetime1">
              <a:rPr lang="fi-FI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E9B20-730B-467A-9817-BAE77F93D9FF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3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948F9-B930-4153-BC4E-F83FFB59B6DC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55569-D410-4E20-B58C-BFBF8C15455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38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733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05400" y="1447800"/>
            <a:ext cx="3733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B1588-49AD-4DB3-BC90-B2A52E304DE9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BF5F2-46FD-470D-8B83-5817A9AEA6B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405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3D7D-E092-474E-B88B-27C187B06787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0AA16-8194-417A-93CD-6D9974172F6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09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88DF4-AC44-43CF-877F-2042231FFC54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31B4A-5969-4774-ABA9-5335E25A8AE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094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03B73-7619-40D1-97E4-C0737457B765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9D6F1-5BAA-4F79-8154-BCD19CD95B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917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C9CC0-66E9-44B2-90C1-FE2B63456BED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E3F48-DCF5-4B8C-855E-5023098B051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014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51278-D463-45E3-A7BB-4D2ACDBC4A9D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5299C-DFF6-4555-9524-A548F3185EF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585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E5B712A-F17F-497D-8FE8-D41E07131EA6}" type="datetime1">
              <a:rPr lang="fi-FI"/>
              <a:pPr>
                <a:defRPr/>
              </a:pPr>
              <a:t>7.3.2016</a:t>
            </a:fld>
            <a:endParaRPr lang="fi-FI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096000"/>
            <a:ext cx="4876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10000"/>
              </a:lnSpc>
              <a:defRPr sz="1400" b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1F60395-77C0-4D5D-AE08-33210C3148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otsikon perustyyliä napsauttamalla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19813"/>
            <a:ext cx="1468437" cy="4556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2057400" y="6096000"/>
            <a:ext cx="67056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58B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58B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58B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58B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9206899-6FAC-4799-A628-B3AF82CBD048}" type="datetime1">
              <a:rPr lang="fi-FI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096000"/>
            <a:ext cx="4876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10000"/>
              </a:lnSpc>
              <a:defRPr sz="1400" b="0"/>
            </a:lvl1pPr>
          </a:lstStyle>
          <a:p>
            <a:pPr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096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FAB18DE-2183-4F1F-8299-458B2EFE7055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otsikon perustyyliä napsauttamalla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19813"/>
            <a:ext cx="1468437" cy="4556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2057400" y="6096000"/>
            <a:ext cx="67056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58B00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58B00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58B00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58B00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vero.fi/Demo_VIV2015/LahetysMuistutus.aspx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i-FI" altLang="fi-FI" dirty="0" smtClean="0"/>
              <a:t>Sinulle </a:t>
            </a:r>
            <a:r>
              <a:rPr lang="fi-FI" altLang="fi-FI" dirty="0"/>
              <a:t>– veroilmoitus verkossa</a:t>
            </a:r>
            <a:endParaRPr lang="fi-FI" altLang="fi-FI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7544" y="3573016"/>
            <a:ext cx="6400800" cy="1752600"/>
          </a:xfrm>
        </p:spPr>
        <p:txBody>
          <a:bodyPr/>
          <a:lstStyle/>
          <a:p>
            <a:pPr eaLnBrk="1" hangingPunct="1"/>
            <a:r>
              <a:rPr lang="fi-FI" altLang="fi-FI" sz="2800" dirty="0" smtClean="0"/>
              <a:t>Tehtävät ja ratkaisut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052736"/>
            <a:ext cx="6153037" cy="554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Näin haet kotitalousvähennystä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7" name="Suora nuoliyhdysviiva 6"/>
          <p:cNvCxnSpPr/>
          <p:nvPr/>
        </p:nvCxnSpPr>
        <p:spPr bwMode="auto">
          <a:xfrm flipH="1">
            <a:off x="5528407" y="4005064"/>
            <a:ext cx="37752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uora nuoliyhdysviiva 11"/>
          <p:cNvCxnSpPr/>
          <p:nvPr/>
        </p:nvCxnSpPr>
        <p:spPr bwMode="auto">
          <a:xfrm flipH="1">
            <a:off x="4283968" y="1412776"/>
            <a:ext cx="32685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uora nuoliyhdysviiva 14"/>
          <p:cNvCxnSpPr/>
          <p:nvPr/>
        </p:nvCxnSpPr>
        <p:spPr bwMode="auto">
          <a:xfrm flipH="1">
            <a:off x="4610821" y="2132856"/>
            <a:ext cx="32685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uora nuoliyhdysviiva 15"/>
          <p:cNvCxnSpPr/>
          <p:nvPr/>
        </p:nvCxnSpPr>
        <p:spPr bwMode="auto">
          <a:xfrm flipH="1">
            <a:off x="4951700" y="6453336"/>
            <a:ext cx="32685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uora nuoliyhdysviiva 16"/>
          <p:cNvCxnSpPr/>
          <p:nvPr/>
        </p:nvCxnSpPr>
        <p:spPr bwMode="auto">
          <a:xfrm flipH="1">
            <a:off x="5579080" y="2492896"/>
            <a:ext cx="32685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uora nuoliyhdysviiva 17"/>
          <p:cNvCxnSpPr/>
          <p:nvPr/>
        </p:nvCxnSpPr>
        <p:spPr bwMode="auto">
          <a:xfrm flipH="1">
            <a:off x="4610821" y="3717032"/>
            <a:ext cx="32685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uora nuoliyhdysviiva 18"/>
          <p:cNvCxnSpPr/>
          <p:nvPr/>
        </p:nvCxnSpPr>
        <p:spPr bwMode="auto">
          <a:xfrm flipH="1">
            <a:off x="4774247" y="4293096"/>
            <a:ext cx="32685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uora nuoliyhdysviiva 19"/>
          <p:cNvCxnSpPr/>
          <p:nvPr/>
        </p:nvCxnSpPr>
        <p:spPr bwMode="auto">
          <a:xfrm flipH="1">
            <a:off x="4788274" y="4581128"/>
            <a:ext cx="32685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uora nuoliyhdysviiva 20"/>
          <p:cNvCxnSpPr/>
          <p:nvPr/>
        </p:nvCxnSpPr>
        <p:spPr bwMode="auto">
          <a:xfrm flipH="1">
            <a:off x="4774246" y="4869160"/>
            <a:ext cx="32685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uora nuoliyhdysviiva 21"/>
          <p:cNvCxnSpPr/>
          <p:nvPr/>
        </p:nvCxnSpPr>
        <p:spPr bwMode="auto">
          <a:xfrm flipH="1">
            <a:off x="4283968" y="5157192"/>
            <a:ext cx="32685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uora nuoliyhdysviiva 22"/>
          <p:cNvCxnSpPr/>
          <p:nvPr/>
        </p:nvCxnSpPr>
        <p:spPr bwMode="auto">
          <a:xfrm flipH="1">
            <a:off x="4283967" y="5445224"/>
            <a:ext cx="32685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uora nuoliyhdysviiva 25"/>
          <p:cNvCxnSpPr/>
          <p:nvPr/>
        </p:nvCxnSpPr>
        <p:spPr bwMode="auto">
          <a:xfrm flipH="1">
            <a:off x="5629752" y="6093296"/>
            <a:ext cx="32685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uora nuoliyhdysviiva 26"/>
          <p:cNvCxnSpPr/>
          <p:nvPr/>
        </p:nvCxnSpPr>
        <p:spPr bwMode="auto">
          <a:xfrm flipH="1">
            <a:off x="4283968" y="5733256"/>
            <a:ext cx="32685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62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7" y="1259005"/>
            <a:ext cx="8317557" cy="464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Näin haet kotitalousvähennystä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6" name="Suora nuoliyhdysviiva 5"/>
          <p:cNvCxnSpPr/>
          <p:nvPr/>
        </p:nvCxnSpPr>
        <p:spPr bwMode="auto">
          <a:xfrm flipH="1">
            <a:off x="6372200" y="5229200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258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3</a:t>
            </a:r>
            <a:r>
              <a:rPr lang="fi-FI" sz="3600" dirty="0" smtClean="0">
                <a:solidFill>
                  <a:srgbClr val="215134"/>
                </a:solidFill>
              </a:rPr>
              <a:t>) Ilmoita saamasi vuokratulo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1268760"/>
            <a:ext cx="8227640" cy="4751040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 smtClean="0"/>
              <a:t>Saat vuokratuloa osakehuoneistostasi. Ilmoita tulot.</a:t>
            </a:r>
          </a:p>
          <a:p>
            <a:r>
              <a:rPr lang="fi-FI" sz="2400" b="0" dirty="0" smtClean="0"/>
              <a:t>Asuntoyhtiön nimi on Päiväkumpu ja huoneisto 23.</a:t>
            </a:r>
          </a:p>
          <a:p>
            <a:r>
              <a:rPr lang="fi-FI" sz="2400" b="0" dirty="0" smtClean="0"/>
              <a:t>Omistat asunnon puoliksi puolisosi kanssa.</a:t>
            </a:r>
          </a:p>
          <a:p>
            <a:r>
              <a:rPr lang="fi-FI" sz="2400" b="0" dirty="0" smtClean="0"/>
              <a:t>Asunto on ollut vuokrattuna 1.1.-31.5.2015 Matti Meikäläiselle.</a:t>
            </a:r>
            <a:r>
              <a:rPr lang="fi-FI" sz="2400" b="0" dirty="0"/>
              <a:t> Vuokratulo asunnosta on </a:t>
            </a:r>
            <a:r>
              <a:rPr lang="fi-FI" sz="2400" b="0" dirty="0" smtClean="0"/>
              <a:t>kyseiseltä ajalta ollut 7 200 euroa ja yhtiövastike 1320 euroa. Muita kuluja ei ole.</a:t>
            </a:r>
          </a:p>
          <a:p>
            <a:r>
              <a:rPr lang="fi-FI" sz="2400" b="0" dirty="0"/>
              <a:t>Asunto on ollut vuokrattuna </a:t>
            </a:r>
            <a:r>
              <a:rPr lang="fi-FI" sz="2400" b="0" dirty="0" smtClean="0"/>
              <a:t>1.6.-31.12.2015 Marja Meriläiselle. </a:t>
            </a:r>
            <a:r>
              <a:rPr lang="fi-FI" sz="2400" b="0" dirty="0"/>
              <a:t>Vuokratulo asunnosta on kyseiseltä ajalta ollut 8</a:t>
            </a:r>
            <a:r>
              <a:rPr lang="fi-FI" sz="2400" b="0" dirty="0" smtClean="0"/>
              <a:t> </a:t>
            </a:r>
            <a:r>
              <a:rPr lang="fi-FI" sz="2400" b="0" dirty="0"/>
              <a:t>200 euroa ja yhtiövastike 1320 euroa. </a:t>
            </a:r>
            <a:r>
              <a:rPr lang="fi-FI" sz="2400" b="0" dirty="0" smtClean="0"/>
              <a:t>Asuntoon on vaihdettu jääkaappi, jonka hinta on 299 euroa.</a:t>
            </a:r>
          </a:p>
          <a:p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Näin ilmoitat saamasi vuokratulon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357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uora nuoliyhdysviiva 7"/>
          <p:cNvCxnSpPr/>
          <p:nvPr/>
        </p:nvCxnSpPr>
        <p:spPr bwMode="auto">
          <a:xfrm flipH="1">
            <a:off x="6300192" y="2204864"/>
            <a:ext cx="40406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734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43257"/>
            <a:ext cx="8111058" cy="497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saamasi vuokratulon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7" name="Suora nuoliyhdysviiva 6"/>
          <p:cNvCxnSpPr/>
          <p:nvPr/>
        </p:nvCxnSpPr>
        <p:spPr bwMode="auto">
          <a:xfrm flipV="1">
            <a:off x="2843808" y="5445224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983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081117" cy="582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7772400" cy="1143000"/>
          </a:xfrm>
        </p:spPr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saamasi vuokratulon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7" name="Suora nuoliyhdysviiva 6"/>
          <p:cNvCxnSpPr/>
          <p:nvPr/>
        </p:nvCxnSpPr>
        <p:spPr bwMode="auto">
          <a:xfrm flipH="1">
            <a:off x="5320059" y="2996952"/>
            <a:ext cx="40406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uora nuoliyhdysviiva 10"/>
          <p:cNvCxnSpPr/>
          <p:nvPr/>
        </p:nvCxnSpPr>
        <p:spPr bwMode="auto">
          <a:xfrm flipH="1">
            <a:off x="4247889" y="3501008"/>
            <a:ext cx="40406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uora nuoliyhdysviiva 11"/>
          <p:cNvCxnSpPr/>
          <p:nvPr/>
        </p:nvCxnSpPr>
        <p:spPr bwMode="auto">
          <a:xfrm flipH="1">
            <a:off x="5331871" y="3717032"/>
            <a:ext cx="40406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uora nuoliyhdysviiva 12"/>
          <p:cNvCxnSpPr/>
          <p:nvPr/>
        </p:nvCxnSpPr>
        <p:spPr bwMode="auto">
          <a:xfrm flipH="1">
            <a:off x="5011391" y="4365104"/>
            <a:ext cx="40406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uora nuoliyhdysviiva 13"/>
          <p:cNvCxnSpPr/>
          <p:nvPr/>
        </p:nvCxnSpPr>
        <p:spPr bwMode="auto">
          <a:xfrm flipH="1">
            <a:off x="4211960" y="2780928"/>
            <a:ext cx="40406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uora nuoliyhdysviiva 14"/>
          <p:cNvCxnSpPr/>
          <p:nvPr/>
        </p:nvCxnSpPr>
        <p:spPr bwMode="auto">
          <a:xfrm flipH="1">
            <a:off x="4983611" y="1772816"/>
            <a:ext cx="40406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uora nuoliyhdysviiva 15"/>
          <p:cNvCxnSpPr/>
          <p:nvPr/>
        </p:nvCxnSpPr>
        <p:spPr bwMode="auto">
          <a:xfrm flipH="1">
            <a:off x="4526993" y="1556792"/>
            <a:ext cx="40406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uora nuoliyhdysviiva 18"/>
          <p:cNvCxnSpPr/>
          <p:nvPr/>
        </p:nvCxnSpPr>
        <p:spPr bwMode="auto">
          <a:xfrm flipH="1">
            <a:off x="5011391" y="4581128"/>
            <a:ext cx="40406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uora nuoliyhdysviiva 16"/>
          <p:cNvCxnSpPr/>
          <p:nvPr/>
        </p:nvCxnSpPr>
        <p:spPr bwMode="auto">
          <a:xfrm flipH="1">
            <a:off x="5011391" y="4797152"/>
            <a:ext cx="40406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uora nuoliyhdysviiva 17"/>
          <p:cNvCxnSpPr/>
          <p:nvPr/>
        </p:nvCxnSpPr>
        <p:spPr bwMode="auto">
          <a:xfrm flipH="1">
            <a:off x="5415460" y="5517232"/>
            <a:ext cx="40406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uora nuoliyhdysviiva 19"/>
          <p:cNvCxnSpPr/>
          <p:nvPr/>
        </p:nvCxnSpPr>
        <p:spPr bwMode="auto">
          <a:xfrm flipH="1">
            <a:off x="4526994" y="1268760"/>
            <a:ext cx="40406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kstiruutu 2"/>
          <p:cNvSpPr txBox="1"/>
          <p:nvPr/>
        </p:nvSpPr>
        <p:spPr>
          <a:xfrm>
            <a:off x="7524328" y="908720"/>
            <a:ext cx="13681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rgbClr val="FF0000"/>
                </a:solidFill>
              </a:rPr>
              <a:t>Huom! Puolison on annettava vastaava ilmoitus omasta osuudestaan.</a:t>
            </a:r>
            <a:endParaRPr lang="fi-FI" sz="1400" dirty="0">
              <a:solidFill>
                <a:srgbClr val="FF0000"/>
              </a:solidFill>
            </a:endParaRPr>
          </a:p>
        </p:txBody>
      </p:sp>
      <p:cxnSp>
        <p:nvCxnSpPr>
          <p:cNvPr id="21" name="Suora nuoliyhdysviiva 20"/>
          <p:cNvCxnSpPr/>
          <p:nvPr/>
        </p:nvCxnSpPr>
        <p:spPr bwMode="auto">
          <a:xfrm flipH="1">
            <a:off x="3707904" y="6597352"/>
            <a:ext cx="40406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287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179715" cy="492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saamasi vuokratulon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8" name="Suora nuoliyhdysviiva 7"/>
          <p:cNvCxnSpPr/>
          <p:nvPr/>
        </p:nvCxnSpPr>
        <p:spPr bwMode="auto">
          <a:xfrm flipH="1">
            <a:off x="6128197" y="5651161"/>
            <a:ext cx="40406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64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4</a:t>
            </a:r>
            <a:r>
              <a:rPr lang="fi-FI" sz="3600" dirty="0" smtClean="0">
                <a:solidFill>
                  <a:srgbClr val="215134"/>
                </a:solidFill>
              </a:rPr>
              <a:t>) Ilmoita </a:t>
            </a:r>
            <a:r>
              <a:rPr lang="fi-FI" sz="3600" dirty="0">
                <a:solidFill>
                  <a:srgbClr val="215134"/>
                </a:solidFill>
              </a:rPr>
              <a:t>saamasi </a:t>
            </a:r>
            <a:r>
              <a:rPr lang="fi-FI" sz="3600" dirty="0" smtClean="0">
                <a:solidFill>
                  <a:srgbClr val="215134"/>
                </a:solidFill>
              </a:rPr>
              <a:t>luovutusvoitto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Olet myynyt arvopapereita ja myynnistä on syntynyt voittoa. </a:t>
            </a:r>
            <a:r>
              <a:rPr lang="fi-FI" dirty="0"/>
              <a:t>Ilmoita </a:t>
            </a:r>
            <a:r>
              <a:rPr lang="fi-FI" dirty="0" smtClean="0"/>
              <a:t>luovutusvoitto.</a:t>
            </a:r>
            <a:endParaRPr lang="fi-FI" dirty="0"/>
          </a:p>
          <a:p>
            <a:r>
              <a:rPr lang="fi-FI" b="0" dirty="0" smtClean="0"/>
              <a:t>Myydyt arvopaperit ovat nimeltään Osake A ja niitä on ollut 100 kpl. </a:t>
            </a:r>
            <a:endParaRPr lang="fi-FI" b="0" dirty="0"/>
          </a:p>
          <a:p>
            <a:r>
              <a:rPr lang="fi-FI" b="0" dirty="0" smtClean="0"/>
              <a:t>Osakkeet on myyty 10.10.2015 ja luovutushinta on ollut 10000,00 euroa ja myyntikulut 8,00 euroa.</a:t>
            </a:r>
            <a:endParaRPr lang="fi-FI" b="0" dirty="0"/>
          </a:p>
          <a:p>
            <a:r>
              <a:rPr lang="fi-FI" b="0" dirty="0" smtClean="0"/>
              <a:t>Osakkeet on hankittu 10.10.2010. Hankintahinta on ollut 8000,00 euroa ja hankintakulut 3,00 euroa.</a:t>
            </a:r>
            <a:endParaRPr lang="fi-FI" b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5456" cy="1143000"/>
          </a:xfrm>
        </p:spPr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saamasi </a:t>
            </a:r>
            <a:r>
              <a:rPr lang="fi-FI" sz="3600" dirty="0" smtClean="0">
                <a:solidFill>
                  <a:srgbClr val="215134"/>
                </a:solidFill>
              </a:rPr>
              <a:t>luovutusvoiton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8765"/>
            <a:ext cx="8136904" cy="355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uora nuoliyhdysviiva 6"/>
          <p:cNvCxnSpPr/>
          <p:nvPr/>
        </p:nvCxnSpPr>
        <p:spPr bwMode="auto">
          <a:xfrm flipH="1">
            <a:off x="6228184" y="2852936"/>
            <a:ext cx="40406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041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0" y="1196752"/>
            <a:ext cx="7986092" cy="442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39472" cy="1143000"/>
          </a:xfrm>
        </p:spPr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saamasi luovutusvoiton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7" name="Suora nuoliyhdysviiva 6"/>
          <p:cNvCxnSpPr/>
          <p:nvPr/>
        </p:nvCxnSpPr>
        <p:spPr bwMode="auto">
          <a:xfrm flipV="1">
            <a:off x="3939047" y="5517232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404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Harjoittele tehtävien avulla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Kokeile, kuinka tietojen täydentäminen onnistuu. </a:t>
            </a:r>
          </a:p>
          <a:p>
            <a:r>
              <a:rPr lang="fi-FI" dirty="0" smtClean="0"/>
              <a:t>Voit valita tehtävistä kiinnostavimmat tai tehdä kaikki.</a:t>
            </a:r>
          </a:p>
          <a:p>
            <a:r>
              <a:rPr lang="fi-FI" dirty="0" smtClean="0"/>
              <a:t>Harjoituksen vuoksi tehtävät kannattaa tehdä demoon, jossa ei ole mitään tietoja valmiina</a:t>
            </a:r>
          </a:p>
          <a:p>
            <a:r>
              <a:rPr lang="fi-FI" dirty="0" smtClean="0">
                <a:hlinkClick r:id="rId2"/>
              </a:rPr>
              <a:t>Veroilmoitus verkossa -demo ilman esitäytettyjä tietoja 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8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15317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39472" cy="1143000"/>
          </a:xfrm>
        </p:spPr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saamasi luovutusvoiton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11" name="Suora nuoliyhdysviiva 10"/>
          <p:cNvCxnSpPr/>
          <p:nvPr/>
        </p:nvCxnSpPr>
        <p:spPr bwMode="auto">
          <a:xfrm flipH="1">
            <a:off x="4514933" y="3068960"/>
            <a:ext cx="2880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uora nuoliyhdysviiva 11"/>
          <p:cNvCxnSpPr/>
          <p:nvPr/>
        </p:nvCxnSpPr>
        <p:spPr bwMode="auto">
          <a:xfrm flipH="1">
            <a:off x="4514933" y="3501008"/>
            <a:ext cx="2880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uora nuoliyhdysviiva 12"/>
          <p:cNvCxnSpPr/>
          <p:nvPr/>
        </p:nvCxnSpPr>
        <p:spPr bwMode="auto">
          <a:xfrm flipH="1">
            <a:off x="4499992" y="2276872"/>
            <a:ext cx="2880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uora nuoliyhdysviiva 13"/>
          <p:cNvCxnSpPr/>
          <p:nvPr/>
        </p:nvCxnSpPr>
        <p:spPr bwMode="auto">
          <a:xfrm flipH="1">
            <a:off x="4499992" y="1988840"/>
            <a:ext cx="2880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uora nuoliyhdysviiva 14"/>
          <p:cNvCxnSpPr/>
          <p:nvPr/>
        </p:nvCxnSpPr>
        <p:spPr bwMode="auto">
          <a:xfrm flipH="1">
            <a:off x="4499992" y="2564904"/>
            <a:ext cx="2880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uora nuoliyhdysviiva 15"/>
          <p:cNvCxnSpPr/>
          <p:nvPr/>
        </p:nvCxnSpPr>
        <p:spPr bwMode="auto">
          <a:xfrm flipH="1">
            <a:off x="4499992" y="1772816"/>
            <a:ext cx="2880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uora nuoliyhdysviiva 16"/>
          <p:cNvCxnSpPr/>
          <p:nvPr/>
        </p:nvCxnSpPr>
        <p:spPr bwMode="auto">
          <a:xfrm flipH="1">
            <a:off x="5724128" y="3717032"/>
            <a:ext cx="2880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uora nuoliyhdysviiva 17"/>
          <p:cNvCxnSpPr/>
          <p:nvPr/>
        </p:nvCxnSpPr>
        <p:spPr bwMode="auto">
          <a:xfrm flipH="1">
            <a:off x="4514933" y="3284984"/>
            <a:ext cx="2880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uora nuoliyhdysviiva 19"/>
          <p:cNvCxnSpPr/>
          <p:nvPr/>
        </p:nvCxnSpPr>
        <p:spPr bwMode="auto">
          <a:xfrm flipH="1">
            <a:off x="4871657" y="1484784"/>
            <a:ext cx="2880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kstiruutu 2"/>
          <p:cNvSpPr txBox="1"/>
          <p:nvPr/>
        </p:nvSpPr>
        <p:spPr>
          <a:xfrm>
            <a:off x="5004048" y="6479758"/>
            <a:ext cx="636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/>
              <a:t>Jatka</a:t>
            </a:r>
            <a:endParaRPr lang="fi-FI" sz="1100" dirty="0"/>
          </a:p>
        </p:txBody>
      </p:sp>
      <p:sp>
        <p:nvSpPr>
          <p:cNvPr id="6" name="Suorakulmio 5"/>
          <p:cNvSpPr/>
          <p:nvPr/>
        </p:nvSpPr>
        <p:spPr bwMode="auto">
          <a:xfrm>
            <a:off x="5018989" y="6474822"/>
            <a:ext cx="561123" cy="26161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21" name="Suora nuoliyhdysviiva 20"/>
          <p:cNvCxnSpPr/>
          <p:nvPr/>
        </p:nvCxnSpPr>
        <p:spPr bwMode="auto">
          <a:xfrm flipH="1">
            <a:off x="5652120" y="6621428"/>
            <a:ext cx="2880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415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47" y="1071364"/>
            <a:ext cx="7396061" cy="487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5456" cy="1143000"/>
          </a:xfrm>
        </p:spPr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saamasi luovutusvoiton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7" name="Suora nuoliyhdysviiva 6"/>
          <p:cNvCxnSpPr/>
          <p:nvPr/>
        </p:nvCxnSpPr>
        <p:spPr bwMode="auto">
          <a:xfrm>
            <a:off x="3563888" y="5589240"/>
            <a:ext cx="50405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429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5</a:t>
            </a:r>
            <a:r>
              <a:rPr lang="fi-FI" sz="3600" dirty="0" smtClean="0">
                <a:solidFill>
                  <a:srgbClr val="215134"/>
                </a:solidFill>
              </a:rPr>
              <a:t>) Ilmoita saamasi osinkotulo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Julkisesti noteerattu yhtiö on jakanut osinkoa. </a:t>
            </a:r>
            <a:r>
              <a:rPr lang="fi-FI" dirty="0"/>
              <a:t>Ilmoita </a:t>
            </a:r>
            <a:r>
              <a:rPr lang="fi-FI" dirty="0" smtClean="0"/>
              <a:t>osinkotulo.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b="0" dirty="0" smtClean="0"/>
              <a:t>Jakajayhtiö on ollut Yhtiö Y.</a:t>
            </a:r>
          </a:p>
          <a:p>
            <a:r>
              <a:rPr lang="fi-FI" b="0" dirty="0" smtClean="0"/>
              <a:t>Osingon määrä 1000,00 euroa ja ennakonpidätys 150,00 euroa.</a:t>
            </a:r>
            <a:endParaRPr lang="fi-FI" b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82" y="1377401"/>
            <a:ext cx="8142782" cy="435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</a:t>
            </a:r>
            <a:r>
              <a:rPr lang="fi-FI" sz="3600" dirty="0" smtClean="0">
                <a:solidFill>
                  <a:srgbClr val="215134"/>
                </a:solidFill>
              </a:rPr>
              <a:t>osinkotulon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7" name="Suora nuoliyhdysviiva 6"/>
          <p:cNvCxnSpPr/>
          <p:nvPr/>
        </p:nvCxnSpPr>
        <p:spPr bwMode="auto">
          <a:xfrm>
            <a:off x="5292080" y="1844824"/>
            <a:ext cx="50405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378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35" y="1200667"/>
            <a:ext cx="7120157" cy="482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osinkotulon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948264" y="6309320"/>
            <a:ext cx="1905000" cy="457200"/>
          </a:xfrm>
        </p:spPr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7" name="Suora nuoliyhdysviiva 6"/>
          <p:cNvCxnSpPr/>
          <p:nvPr/>
        </p:nvCxnSpPr>
        <p:spPr bwMode="auto">
          <a:xfrm flipH="1">
            <a:off x="4796659" y="3356992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uora nuoliyhdysviiva 8"/>
          <p:cNvCxnSpPr/>
          <p:nvPr/>
        </p:nvCxnSpPr>
        <p:spPr bwMode="auto">
          <a:xfrm flipH="1">
            <a:off x="5300715" y="2852936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uora nuoliyhdysviiva 9"/>
          <p:cNvCxnSpPr/>
          <p:nvPr/>
        </p:nvCxnSpPr>
        <p:spPr bwMode="auto">
          <a:xfrm flipH="1">
            <a:off x="5660755" y="314096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uora nuoliyhdysviiva 10"/>
          <p:cNvCxnSpPr/>
          <p:nvPr/>
        </p:nvCxnSpPr>
        <p:spPr bwMode="auto">
          <a:xfrm flipH="1">
            <a:off x="4796659" y="3645024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uora nuoliyhdysviiva 11"/>
          <p:cNvCxnSpPr/>
          <p:nvPr/>
        </p:nvCxnSpPr>
        <p:spPr bwMode="auto">
          <a:xfrm flipH="1">
            <a:off x="6020795" y="5877272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857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13792"/>
            <a:ext cx="7772400" cy="1143000"/>
          </a:xfrm>
        </p:spPr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6</a:t>
            </a:r>
            <a:r>
              <a:rPr lang="fi-FI" sz="3600" dirty="0" smtClean="0">
                <a:solidFill>
                  <a:srgbClr val="215134"/>
                </a:solidFill>
              </a:rPr>
              <a:t>) Ilmoita arvopapereiden hoito- ja säilyttämismeno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9200" y="1737320"/>
            <a:ext cx="7620000" cy="4572000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Olet maksanut arvopaperivälittäjälle osakkeiden hoito- ja säilyttämismenoja. </a:t>
            </a:r>
            <a:r>
              <a:rPr lang="fi-FI" dirty="0"/>
              <a:t>Ilmoita </a:t>
            </a:r>
            <a:r>
              <a:rPr lang="fi-FI" dirty="0" smtClean="0"/>
              <a:t>maksamasi kulut.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b="0" dirty="0" smtClean="0"/>
              <a:t>Maksun saajana on Pankkiiriliike Osake</a:t>
            </a:r>
          </a:p>
          <a:p>
            <a:r>
              <a:rPr lang="fi-FI" b="0" dirty="0" smtClean="0"/>
              <a:t>Maksun määrä on 700,00 euroa</a:t>
            </a:r>
            <a:endParaRPr lang="fi-FI" b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0640"/>
            <a:ext cx="8208912" cy="467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Näin ilmoitat arvopapereiden hoito- ja säilyttämismenon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7" name="Suora nuoliyhdysviiva 6"/>
          <p:cNvCxnSpPr/>
          <p:nvPr/>
        </p:nvCxnSpPr>
        <p:spPr bwMode="auto">
          <a:xfrm>
            <a:off x="5292080" y="1988840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33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5114"/>
            <a:ext cx="7818436" cy="45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arvopapereiden hoito- ja säilyttämismenon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7" name="Suora nuoliyhdysviiva 6"/>
          <p:cNvCxnSpPr/>
          <p:nvPr/>
        </p:nvCxnSpPr>
        <p:spPr bwMode="auto">
          <a:xfrm flipH="1">
            <a:off x="5292080" y="2708920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uora nuoliyhdysviiva 8"/>
          <p:cNvCxnSpPr/>
          <p:nvPr/>
        </p:nvCxnSpPr>
        <p:spPr bwMode="auto">
          <a:xfrm flipH="1">
            <a:off x="4860032" y="2996952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uora nuoliyhdysviiva 9"/>
          <p:cNvCxnSpPr/>
          <p:nvPr/>
        </p:nvCxnSpPr>
        <p:spPr bwMode="auto">
          <a:xfrm flipH="1">
            <a:off x="6012160" y="5733256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77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08912" cy="1143000"/>
          </a:xfrm>
        </p:spPr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7</a:t>
            </a:r>
            <a:r>
              <a:rPr lang="fi-FI" sz="3600" dirty="0" smtClean="0">
                <a:solidFill>
                  <a:srgbClr val="215134"/>
                </a:solidFill>
              </a:rPr>
              <a:t>) Ilmoita huoneiston luovutus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87624" y="1305272"/>
            <a:ext cx="7620000" cy="4572000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Myyt yhden sijoitusasunnon. Ilmoita tiedot.</a:t>
            </a:r>
          </a:p>
          <a:p>
            <a:r>
              <a:rPr lang="fi-FI" b="0" dirty="0" smtClean="0"/>
              <a:t>Osakeyhtiön Y-tunnus on 7066467-0, huoneiston numero 16.</a:t>
            </a:r>
          </a:p>
          <a:p>
            <a:r>
              <a:rPr lang="fi-FI" b="0" dirty="0" smtClean="0"/>
              <a:t>Olet ostanut huoneiston 12.5.2007 </a:t>
            </a:r>
            <a:br>
              <a:rPr lang="fi-FI" b="0" dirty="0" smtClean="0"/>
            </a:br>
            <a:r>
              <a:rPr lang="fi-FI" b="0" dirty="0" smtClean="0"/>
              <a:t>159 000 eurolla. Maksoit tuolloin varainsiirtoveroa 3 180,00 euroa.</a:t>
            </a:r>
          </a:p>
          <a:p>
            <a:r>
              <a:rPr lang="fi-FI" b="0" dirty="0" smtClean="0"/>
              <a:t>Asunnon osti 16.8.2015 Laura Liikenainen 178 625,00 eurolla.</a:t>
            </a:r>
          </a:p>
          <a:p>
            <a:r>
              <a:rPr lang="fi-FI" b="0" dirty="0" smtClean="0"/>
              <a:t>Et ole saanut asuntoa perintönä, eikä asunto ole ollut vakituinen asunto.</a:t>
            </a:r>
          </a:p>
          <a:p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7" y="1333500"/>
            <a:ext cx="8462143" cy="406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856984" cy="1143000"/>
          </a:xfrm>
        </p:spPr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Näin ilmoitat huoneiston luovutuksen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7" name="Suora nuoliyhdysviiva 6"/>
          <p:cNvCxnSpPr/>
          <p:nvPr/>
        </p:nvCxnSpPr>
        <p:spPr bwMode="auto">
          <a:xfrm>
            <a:off x="5364088" y="3068960"/>
            <a:ext cx="50405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43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Harjoitustehtävät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dirty="0" smtClean="0"/>
              <a:t>1) Ilmoita tilinumero</a:t>
            </a:r>
          </a:p>
          <a:p>
            <a:pPr marL="0" indent="0">
              <a:buNone/>
            </a:pPr>
            <a:r>
              <a:rPr lang="fi-FI" sz="2000" dirty="0" smtClean="0"/>
              <a:t>2) Hae kotitalousvähennystä</a:t>
            </a:r>
          </a:p>
          <a:p>
            <a:pPr marL="0" indent="0">
              <a:buNone/>
            </a:pPr>
            <a:r>
              <a:rPr lang="fi-FI" sz="2000" dirty="0" smtClean="0"/>
              <a:t>3) Ilmoita saamasi vuokratulo</a:t>
            </a:r>
          </a:p>
          <a:p>
            <a:pPr marL="0" indent="0">
              <a:buNone/>
            </a:pPr>
            <a:r>
              <a:rPr lang="fi-FI" sz="2000" dirty="0" smtClean="0"/>
              <a:t>4) Ilmoita saamasi luovutusvoitto</a:t>
            </a:r>
          </a:p>
          <a:p>
            <a:pPr marL="0" indent="0">
              <a:buNone/>
            </a:pPr>
            <a:r>
              <a:rPr lang="fi-FI" sz="2000" dirty="0" smtClean="0"/>
              <a:t>5) </a:t>
            </a:r>
            <a:r>
              <a:rPr lang="fi-FI" sz="2000" dirty="0"/>
              <a:t>Ilmoita saamasi </a:t>
            </a:r>
            <a:r>
              <a:rPr lang="fi-FI" sz="2000" dirty="0" smtClean="0"/>
              <a:t>osinkotulo</a:t>
            </a:r>
          </a:p>
          <a:p>
            <a:pPr marL="0" indent="0">
              <a:buNone/>
            </a:pPr>
            <a:r>
              <a:rPr lang="fi-FI" sz="2000" dirty="0" smtClean="0"/>
              <a:t>6) Ilmoita </a:t>
            </a:r>
            <a:r>
              <a:rPr lang="fi-FI" sz="2000" dirty="0"/>
              <a:t>arvopapereiden hoito- ja säilyttämismeno</a:t>
            </a:r>
          </a:p>
          <a:p>
            <a:pPr marL="0" indent="0">
              <a:buNone/>
            </a:pPr>
            <a:r>
              <a:rPr lang="fi-FI" sz="2000" dirty="0" smtClean="0"/>
              <a:t>7) Ilmoita huoneiston luovutus</a:t>
            </a:r>
          </a:p>
          <a:p>
            <a:pPr marL="0" indent="0">
              <a:buNone/>
            </a:pPr>
            <a:r>
              <a:rPr lang="fi-FI" sz="2000" dirty="0"/>
              <a:t>8</a:t>
            </a:r>
            <a:r>
              <a:rPr lang="fi-FI" sz="2000" dirty="0" smtClean="0"/>
              <a:t>) Ilmoita saamasi palkka</a:t>
            </a:r>
          </a:p>
          <a:p>
            <a:pPr marL="0" indent="0">
              <a:buNone/>
            </a:pPr>
            <a:r>
              <a:rPr lang="fi-FI" sz="2000" dirty="0"/>
              <a:t>9</a:t>
            </a:r>
            <a:r>
              <a:rPr lang="fi-FI" sz="2000" dirty="0" smtClean="0"/>
              <a:t>) Ilmoita työpaikan ja kodin väliset matkakulut</a:t>
            </a:r>
          </a:p>
          <a:p>
            <a:pPr marL="0" indent="0">
              <a:buNone/>
            </a:pPr>
            <a:r>
              <a:rPr lang="fi-FI" sz="2000" dirty="0" smtClean="0"/>
              <a:t>10) Ilmoita ulkomailta saatu eläke</a:t>
            </a:r>
          </a:p>
          <a:p>
            <a:pPr marL="0" indent="0">
              <a:buNone/>
            </a:pPr>
            <a:r>
              <a:rPr lang="fi-FI" sz="2000" dirty="0" smtClean="0"/>
              <a:t>11) Lähetä tiedot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7359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11480" cy="1143000"/>
          </a:xfrm>
        </p:spPr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huoneiston luovutuksen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7" name="Suora nuoliyhdysviiva 6"/>
          <p:cNvCxnSpPr/>
          <p:nvPr/>
        </p:nvCxnSpPr>
        <p:spPr bwMode="auto">
          <a:xfrm flipV="1">
            <a:off x="3563888" y="3717032"/>
            <a:ext cx="0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9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3489"/>
            <a:ext cx="8280920" cy="416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55496" cy="1143000"/>
          </a:xfrm>
        </p:spPr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huoneiston luovutuksen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6411275" y="571757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Jatkuu</a:t>
            </a:r>
            <a:r>
              <a:rPr lang="fi-FI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Nuoli oikealle 6"/>
          <p:cNvSpPr/>
          <p:nvPr/>
        </p:nvSpPr>
        <p:spPr bwMode="auto">
          <a:xfrm>
            <a:off x="7481558" y="5742548"/>
            <a:ext cx="447581" cy="31939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9" name="Suora nuoliyhdysviiva 8"/>
          <p:cNvCxnSpPr/>
          <p:nvPr/>
        </p:nvCxnSpPr>
        <p:spPr bwMode="auto">
          <a:xfrm flipH="1">
            <a:off x="5724128" y="1988840"/>
            <a:ext cx="2880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uora nuoliyhdysviiva 14"/>
          <p:cNvCxnSpPr/>
          <p:nvPr/>
        </p:nvCxnSpPr>
        <p:spPr bwMode="auto">
          <a:xfrm flipH="1">
            <a:off x="4932040" y="3501008"/>
            <a:ext cx="2880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uora nuoliyhdysviiva 15"/>
          <p:cNvCxnSpPr/>
          <p:nvPr/>
        </p:nvCxnSpPr>
        <p:spPr bwMode="auto">
          <a:xfrm flipH="1">
            <a:off x="4235368" y="2348880"/>
            <a:ext cx="2880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uora nuoliyhdysviiva 16"/>
          <p:cNvCxnSpPr/>
          <p:nvPr/>
        </p:nvCxnSpPr>
        <p:spPr bwMode="auto">
          <a:xfrm flipH="1">
            <a:off x="5724128" y="2708920"/>
            <a:ext cx="2880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805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97297"/>
            <a:ext cx="6383052" cy="55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11480" cy="1143000"/>
          </a:xfrm>
        </p:spPr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huoneiston luovutuksen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7" name="Suora nuoliyhdysviiva 6"/>
          <p:cNvCxnSpPr/>
          <p:nvPr/>
        </p:nvCxnSpPr>
        <p:spPr bwMode="auto">
          <a:xfrm flipH="1">
            <a:off x="4685655" y="2564904"/>
            <a:ext cx="46240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uora nuoliyhdysviiva 10"/>
          <p:cNvCxnSpPr/>
          <p:nvPr/>
        </p:nvCxnSpPr>
        <p:spPr bwMode="auto">
          <a:xfrm flipH="1">
            <a:off x="5796136" y="3501008"/>
            <a:ext cx="46240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uora nuoliyhdysviiva 11"/>
          <p:cNvCxnSpPr/>
          <p:nvPr/>
        </p:nvCxnSpPr>
        <p:spPr bwMode="auto">
          <a:xfrm flipH="1">
            <a:off x="4685655" y="2348880"/>
            <a:ext cx="46240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uora nuoliyhdysviiva 12"/>
          <p:cNvCxnSpPr/>
          <p:nvPr/>
        </p:nvCxnSpPr>
        <p:spPr bwMode="auto">
          <a:xfrm flipH="1">
            <a:off x="4694944" y="1916832"/>
            <a:ext cx="46240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uora nuoliyhdysviiva 16"/>
          <p:cNvCxnSpPr/>
          <p:nvPr/>
        </p:nvCxnSpPr>
        <p:spPr bwMode="auto">
          <a:xfrm flipH="1">
            <a:off x="4694944" y="1700808"/>
            <a:ext cx="46240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uora nuoliyhdysviiva 17"/>
          <p:cNvCxnSpPr/>
          <p:nvPr/>
        </p:nvCxnSpPr>
        <p:spPr bwMode="auto">
          <a:xfrm flipH="1">
            <a:off x="4694944" y="1412776"/>
            <a:ext cx="46240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14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4" y="1340768"/>
            <a:ext cx="8220900" cy="424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11480" cy="1143000"/>
          </a:xfrm>
        </p:spPr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huoneiston luovutuksen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7" name="Suora nuoliyhdysviiva 6"/>
          <p:cNvCxnSpPr/>
          <p:nvPr/>
        </p:nvCxnSpPr>
        <p:spPr bwMode="auto">
          <a:xfrm flipH="1">
            <a:off x="6372200" y="5085184"/>
            <a:ext cx="4320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046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8) Ilmoita saamasi palkka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9200" y="1340768"/>
            <a:ext cx="7817296" cy="4572000"/>
          </a:xfrm>
        </p:spPr>
        <p:txBody>
          <a:bodyPr/>
          <a:lstStyle/>
          <a:p>
            <a:r>
              <a:rPr lang="fi-FI" dirty="0" smtClean="0"/>
              <a:t>Saat palkkaa eläkkeen ohella. Palkka ei jostain syystä näy valmiiksi veroilmoituksella. Ilmoita saamasi palkka.</a:t>
            </a:r>
          </a:p>
          <a:p>
            <a:pPr lvl="1"/>
            <a:r>
              <a:rPr lang="fi-FI" dirty="0" smtClean="0"/>
              <a:t>Olet saanut palkkaa yhteensä 2780,40 euroa.</a:t>
            </a:r>
          </a:p>
          <a:p>
            <a:pPr lvl="1"/>
            <a:r>
              <a:rPr lang="fi-FI" dirty="0" smtClean="0"/>
              <a:t>Maksaja on Ruuvi &amp; Pultti Oy, jonka y-tunnus on 7066467-0.</a:t>
            </a:r>
          </a:p>
          <a:p>
            <a:pPr lvl="1"/>
            <a:r>
              <a:rPr lang="fi-FI" dirty="0" smtClean="0"/>
              <a:t>Merkitse tulon lajiksi Sivutoimen palkat ja luontaisedut.</a:t>
            </a:r>
          </a:p>
          <a:p>
            <a:pPr lvl="1"/>
            <a:r>
              <a:rPr lang="fi-FI" dirty="0" smtClean="0"/>
              <a:t>Ennakonpidätystä palkasta olet maksanut 417,06 euroa.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7" y="1196752"/>
            <a:ext cx="8120583" cy="477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Näin ilmoitat saamasi palkan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7" name="Suora nuoliyhdysviiva 6"/>
          <p:cNvCxnSpPr/>
          <p:nvPr/>
        </p:nvCxnSpPr>
        <p:spPr bwMode="auto">
          <a:xfrm>
            <a:off x="5940152" y="1916832"/>
            <a:ext cx="0" cy="4212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911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0" y="1250437"/>
            <a:ext cx="8202116" cy="462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saamasi palkan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7" name="Suora nuoliyhdysviiva 6"/>
          <p:cNvCxnSpPr/>
          <p:nvPr/>
        </p:nvCxnSpPr>
        <p:spPr bwMode="auto">
          <a:xfrm>
            <a:off x="5796136" y="4221088"/>
            <a:ext cx="0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782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71626"/>
            <a:ext cx="6336704" cy="488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saamasi palkan</a:t>
            </a:r>
            <a:endParaRPr lang="fi-FI" sz="36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65837-D4BF-42BA-84F7-2AA81A2AD85E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FB8C8-2F38-43AB-8BFF-61423BA26BFC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6" name="Suora nuoliyhdysviiva 5"/>
          <p:cNvCxnSpPr/>
          <p:nvPr/>
        </p:nvCxnSpPr>
        <p:spPr bwMode="auto">
          <a:xfrm flipH="1">
            <a:off x="5400092" y="2348880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uora nuoliyhdysviiva 8"/>
          <p:cNvCxnSpPr/>
          <p:nvPr/>
        </p:nvCxnSpPr>
        <p:spPr bwMode="auto">
          <a:xfrm flipH="1">
            <a:off x="4067944" y="2564904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uora nuoliyhdysviiva 9"/>
          <p:cNvCxnSpPr/>
          <p:nvPr/>
        </p:nvCxnSpPr>
        <p:spPr bwMode="auto">
          <a:xfrm flipH="1">
            <a:off x="4427984" y="1916832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uora nuoliyhdysviiva 10"/>
          <p:cNvCxnSpPr/>
          <p:nvPr/>
        </p:nvCxnSpPr>
        <p:spPr bwMode="auto">
          <a:xfrm flipH="1">
            <a:off x="4427984" y="1628800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uora nuoliyhdysviiva 11"/>
          <p:cNvCxnSpPr/>
          <p:nvPr/>
        </p:nvCxnSpPr>
        <p:spPr bwMode="auto">
          <a:xfrm flipH="1">
            <a:off x="4081514" y="3356992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uora nuoliyhdysviiva 13"/>
          <p:cNvCxnSpPr/>
          <p:nvPr/>
        </p:nvCxnSpPr>
        <p:spPr bwMode="auto">
          <a:xfrm flipH="1">
            <a:off x="5714008" y="5949280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931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237437" cy="4684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saamasi palkan</a:t>
            </a:r>
            <a:endParaRPr lang="fi-FI" sz="36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65837-D4BF-42BA-84F7-2AA81A2AD85E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FB8C8-2F38-43AB-8BFF-61423BA26BFC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6" name="Suora nuoliyhdysviiva 5"/>
          <p:cNvCxnSpPr/>
          <p:nvPr/>
        </p:nvCxnSpPr>
        <p:spPr bwMode="auto">
          <a:xfrm flipH="1">
            <a:off x="5688652" y="5445224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817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13792"/>
            <a:ext cx="7772400" cy="1143000"/>
          </a:xfrm>
        </p:spPr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9) Ilmoita asunnon ja työpaikan välinen matkakulu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9200" y="1881336"/>
            <a:ext cx="7620000" cy="4572000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Olet ollut töissä 1.3.–31.5.2015 ja kulkenut työmatkasi bussilla. Ilmoita matkakulut.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b="0" dirty="0" smtClean="0"/>
              <a:t>Edestakainen työmatkasi on 160 kilometriä.</a:t>
            </a:r>
          </a:p>
          <a:p>
            <a:r>
              <a:rPr lang="fi-FI" b="0" dirty="0" smtClean="0"/>
              <a:t>Lippukulusi kolmelta kuukaudelta on 840,00 euroa.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1) Ilmoita tilinumero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Tilinumerosi on muuttunut. Ilmoita uusi tilinumero Verohallinnolle veronpalautuksia varten.</a:t>
            </a:r>
          </a:p>
          <a:p>
            <a:endParaRPr lang="fi-FI" dirty="0" smtClean="0"/>
          </a:p>
          <a:p>
            <a:r>
              <a:rPr lang="fi-FI" b="0" dirty="0" smtClean="0"/>
              <a:t>Uusi numerosi on </a:t>
            </a:r>
            <a:r>
              <a:rPr lang="fi-FI" b="0" dirty="0" err="1" smtClean="0"/>
              <a:t>IBAN-muodossa</a:t>
            </a:r>
            <a:r>
              <a:rPr lang="fi-FI" b="0" dirty="0" smtClean="0"/>
              <a:t> </a:t>
            </a:r>
            <a:br>
              <a:rPr lang="fi-FI" b="0" dirty="0" smtClean="0"/>
            </a:br>
            <a:r>
              <a:rPr lang="fi-FI" b="0" dirty="0" smtClean="0"/>
              <a:t>FI12 3456 7800 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Näin ilmoitat matkakulusi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83911"/>
            <a:ext cx="5875142" cy="490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uora nuoliyhdysviiva 6"/>
          <p:cNvCxnSpPr/>
          <p:nvPr/>
        </p:nvCxnSpPr>
        <p:spPr bwMode="auto">
          <a:xfrm flipH="1">
            <a:off x="5580112" y="5517232"/>
            <a:ext cx="4320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913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42881"/>
            <a:ext cx="6624736" cy="487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matkakulusi</a:t>
            </a:r>
            <a:endParaRPr lang="fi-FI" sz="36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65837-D4BF-42BA-84F7-2AA81A2AD85E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FB8C8-2F38-43AB-8BFF-61423BA26BFC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6" name="Suora nuoliyhdysviiva 5"/>
          <p:cNvCxnSpPr/>
          <p:nvPr/>
        </p:nvCxnSpPr>
        <p:spPr bwMode="auto">
          <a:xfrm>
            <a:off x="2915816" y="4221088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167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5688632" cy="492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matkakulusi</a:t>
            </a:r>
            <a:endParaRPr lang="fi-FI" sz="36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65837-D4BF-42BA-84F7-2AA81A2AD85E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FB8C8-2F38-43AB-8BFF-61423BA26BFC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6" name="Suora nuoliyhdysviiva 5"/>
          <p:cNvCxnSpPr/>
          <p:nvPr/>
        </p:nvCxnSpPr>
        <p:spPr bwMode="auto">
          <a:xfrm flipH="1">
            <a:off x="4035610" y="1196752"/>
            <a:ext cx="4320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uora nuoliyhdysviiva 9"/>
          <p:cNvCxnSpPr/>
          <p:nvPr/>
        </p:nvCxnSpPr>
        <p:spPr bwMode="auto">
          <a:xfrm flipH="1">
            <a:off x="4036321" y="1412776"/>
            <a:ext cx="4320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uora nuoliyhdysviiva 11"/>
          <p:cNvCxnSpPr/>
          <p:nvPr/>
        </p:nvCxnSpPr>
        <p:spPr bwMode="auto">
          <a:xfrm flipH="1">
            <a:off x="4036321" y="2348880"/>
            <a:ext cx="4320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uora nuoliyhdysviiva 12"/>
          <p:cNvCxnSpPr/>
          <p:nvPr/>
        </p:nvCxnSpPr>
        <p:spPr bwMode="auto">
          <a:xfrm flipH="1">
            <a:off x="4036321" y="2708920"/>
            <a:ext cx="4320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uora nuoliyhdysviiva 13"/>
          <p:cNvCxnSpPr/>
          <p:nvPr/>
        </p:nvCxnSpPr>
        <p:spPr bwMode="auto">
          <a:xfrm>
            <a:off x="5076056" y="3429000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uora nuoliyhdysviiva 15"/>
          <p:cNvCxnSpPr/>
          <p:nvPr/>
        </p:nvCxnSpPr>
        <p:spPr bwMode="auto">
          <a:xfrm flipH="1">
            <a:off x="5292080" y="5949280"/>
            <a:ext cx="4320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676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920368" cy="41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matkakulusi</a:t>
            </a:r>
            <a:endParaRPr lang="fi-FI" sz="36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65837-D4BF-42BA-84F7-2AA81A2AD85E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FB8C8-2F38-43AB-8BFF-61423BA26BFC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6" name="Suora nuoliyhdysviiva 5"/>
          <p:cNvCxnSpPr/>
          <p:nvPr/>
        </p:nvCxnSpPr>
        <p:spPr bwMode="auto">
          <a:xfrm>
            <a:off x="3635896" y="1772816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79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10) Ilmoita ulkomailta saatu eläke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Saat kuukausittain eläkettä Ruotsista, jossa olet työskennellyt julkisella sektorilla. Ilmoita eläketulo.</a:t>
            </a:r>
          </a:p>
          <a:p>
            <a:pPr marL="0" indent="0">
              <a:buNone/>
            </a:pPr>
            <a:endParaRPr lang="fi-FI" b="0" dirty="0" smtClean="0"/>
          </a:p>
          <a:p>
            <a:r>
              <a:rPr lang="fi-FI" b="0" dirty="0" smtClean="0"/>
              <a:t>Eläkkeenmaksaja on </a:t>
            </a:r>
            <a:r>
              <a:rPr lang="fi-FI" b="0" dirty="0" err="1" smtClean="0"/>
              <a:t>Skatteverket</a:t>
            </a:r>
            <a:r>
              <a:rPr lang="fi-FI" b="0" dirty="0" smtClean="0"/>
              <a:t>.</a:t>
            </a:r>
          </a:p>
          <a:p>
            <a:r>
              <a:rPr lang="fi-FI" b="0" dirty="0" smtClean="0"/>
              <a:t>Eläkkeen määrä on 30 400 SEK (3 250,12 euroa) ja ulkomainen vero 7700 SEK (823,00 euroa).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Näin ilmoitat ulkomaan eläkkeen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fi-FI">
              <a:solidFill>
                <a:srgbClr val="0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13" y="1656184"/>
            <a:ext cx="67611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uora nuoliyhdysviiva 6"/>
          <p:cNvCxnSpPr/>
          <p:nvPr/>
        </p:nvCxnSpPr>
        <p:spPr bwMode="auto">
          <a:xfrm flipH="1">
            <a:off x="6084168" y="2564904"/>
            <a:ext cx="4320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02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44838"/>
            <a:ext cx="7693297" cy="463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Näin ilmoitat ulkomaan eläkkeen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7" name="Suora nuoliyhdysviiva 6"/>
          <p:cNvCxnSpPr/>
          <p:nvPr/>
        </p:nvCxnSpPr>
        <p:spPr bwMode="auto">
          <a:xfrm flipH="1">
            <a:off x="6372200" y="5157192"/>
            <a:ext cx="4320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051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50" y="1124744"/>
            <a:ext cx="6944642" cy="491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Näin ilmoitat ulkomaan eläkkeen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948264" y="6309320"/>
            <a:ext cx="1905000" cy="457200"/>
          </a:xfrm>
        </p:spPr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8" name="Suora nuoliyhdysviiva 7"/>
          <p:cNvCxnSpPr/>
          <p:nvPr/>
        </p:nvCxnSpPr>
        <p:spPr bwMode="auto">
          <a:xfrm flipH="1">
            <a:off x="5652120" y="1484784"/>
            <a:ext cx="4320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uora nuoliyhdysviiva 8"/>
          <p:cNvCxnSpPr/>
          <p:nvPr/>
        </p:nvCxnSpPr>
        <p:spPr bwMode="auto">
          <a:xfrm flipH="1">
            <a:off x="6084168" y="1772816"/>
            <a:ext cx="4320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uora nuoliyhdysviiva 9"/>
          <p:cNvCxnSpPr/>
          <p:nvPr/>
        </p:nvCxnSpPr>
        <p:spPr bwMode="auto">
          <a:xfrm flipH="1">
            <a:off x="4788024" y="2060848"/>
            <a:ext cx="4320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uora nuoliyhdysviiva 10"/>
          <p:cNvCxnSpPr/>
          <p:nvPr/>
        </p:nvCxnSpPr>
        <p:spPr bwMode="auto">
          <a:xfrm flipH="1">
            <a:off x="4139596" y="2348880"/>
            <a:ext cx="4320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uora nuoliyhdysviiva 11"/>
          <p:cNvCxnSpPr/>
          <p:nvPr/>
        </p:nvCxnSpPr>
        <p:spPr bwMode="auto">
          <a:xfrm flipH="1">
            <a:off x="4355976" y="2636912"/>
            <a:ext cx="4320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uora nuoliyhdysviiva 12"/>
          <p:cNvCxnSpPr/>
          <p:nvPr/>
        </p:nvCxnSpPr>
        <p:spPr bwMode="auto">
          <a:xfrm flipH="1">
            <a:off x="4355976" y="3212976"/>
            <a:ext cx="4320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uora nuoliyhdysviiva 13"/>
          <p:cNvCxnSpPr/>
          <p:nvPr/>
        </p:nvCxnSpPr>
        <p:spPr bwMode="auto">
          <a:xfrm flipH="1">
            <a:off x="4355976" y="3501008"/>
            <a:ext cx="4320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uora nuoliyhdysviiva 14"/>
          <p:cNvCxnSpPr/>
          <p:nvPr/>
        </p:nvCxnSpPr>
        <p:spPr bwMode="auto">
          <a:xfrm flipH="1">
            <a:off x="6084168" y="5877272"/>
            <a:ext cx="4320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uora nuoliyhdysviiva 15"/>
          <p:cNvCxnSpPr/>
          <p:nvPr/>
        </p:nvCxnSpPr>
        <p:spPr bwMode="auto">
          <a:xfrm flipH="1">
            <a:off x="4355976" y="2924944"/>
            <a:ext cx="4320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063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186780"/>
            <a:ext cx="66389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Näin ilmoitat ulkomaan eläkkeen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15" name="Suora nuoliyhdysviiva 14"/>
          <p:cNvCxnSpPr/>
          <p:nvPr/>
        </p:nvCxnSpPr>
        <p:spPr bwMode="auto">
          <a:xfrm flipH="1">
            <a:off x="7675439" y="5445224"/>
            <a:ext cx="432048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120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11) Lähetä tiedot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Kun olet ilmoittanut kaikki tarvittavat tiedot, lähetä tiedot Verohallintoon. </a:t>
            </a:r>
          </a:p>
          <a:p>
            <a:pPr marL="0" indent="0">
              <a:buNone/>
            </a:pPr>
            <a:endParaRPr lang="fi-FI" dirty="0" smtClean="0"/>
          </a:p>
          <a:p>
            <a:pPr lvl="1"/>
            <a:r>
              <a:rPr lang="fi-FI" dirty="0" smtClean="0"/>
              <a:t>Siirry vaiheeseen 3 Ilmoituksen lähettäminen.</a:t>
            </a:r>
          </a:p>
          <a:p>
            <a:pPr lvl="1"/>
            <a:r>
              <a:rPr lang="fi-FI" dirty="0" smtClean="0"/>
              <a:t>Ilmoita puhelinnumerosi ja tarkista, että tiedot ovat oikein (huom! kuvan tiedot eivät vastaa ilmoitettuja tietoja). </a:t>
            </a:r>
          </a:p>
          <a:p>
            <a:pPr lvl="1"/>
            <a:r>
              <a:rPr lang="fi-FI" dirty="0" smtClean="0"/>
              <a:t>Lähetä ilmoitus.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8180"/>
            <a:ext cx="7848872" cy="486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Näin ilmoitat tilinumerosi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7" name="Suora nuoliyhdysviiva 6"/>
          <p:cNvCxnSpPr/>
          <p:nvPr/>
        </p:nvCxnSpPr>
        <p:spPr bwMode="auto">
          <a:xfrm>
            <a:off x="5796136" y="2132856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060848"/>
            <a:ext cx="1296145" cy="2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7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4" y="1268760"/>
            <a:ext cx="7793880" cy="477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Näin lähetän veroilmoituksen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8" name="Suora nuoliyhdysviiva 7"/>
          <p:cNvCxnSpPr/>
          <p:nvPr/>
        </p:nvCxnSpPr>
        <p:spPr bwMode="auto">
          <a:xfrm>
            <a:off x="5796136" y="980728"/>
            <a:ext cx="0" cy="3600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406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49602"/>
            <a:ext cx="7410028" cy="497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Näin lähetän veroilmoituksen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8" name="Suora nuoliyhdysviiva 7"/>
          <p:cNvCxnSpPr/>
          <p:nvPr/>
        </p:nvCxnSpPr>
        <p:spPr bwMode="auto">
          <a:xfrm flipH="1">
            <a:off x="6300192" y="5733256"/>
            <a:ext cx="64807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uora nuoliyhdysviiva 9"/>
          <p:cNvCxnSpPr/>
          <p:nvPr/>
        </p:nvCxnSpPr>
        <p:spPr bwMode="auto">
          <a:xfrm flipH="1">
            <a:off x="6307837" y="2132856"/>
            <a:ext cx="64807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780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7772400" cy="3600400"/>
          </a:xfrm>
        </p:spPr>
        <p:txBody>
          <a:bodyPr/>
          <a:lstStyle/>
          <a:p>
            <a:pPr algn="ctr"/>
            <a:r>
              <a:rPr lang="fi-FI" sz="3600" dirty="0" smtClean="0">
                <a:solidFill>
                  <a:srgbClr val="215134"/>
                </a:solidFill>
              </a:rPr>
              <a:t>Onneksi olkoon!</a:t>
            </a:r>
            <a:br>
              <a:rPr lang="fi-FI" sz="3600" dirty="0" smtClean="0">
                <a:solidFill>
                  <a:srgbClr val="215134"/>
                </a:solidFill>
              </a:rPr>
            </a:br>
            <a:r>
              <a:rPr lang="fi-FI" sz="3600" dirty="0" smtClean="0">
                <a:solidFill>
                  <a:srgbClr val="215134"/>
                </a:solidFill>
              </a:rPr>
              <a:t/>
            </a:r>
            <a:br>
              <a:rPr lang="fi-FI" sz="3600" dirty="0" smtClean="0">
                <a:solidFill>
                  <a:srgbClr val="215134"/>
                </a:solidFill>
              </a:rPr>
            </a:br>
            <a:r>
              <a:rPr lang="fi-FI" sz="2800" b="0" dirty="0" smtClean="0">
                <a:solidFill>
                  <a:srgbClr val="215134"/>
                </a:solidFill>
              </a:rPr>
              <a:t>Viimeinenkin tehtävä on nyt suoritettu.</a:t>
            </a:r>
            <a:br>
              <a:rPr lang="fi-FI" sz="2800" b="0" dirty="0" smtClean="0">
                <a:solidFill>
                  <a:srgbClr val="215134"/>
                </a:solidFill>
              </a:rPr>
            </a:br>
            <a:r>
              <a:rPr lang="fi-FI" sz="2800" b="0" dirty="0" smtClean="0">
                <a:solidFill>
                  <a:srgbClr val="215134"/>
                </a:solidFill>
              </a:rPr>
              <a:t>Olet valmis tekemään oman veroilmoituksesi verkossa.</a:t>
            </a:r>
            <a:endParaRPr lang="fi-FI" sz="2800" b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5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76901"/>
            <a:ext cx="8280921" cy="394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Näin ilmoitat tilinumerosi</a:t>
            </a:r>
            <a:endParaRPr lang="fi-FI" sz="36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65837-D4BF-42BA-84F7-2AA81A2AD85E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FB8C8-2F38-43AB-8BFF-61423BA26BFC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6" name="Suora nuoliyhdysviiva 5"/>
          <p:cNvCxnSpPr/>
          <p:nvPr/>
        </p:nvCxnSpPr>
        <p:spPr bwMode="auto">
          <a:xfrm flipV="1">
            <a:off x="5580112" y="4005064"/>
            <a:ext cx="0" cy="4387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uora nuoliyhdysviiva 14"/>
          <p:cNvCxnSpPr/>
          <p:nvPr/>
        </p:nvCxnSpPr>
        <p:spPr bwMode="auto">
          <a:xfrm flipH="1">
            <a:off x="5724128" y="3284984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121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solidFill>
                  <a:srgbClr val="215134"/>
                </a:solidFill>
              </a:rPr>
              <a:t>2</a:t>
            </a:r>
            <a:r>
              <a:rPr lang="fi-FI" sz="3600" dirty="0" smtClean="0">
                <a:solidFill>
                  <a:srgbClr val="215134"/>
                </a:solidFill>
              </a:rPr>
              <a:t>) Hae kotitalousvähennystä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9592" y="1196752"/>
            <a:ext cx="7939608" cy="4823048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Omassa asunnossasi Ampiaiskatu 6:ssa käy kerran kuussa ennakkoperintärekisteriin merkitty siivoaja. Hae kotitalousvähennystä.</a:t>
            </a:r>
          </a:p>
          <a:p>
            <a:r>
              <a:rPr lang="fi-FI" b="0" dirty="0" smtClean="0"/>
              <a:t>Siivouksen tekee Tmi Pekka Putsaaja (7066467-0)</a:t>
            </a:r>
          </a:p>
          <a:p>
            <a:r>
              <a:rPr lang="fi-FI" b="0" dirty="0" smtClean="0"/>
              <a:t>Ensimmäinen maksu on ollut 16.1.2015 ja viimeinen 27.12. Sopimus on tehty 1.1.2015</a:t>
            </a:r>
          </a:p>
          <a:p>
            <a:r>
              <a:rPr lang="fi-FI" b="0" dirty="0" smtClean="0"/>
              <a:t>Olet maksanut siivouksesta yhteensä 2473,60 euroa, jonka olet maksanut kokonaan itse. Työn osuus on ollut 1987,50 euroa.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46" y="1556792"/>
            <a:ext cx="8920162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Näin haet kotitalousvähennystä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3" name="Suorakulmio 2"/>
          <p:cNvSpPr/>
          <p:nvPr/>
        </p:nvSpPr>
        <p:spPr bwMode="auto">
          <a:xfrm>
            <a:off x="7812360" y="1556791"/>
            <a:ext cx="2232248" cy="29051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uora nuoliyhdysviiva 6"/>
          <p:cNvCxnSpPr/>
          <p:nvPr/>
        </p:nvCxnSpPr>
        <p:spPr bwMode="auto">
          <a:xfrm flipH="1">
            <a:off x="7524328" y="2375800"/>
            <a:ext cx="50405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408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54489" cy="443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rgbClr val="215134"/>
                </a:solidFill>
              </a:rPr>
              <a:t>Näin haet kotitalousvähennystä</a:t>
            </a:r>
            <a:endParaRPr lang="fi-FI" sz="3600" dirty="0">
              <a:solidFill>
                <a:srgbClr val="215134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87F0B-24AA-41BC-87D7-022F360122F6}" type="datetime1">
              <a:rPr lang="fi-FI" smtClean="0">
                <a:solidFill>
                  <a:srgbClr val="000000"/>
                </a:solidFill>
              </a:rPr>
              <a:pPr>
                <a:defRPr/>
              </a:pPr>
              <a:t>7.3.2016</a:t>
            </a:fld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04EA3-90C4-497A-8B1F-245B06F95AF1}" type="slidenum">
              <a:rPr lang="fi-FI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fi-FI">
              <a:solidFill>
                <a:srgbClr val="000000"/>
              </a:solidFill>
            </a:endParaRPr>
          </a:p>
        </p:txBody>
      </p:sp>
      <p:cxnSp>
        <p:nvCxnSpPr>
          <p:cNvPr id="7" name="Suora nuoliyhdysviiva 6"/>
          <p:cNvCxnSpPr/>
          <p:nvPr/>
        </p:nvCxnSpPr>
        <p:spPr bwMode="auto">
          <a:xfrm flipV="1">
            <a:off x="3275856" y="5085184"/>
            <a:ext cx="0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006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00 Verohallinto">
  <a:themeElements>
    <a:clrScheme name="Verohallinto">
      <a:dk1>
        <a:srgbClr val="000000"/>
      </a:dk1>
      <a:lt1>
        <a:srgbClr val="FFFFFF"/>
      </a:lt1>
      <a:dk2>
        <a:srgbClr val="006600"/>
      </a:dk2>
      <a:lt2>
        <a:srgbClr val="E5EFE5"/>
      </a:lt2>
      <a:accent1>
        <a:srgbClr val="006600"/>
      </a:accent1>
      <a:accent2>
        <a:srgbClr val="FF9933"/>
      </a:accent2>
      <a:accent3>
        <a:srgbClr val="FFFFFF"/>
      </a:accent3>
      <a:accent4>
        <a:srgbClr val="000000"/>
      </a:accent4>
      <a:accent5>
        <a:srgbClr val="66A366"/>
      </a:accent5>
      <a:accent6>
        <a:srgbClr val="FFCC99"/>
      </a:accent6>
      <a:hlink>
        <a:srgbClr val="FF9933"/>
      </a:hlink>
      <a:folHlink>
        <a:srgbClr val="FFCC99"/>
      </a:folHlink>
    </a:clrScheme>
    <a:fontScheme name="Office-te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0800 Verohallinto">
  <a:themeElements>
    <a:clrScheme name="Verohallinto">
      <a:dk1>
        <a:srgbClr val="000000"/>
      </a:dk1>
      <a:lt1>
        <a:srgbClr val="FFFFFF"/>
      </a:lt1>
      <a:dk2>
        <a:srgbClr val="006600"/>
      </a:dk2>
      <a:lt2>
        <a:srgbClr val="E5EFE5"/>
      </a:lt2>
      <a:accent1>
        <a:srgbClr val="006600"/>
      </a:accent1>
      <a:accent2>
        <a:srgbClr val="FF9933"/>
      </a:accent2>
      <a:accent3>
        <a:srgbClr val="FFFFFF"/>
      </a:accent3>
      <a:accent4>
        <a:srgbClr val="000000"/>
      </a:accent4>
      <a:accent5>
        <a:srgbClr val="66A366"/>
      </a:accent5>
      <a:accent6>
        <a:srgbClr val="FFCC99"/>
      </a:accent6>
      <a:hlink>
        <a:srgbClr val="FF9933"/>
      </a:hlink>
      <a:folHlink>
        <a:srgbClr val="FFCC99"/>
      </a:folHlink>
    </a:clrScheme>
    <a:fontScheme name="Office-te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0A89930CFD7644ABE7E57EA91DED80F" ma:contentTypeVersion="8" ma:contentTypeDescription="Luo uusi asiakirja." ma:contentTypeScope="" ma:versionID="f9ae632c9e6c02f88c7a9cfeac329bc6">
  <xsd:schema xmlns:xsd="http://www.w3.org/2001/XMLSchema" xmlns:xs="http://www.w3.org/2001/XMLSchema" xmlns:p="http://schemas.microsoft.com/office/2006/metadata/properties" xmlns:ns1="http://schemas.microsoft.com/sharepoint/v3" xmlns:ns2="367061aa-9e88-40f9-a868-f658d075011e" xmlns:ns3="33d057dd-5012-409c-b780-13311aa481d7" targetNamespace="http://schemas.microsoft.com/office/2006/metadata/properties" ma:root="true" ma:fieldsID="09ba4ab40304224fb67d89dc38f27214" ns1:_="" ns2:_="" ns3:_="">
    <xsd:import namespace="http://schemas.microsoft.com/sharepoint/v3"/>
    <xsd:import namespace="367061aa-9e88-40f9-a868-f658d075011e"/>
    <xsd:import namespace="33d057dd-5012-409c-b780-13311aa481d7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KeywordTaxHTField" minOccurs="0"/>
                <xsd:element ref="ns3:VeroDocumentType" minOccurs="0"/>
                <xsd:element ref="ns1:_dlc_ExpireDateSaved" minOccurs="0"/>
                <xsd:element ref="ns1:_dlc_ExpireDate" minOccurs="0"/>
                <xsd:element ref="ns1:_dlc_Exempt" minOccurs="0"/>
                <xsd:element ref="ns3:Vero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2" nillable="true" ma:displayName="Alkuperäinen vanhenemispäivämäärä" ma:description="" ma:hidden="true" ma:internalName="_dlc_ExpireDateSaved" ma:readOnly="true">
      <xsd:simpleType>
        <xsd:restriction base="dms:DateTime"/>
      </xsd:simpleType>
    </xsd:element>
    <xsd:element name="_dlc_ExpireDate" ma:index="13" nillable="true" ma:displayName="Vanhenemispäivämäärä" ma:description="" ma:hidden="true" ma:indexed="true" ma:internalName="_dlc_ExpireDate" ma:readOnly="true">
      <xsd:simpleType>
        <xsd:restriction base="dms:DateTime"/>
      </xsd:simpleType>
    </xsd:element>
    <xsd:element name="_dlc_Exempt" ma:index="14" nillable="true" ma:displayName="Vapauta käytännöstä" ma:description="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061aa-9e88-40f9-a868-f658d075011e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c9cd1c84-e2c5-4013-a2d3-208bedeac8f8}" ma:internalName="TaxCatchAll" ma:showField="CatchAllData" ma:web="{f5fafca7-ae26-41d6-9fc8-9a51385e792f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0" nillable="true" ma:taxonomy="true" ma:internalName="TaxKeywordTaxHTField" ma:taxonomyFieldName="TaxKeyword" ma:displayName="Yrityksen avainsanat" ma:fieldId="{23f27201-bee3-471e-b2e7-b64fd8b7ca38}" ma:taxonomyMulti="true" ma:sspId="f4ad869e-8771-4c47-8567-6d44bf76f8f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057dd-5012-409c-b780-13311aa481d7" elementFormDefault="qualified">
    <xsd:import namespace="http://schemas.microsoft.com/office/2006/documentManagement/types"/>
    <xsd:import namespace="http://schemas.microsoft.com/office/infopath/2007/PartnerControls"/>
    <xsd:element name="VeroDocumentType" ma:index="11" nillable="true" ma:displayName="Dokumentin tyyppi" ma:internalName="VeroDocumentType">
      <xsd:simpleType>
        <xsd:restriction base="dms:Choice">
          <xsd:enumeration value="Aikataulu"/>
          <xsd:enumeration value="Asettamispäätös"/>
          <xsd:enumeration value="Demo"/>
          <xsd:enumeration value="Esityslista"/>
          <xsd:enumeration value="Esitysmateriaali"/>
          <xsd:enumeration value="Kansilehti"/>
          <xsd:enumeration value="Kirje"/>
          <xsd:enumeration value="Kirjepohja"/>
          <xsd:enumeration value="Kutsu"/>
          <xsd:enumeration value="Kuva"/>
          <xsd:enumeration value="Laskelma"/>
          <xsd:enumeration value="Laskuri"/>
          <xsd:enumeration value="Lausunto"/>
          <xsd:enumeration value="Luonnos"/>
          <xsd:enumeration value="Muistio"/>
          <xsd:enumeration value="Muutoslomake"/>
          <xsd:enumeration value="Määrittely"/>
          <xsd:enumeration value="Ohje"/>
          <xsd:enumeration value="Päätös"/>
          <xsd:enumeration value="Pöytäkirja"/>
          <xsd:enumeration value="Raportti"/>
          <xsd:enumeration value="Ratkaisu"/>
          <xsd:enumeration value="Saate"/>
          <xsd:enumeration value="Suunnitelma"/>
          <xsd:enumeration value="Tiedote"/>
          <xsd:enumeration value="Tilasto"/>
          <xsd:enumeration value="Uutinen"/>
          <xsd:enumeration value="Uutiskirje"/>
        </xsd:restriction>
      </xsd:simpleType>
    </xsd:element>
    <xsd:element name="VeroLanguage" ma:index="15" nillable="true" ma:displayName="Kieli" ma:default="&#10;      Suomi&#10;    " ma:internalName="VeroLanguage">
      <xsd:simpleType>
        <xsd:restriction base="dms:Choice">
          <xsd:enumeration value="Suomi"/>
          <xsd:enumeration value="Ruotsi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eroDocumentType xmlns="33d057dd-5012-409c-b780-13311aa481d7">Esitysmateriaali</VeroDocumentType>
    <TaxCatchAll xmlns="367061aa-9e88-40f9-a868-f658d075011e">
      <Value>27</Value>
      <Value>11</Value>
      <Value>28</Value>
      <Value>21</Value>
    </TaxCatchAll>
    <TaxKeywordTaxHTField xmlns="367061aa-9e88-40f9-a868-f658d075011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Martat</TermName>
          <TermId xmlns="http://schemas.microsoft.com/office/infopath/2007/PartnerControls">fea372b7-3cd4-4dac-8d8f-be5164326638</TermId>
        </TermInfo>
        <TermInfo xmlns="http://schemas.microsoft.com/office/infopath/2007/PartnerControls">
          <TermName xmlns="http://schemas.microsoft.com/office/infopath/2007/PartnerControls">VIV</TermName>
          <TermId xmlns="http://schemas.microsoft.com/office/infopath/2007/PartnerControls">c01cb0c8-3cb4-4740-9337-b6932b25ddd7</TermId>
        </TermInfo>
        <TermInfo xmlns="http://schemas.microsoft.com/office/infopath/2007/PartnerControls">
          <TermName xmlns="http://schemas.microsoft.com/office/infopath/2007/PartnerControls">Veroilmoitus verkossa</TermName>
          <TermId xmlns="http://schemas.microsoft.com/office/infopath/2007/PartnerControls">6514ae28-d6e4-4a35-9d5b-8cdb3867b0db</TermId>
        </TermInfo>
        <TermInfo xmlns="http://schemas.microsoft.com/office/infopath/2007/PartnerControls">
          <TermName xmlns="http://schemas.microsoft.com/office/infopath/2007/PartnerControls">koulutus</TermName>
          <TermId xmlns="http://schemas.microsoft.com/office/infopath/2007/PartnerControls">cc930224-4e30-463b-96bd-f6aaa17cb742</TermId>
        </TermInfo>
      </Terms>
    </TaxKeywordTaxHTField>
    <_dlc_ExpireDateSaved xmlns="http://schemas.microsoft.com/sharepoint/v3" xsi:nil="true"/>
    <_dlc_ExpireDate xmlns="http://schemas.microsoft.com/sharepoint/v3">2017-03-03T13:33:14+00:00</_dlc_ExpireDate>
    <VeroLanguage xmlns="33d057dd-5012-409c-b780-13311aa481d7">Suomi</VeroLanguag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3548F1-C1E7-4EAA-92A4-480BD9D146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67061aa-9e88-40f9-a868-f658d075011e"/>
    <ds:schemaRef ds:uri="33d057dd-5012-409c-b780-13311aa481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D68C84-B0A5-4AEC-A565-E62B9E361966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33d057dd-5012-409c-b780-13311aa481d7"/>
    <ds:schemaRef ds:uri="http://purl.org/dc/elements/1.1/"/>
    <ds:schemaRef ds:uri="http://schemas.microsoft.com/office/2006/documentManagement/types"/>
    <ds:schemaRef ds:uri="http://schemas.microsoft.com/sharepoint/v3"/>
    <ds:schemaRef ds:uri="http://purl.org/dc/terms/"/>
    <ds:schemaRef ds:uri="http://schemas.microsoft.com/office/infopath/2007/PartnerControls"/>
    <ds:schemaRef ds:uri="367061aa-9e88-40f9-a868-f658d075011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B45EA2E-3DE7-4834-A4BF-D08E2B6B82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0800 Verohallinto</Template>
  <TotalTime>379</TotalTime>
  <Words>861</Words>
  <Application>Microsoft Office PowerPoint</Application>
  <PresentationFormat>Näytössä katseltava diaesitys (4:3)</PresentationFormat>
  <Paragraphs>236</Paragraphs>
  <Slides>52</Slides>
  <Notes>6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52</vt:i4>
      </vt:variant>
    </vt:vector>
  </HeadingPairs>
  <TitlesOfParts>
    <vt:vector size="54" baseType="lpstr">
      <vt:lpstr>0800 Verohallinto</vt:lpstr>
      <vt:lpstr>1_0800 Verohallinto</vt:lpstr>
      <vt:lpstr>Sinulle – veroilmoitus verkossa</vt:lpstr>
      <vt:lpstr>Harjoittele tehtävien avulla</vt:lpstr>
      <vt:lpstr>Harjoitustehtävät</vt:lpstr>
      <vt:lpstr>1) Ilmoita tilinumero</vt:lpstr>
      <vt:lpstr>Näin ilmoitat tilinumerosi</vt:lpstr>
      <vt:lpstr>Näin ilmoitat tilinumerosi</vt:lpstr>
      <vt:lpstr>2) Hae kotitalousvähennystä</vt:lpstr>
      <vt:lpstr>Näin haet kotitalousvähennystä</vt:lpstr>
      <vt:lpstr>Näin haet kotitalousvähennystä</vt:lpstr>
      <vt:lpstr>Näin haet kotitalousvähennystä</vt:lpstr>
      <vt:lpstr>Näin haet kotitalousvähennystä</vt:lpstr>
      <vt:lpstr>3) Ilmoita saamasi vuokratulo</vt:lpstr>
      <vt:lpstr>Näin ilmoitat saamasi vuokratulon</vt:lpstr>
      <vt:lpstr>Näin ilmoitat saamasi vuokratulon</vt:lpstr>
      <vt:lpstr>Näin ilmoitat saamasi vuokratulon</vt:lpstr>
      <vt:lpstr>Näin ilmoitat saamasi vuokratulon</vt:lpstr>
      <vt:lpstr>4) Ilmoita saamasi luovutusvoitto</vt:lpstr>
      <vt:lpstr>Näin ilmoitat saamasi luovutusvoiton</vt:lpstr>
      <vt:lpstr>Näin ilmoitat saamasi luovutusvoiton</vt:lpstr>
      <vt:lpstr>Näin ilmoitat saamasi luovutusvoiton</vt:lpstr>
      <vt:lpstr>Näin ilmoitat saamasi luovutusvoiton</vt:lpstr>
      <vt:lpstr>5) Ilmoita saamasi osinkotulo</vt:lpstr>
      <vt:lpstr>Näin ilmoitat osinkotulon</vt:lpstr>
      <vt:lpstr>Näin ilmoitat osinkotulon</vt:lpstr>
      <vt:lpstr>6) Ilmoita arvopapereiden hoito- ja säilyttämismeno</vt:lpstr>
      <vt:lpstr>Näin ilmoitat arvopapereiden hoito- ja säilyttämismenon</vt:lpstr>
      <vt:lpstr>Näin ilmoitat arvopapereiden hoito- ja säilyttämismenon</vt:lpstr>
      <vt:lpstr>7) Ilmoita huoneiston luovutus</vt:lpstr>
      <vt:lpstr>Näin ilmoitat huoneiston luovutuksen</vt:lpstr>
      <vt:lpstr>Näin ilmoitat huoneiston luovutuksen</vt:lpstr>
      <vt:lpstr>Näin ilmoitat huoneiston luovutuksen</vt:lpstr>
      <vt:lpstr>Näin ilmoitat huoneiston luovutuksen</vt:lpstr>
      <vt:lpstr>Näin ilmoitat huoneiston luovutuksen</vt:lpstr>
      <vt:lpstr>8) Ilmoita saamasi palkka</vt:lpstr>
      <vt:lpstr>Näin ilmoitat saamasi palkan</vt:lpstr>
      <vt:lpstr>Näin ilmoitat saamasi palkan</vt:lpstr>
      <vt:lpstr>Näin ilmoitat saamasi palkan</vt:lpstr>
      <vt:lpstr>Näin ilmoitat saamasi palkan</vt:lpstr>
      <vt:lpstr>9) Ilmoita asunnon ja työpaikan välinen matkakulu</vt:lpstr>
      <vt:lpstr>Näin ilmoitat matkakulusi</vt:lpstr>
      <vt:lpstr>Näin ilmoitat matkakulusi</vt:lpstr>
      <vt:lpstr>Näin ilmoitat matkakulusi</vt:lpstr>
      <vt:lpstr>Näin ilmoitat matkakulusi</vt:lpstr>
      <vt:lpstr>10) Ilmoita ulkomailta saatu eläke</vt:lpstr>
      <vt:lpstr>Näin ilmoitat ulkomaan eläkkeen</vt:lpstr>
      <vt:lpstr>Näin ilmoitat ulkomaan eläkkeen</vt:lpstr>
      <vt:lpstr>Näin ilmoitat ulkomaan eläkkeen</vt:lpstr>
      <vt:lpstr>Näin ilmoitat ulkomaan eläkkeen</vt:lpstr>
      <vt:lpstr>11) Lähetä tiedot</vt:lpstr>
      <vt:lpstr>Näin lähetän veroilmoituksen</vt:lpstr>
      <vt:lpstr>Näin lähetän veroilmoituksen</vt:lpstr>
      <vt:lpstr>Onneksi olkoon!  Viimeinenkin tehtävä on nyt suoritettu. Olet valmis tekemään oman veroilmoituksesi verkossa.</vt:lpstr>
    </vt:vector>
  </TitlesOfParts>
  <Manager>Verohallinto</Manager>
  <Company>Verohallinto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Sinulle seniori – veroilmoitus verkossa</dc:title>
  <dc:subject>Verohallinnon PowerPoint-esityspohja</dc:subject>
  <dc:creator>Harriet Mallenius</dc:creator>
  <cp:keywords>VIV; Martat; koulutus; Veroilmoitus verkossa</cp:keywords>
  <cp:lastModifiedBy>Annamaija Hakama</cp:lastModifiedBy>
  <cp:revision>46</cp:revision>
  <cp:lastPrinted>2015-01-20T07:15:44Z</cp:lastPrinted>
  <dcterms:created xsi:type="dcterms:W3CDTF">2014-02-27T11:23:41Z</dcterms:created>
  <dcterms:modified xsi:type="dcterms:W3CDTF">2016-03-07T14:23:55Z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0x010100F0A89930CFD7644ABE7E57EA91DED80F</vt:lpwstr>
  </property>
  <property fmtid="{D5CDD505-2E9C-101B-9397-08002B2CF9AE}" pid="3" name="_dlc_policyId">
    <vt:lpwstr>/tyotilat/veroilmoitus_verkossa/Jaetut asiakirjat</vt:lpwstr>
  </property>
  <property fmtid="{D5CDD505-2E9C-101B-9397-08002B2CF9AE}" pid="4" name="ItemRetentionFormula">
    <vt:lpwstr>&lt;formula id="Microsoft.Office.RecordsManagement.PolicyFeatures.Expiration.Formula.BuiltIn"&gt;&lt;number&gt;1&lt;/number&gt;&lt;property&gt;Modified&lt;/property&gt;&lt;propertyId&gt;28cf69c5-fa48-462a-b5cd-27b6f9d2bd5f&lt;/propertyId&gt;&lt;period&gt;years&lt;/period&gt;&lt;/formula&gt;</vt:lpwstr>
  </property>
  <property fmtid="{D5CDD505-2E9C-101B-9397-08002B2CF9AE}" pid="5" name="TaxKeyword">
    <vt:lpwstr>27;#Martat|fea372b7-3cd4-4dac-8d8f-be5164326638;#11;#VIV|c01cb0c8-3cb4-4740-9337-b6932b25ddd7;#21;#Veroilmoitus verkossa|6514ae28-d6e4-4a35-9d5b-8cdb3867b0db;#28;#koulutus|cc930224-4e30-463b-96bd-f6aaa17cb742</vt:lpwstr>
  </property>
  <property fmtid="{D5CDD505-2E9C-101B-9397-08002B2CF9AE}" pid="6" name="Language">
    <vt:lpwstr>suomi (Suomi)</vt:lpwstr>
  </property>
</Properties>
</file>