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458" r:id="rId2"/>
    <p:sldId id="429" r:id="rId3"/>
    <p:sldId id="449" r:id="rId4"/>
    <p:sldId id="459" r:id="rId5"/>
    <p:sldId id="452" r:id="rId6"/>
    <p:sldId id="446" r:id="rId7"/>
    <p:sldId id="463" r:id="rId8"/>
    <p:sldId id="447" r:id="rId9"/>
    <p:sldId id="460" r:id="rId10"/>
    <p:sldId id="457" r:id="rId11"/>
    <p:sldId id="461" r:id="rId12"/>
    <p:sldId id="462" r:id="rId13"/>
    <p:sldId id="262" r:id="rId14"/>
  </p:sldIdLst>
  <p:sldSz cx="9144000" cy="6858000" type="screen4x3"/>
  <p:notesSz cx="6794500" cy="99314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5A62EB49-5E5C-4A75-8187-74795798279A}">
          <p14:sldIdLst>
            <p14:sldId id="458"/>
            <p14:sldId id="429"/>
            <p14:sldId id="449"/>
            <p14:sldId id="459"/>
            <p14:sldId id="452"/>
            <p14:sldId id="446"/>
            <p14:sldId id="463"/>
            <p14:sldId id="447"/>
            <p14:sldId id="460"/>
            <p14:sldId id="457"/>
            <p14:sldId id="461"/>
            <p14:sldId id="462"/>
          </p14:sldIdLst>
        </p14:section>
        <p14:section name="Nimetön osa" id="{522676C4-33C3-4D5C-9584-6501F43DA00B}">
          <p14:sldIdLst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9C3"/>
    <a:srgbClr val="DDC3FF"/>
    <a:srgbClr val="1269B0"/>
    <a:srgbClr val="12AF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88876" autoAdjust="0"/>
  </p:normalViewPr>
  <p:slideViewPr>
    <p:cSldViewPr snapToGrid="0">
      <p:cViewPr varScale="1">
        <p:scale>
          <a:sx n="114" d="100"/>
          <a:sy n="114" d="100"/>
        </p:scale>
        <p:origin x="13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101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1CA49D-DFB5-45DB-9CB9-9DB554537254}" type="datetimeFigureOut">
              <a:rPr lang="fi-FI" smtClean="0"/>
              <a:t>8.12.2016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7E0003-66CC-4287-82B2-FD2808590F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70669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DBB4F-427D-448E-948B-A3C63A52E47C}" type="datetimeFigureOut">
              <a:rPr lang="fi-FI" smtClean="0"/>
              <a:t>8.12.2016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012B8-AEB9-42D0-A0E5-3893446D05F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0931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nsi dia 1">
    <p:bg>
      <p:bgPr>
        <a:solidFill>
          <a:srgbClr val="1269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4330800"/>
            <a:ext cx="6400800" cy="576000"/>
          </a:xfrm>
        </p:spPr>
        <p:txBody>
          <a:bodyPr anchor="b">
            <a:normAutofit/>
          </a:bodyPr>
          <a:lstStyle>
            <a:lvl1pPr algn="ctr">
              <a:spcBef>
                <a:spcPts val="672"/>
              </a:spcBef>
              <a:defRPr sz="2800">
                <a:solidFill>
                  <a:srgbClr val="DDD9C3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06800"/>
            <a:ext cx="6400800" cy="1080000"/>
          </a:xfrm>
        </p:spPr>
        <p:txBody>
          <a:bodyPr>
            <a:normAutofit/>
          </a:bodyPr>
          <a:lstStyle>
            <a:lvl1pPr marL="0" indent="0" algn="ctr">
              <a:spcBef>
                <a:spcPts val="672"/>
              </a:spcBef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20" y="1683185"/>
            <a:ext cx="7452000" cy="24341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0" y="-666000"/>
            <a:ext cx="207113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176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276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dia 2">
    <p:bg>
      <p:bgPr>
        <a:solidFill>
          <a:srgbClr val="1269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8505" y="2127600"/>
            <a:ext cx="7686990" cy="1569600"/>
          </a:xfrm>
        </p:spPr>
        <p:txBody>
          <a:bodyPr anchor="b">
            <a:noAutofit/>
          </a:bodyPr>
          <a:lstStyle>
            <a:lvl1pPr algn="ctr">
              <a:spcBef>
                <a:spcPts val="672"/>
              </a:spcBef>
              <a:defRPr sz="9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3567600" y="5144400"/>
            <a:ext cx="1846800" cy="562573"/>
            <a:chOff x="3607200" y="475200"/>
            <a:chExt cx="1846800" cy="562573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2400" y="500400"/>
              <a:ext cx="1821600" cy="537373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 userDrawn="1"/>
          </p:nvCxnSpPr>
          <p:spPr>
            <a:xfrm flipV="1">
              <a:off x="3607200" y="475200"/>
              <a:ext cx="1821600" cy="0"/>
            </a:xfrm>
            <a:prstGeom prst="line">
              <a:avLst/>
            </a:prstGeom>
            <a:ln w="9525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 flipV="1">
              <a:off x="3618000" y="1036800"/>
              <a:ext cx="1821600" cy="0"/>
            </a:xfrm>
            <a:prstGeom prst="line">
              <a:avLst/>
            </a:prstGeom>
            <a:ln w="9525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0" y="-666000"/>
            <a:ext cx="2071130" cy="360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219" y="4228406"/>
            <a:ext cx="2160000" cy="70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75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400" y="1983600"/>
            <a:ext cx="5227200" cy="7812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753200" y="2808000"/>
            <a:ext cx="5994000" cy="17938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Kuvan paikkamerkki 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5269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i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7200" y="273598"/>
            <a:ext cx="3708000" cy="1404000"/>
          </a:xfrm>
        </p:spPr>
        <p:txBody>
          <a:bodyPr anchor="t" anchorCtr="0"/>
          <a:lstStyle>
            <a:lvl1pPr algn="l">
              <a:defRPr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93600" cy="6858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047200" y="1838632"/>
            <a:ext cx="3708000" cy="414778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72656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34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+kuva 70/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6152400" y="1738800"/>
            <a:ext cx="2534400" cy="3798000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1602000"/>
            <a:ext cx="5688000" cy="45252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09943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ksi kappaletta -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164800" cy="114480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2000"/>
            <a:ext cx="3931200" cy="823912"/>
          </a:xfrm>
        </p:spPr>
        <p:txBody>
          <a:bodyPr anchor="b"/>
          <a:lstStyle>
            <a:lvl1pPr marL="0" indent="0">
              <a:buNone/>
              <a:defRPr sz="2400" b="1" kern="300" cap="all" spc="1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05075"/>
            <a:ext cx="3931200" cy="37008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1200" y="1602000"/>
            <a:ext cx="3931200" cy="823912"/>
          </a:xfrm>
        </p:spPr>
        <p:txBody>
          <a:bodyPr anchor="b"/>
          <a:lstStyle>
            <a:lvl1pPr marL="0" indent="0">
              <a:buNone/>
              <a:defRPr sz="2400" b="1" kern="300" cap="all" spc="1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1200" y="2505075"/>
            <a:ext cx="3931200" cy="37008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615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kappal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164800" cy="114480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02000"/>
            <a:ext cx="3931200" cy="45252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1200" y="1602000"/>
            <a:ext cx="3931200" cy="45252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131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227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2000"/>
            <a:ext cx="8229600" cy="452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pic>
        <p:nvPicPr>
          <p:cNvPr id="8" name="Kuva 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244" y="6196237"/>
            <a:ext cx="1296169" cy="49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5650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7" r:id="rId2"/>
    <p:sldLayoutId id="2147483675" r:id="rId3"/>
    <p:sldLayoutId id="2147483676" r:id="rId4"/>
    <p:sldLayoutId id="2147483662" r:id="rId5"/>
    <p:sldLayoutId id="2147483664" r:id="rId6"/>
    <p:sldLayoutId id="2147483665" r:id="rId7"/>
    <p:sldLayoutId id="2147483674" r:id="rId8"/>
    <p:sldLayoutId id="2147483666" r:id="rId9"/>
    <p:sldLayoutId id="2147483667" r:id="rId10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00" indent="-342000" algn="l" defTabSz="914400" rtl="0" eaLnBrk="1" latinLnBrk="0" hangingPunct="1">
        <a:lnSpc>
          <a:spcPct val="100000"/>
        </a:lnSpc>
        <a:spcBef>
          <a:spcPts val="576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1600" indent="-284400" algn="l" defTabSz="914400" rtl="0" eaLnBrk="1" latinLnBrk="0" hangingPunct="1">
        <a:lnSpc>
          <a:spcPct val="100000"/>
        </a:lnSpc>
        <a:spcBef>
          <a:spcPts val="486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84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288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288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7257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712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70646" y="203260"/>
            <a:ext cx="3708000" cy="1404000"/>
          </a:xfrm>
        </p:spPr>
        <p:txBody>
          <a:bodyPr>
            <a:normAutofit fontScale="90000"/>
          </a:bodyPr>
          <a:lstStyle/>
          <a:p>
            <a:r>
              <a:rPr lang="fi-FI" sz="32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Yhteistyö </a:t>
            </a:r>
            <a:br>
              <a:rPr lang="fi-FI" sz="32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32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käytännössä</a:t>
            </a:r>
            <a:br>
              <a:rPr lang="fi-FI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i-FI" sz="320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1"/>
          </p:nvPr>
        </p:nvSpPr>
        <p:spPr>
          <a:xfrm>
            <a:off x="4689231" y="1934308"/>
            <a:ext cx="4302369" cy="4724400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i-FI" dirty="0">
                <a:ea typeface="Calibri" panose="020F0502020204030204" pitchFamily="34" charset="0"/>
                <a:cs typeface="Times New Roman" panose="02020603050405020304" pitchFamily="18" charset="0"/>
              </a:rPr>
              <a:t>Paikalliset </a:t>
            </a:r>
            <a:r>
              <a:rPr lang="fi-FI" dirty="0" err="1">
                <a:ea typeface="Calibri" panose="020F0502020204030204" pitchFamily="34" charset="0"/>
                <a:cs typeface="Times New Roman" panose="02020603050405020304" pitchFamily="18" charset="0"/>
              </a:rPr>
              <a:t>martat</a:t>
            </a:r>
            <a:r>
              <a:rPr lang="fi-FI" dirty="0">
                <a:ea typeface="Calibri" panose="020F0502020204030204" pitchFamily="34" charset="0"/>
                <a:cs typeface="Times New Roman" panose="02020603050405020304" pitchFamily="18" charset="0"/>
              </a:rPr>
              <a:t> ottavat yhteyttä kouluun, luokanopettajaan ja hänen kanssaan sovitaan miten ja milloin ”ompeluseura” toteutetaan.  Tilaisuuksia voidaan sopia pidettäväksi myös useampia.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fi-FI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scontent-arn2-1.xx.fbcdn.net/v/t1.0-9/15109632_10154751666304487_3927279694587446542_n.jpg?oh=35a342bd1063fc2b7c22a8af254b16bc&amp;oe=58BFB19B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8" r="24878"/>
          <a:stretch>
            <a:fillRect/>
          </a:stretch>
        </p:blipFill>
        <p:spPr bwMode="auto">
          <a:xfrm>
            <a:off x="260058" y="203260"/>
            <a:ext cx="43035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759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70646" y="203260"/>
            <a:ext cx="3708000" cy="1404000"/>
          </a:xfrm>
        </p:spPr>
        <p:txBody>
          <a:bodyPr>
            <a:normAutofit fontScale="90000"/>
          </a:bodyPr>
          <a:lstStyle/>
          <a:p>
            <a:r>
              <a:rPr lang="fi-FI" sz="32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Yhteistyö </a:t>
            </a:r>
            <a:br>
              <a:rPr lang="fi-FI" sz="32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32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käytännössä</a:t>
            </a:r>
            <a:br>
              <a:rPr lang="fi-FI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i-FI" sz="320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1"/>
          </p:nvPr>
        </p:nvSpPr>
        <p:spPr>
          <a:xfrm>
            <a:off x="4689231" y="1342239"/>
            <a:ext cx="4302369" cy="5316469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i-FI" dirty="0">
                <a:ea typeface="Calibri" panose="020F0502020204030204" pitchFamily="34" charset="0"/>
                <a:cs typeface="Times New Roman" panose="02020603050405020304" pitchFamily="18" charset="0"/>
              </a:rPr>
              <a:t>Opettajan kanssa sovitaan, toteutetaanko tilaisuus opetustunnilla vai kodin ja koulun yhteistyöpäivänä.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i-FI" dirty="0">
                <a:ea typeface="Calibri" panose="020F0502020204030204" pitchFamily="34" charset="0"/>
                <a:cs typeface="Times New Roman" panose="02020603050405020304" pitchFamily="18" charset="0"/>
              </a:rPr>
              <a:t>Opettajan kanssa sovitaan myös mitä materiaalia ja työvälineitä tarvitaan ja mistä ne saadaan.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i-FI" dirty="0">
                <a:ea typeface="Calibri" panose="020F0502020204030204" pitchFamily="34" charset="0"/>
                <a:cs typeface="Times New Roman" panose="02020603050405020304" pitchFamily="18" charset="0"/>
              </a:rPr>
              <a:t>Opettajan kanssa sovitaan ”ompeluseuran” peli-säännöistä ja toimintatavoista.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fi-FI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s://scontent-arn2-1.xx.fbcdn.net/v/t1.0-9/15134603_10154755992209487_4329427310791358267_n.jpg?oh=b06cfb9164ea85a9a24763500a97faae&amp;oe=58B716F3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0" r="534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742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70646" y="203260"/>
            <a:ext cx="3708000" cy="1404000"/>
          </a:xfrm>
        </p:spPr>
        <p:txBody>
          <a:bodyPr>
            <a:normAutofit fontScale="90000"/>
          </a:bodyPr>
          <a:lstStyle/>
          <a:p>
            <a:r>
              <a:rPr lang="fi-FI" sz="32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Yhteistyö </a:t>
            </a:r>
            <a:br>
              <a:rPr lang="fi-FI" sz="32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32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käytännössä</a:t>
            </a:r>
            <a:br>
              <a:rPr lang="fi-FI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i-FI" sz="320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1"/>
          </p:nvPr>
        </p:nvSpPr>
        <p:spPr>
          <a:xfrm>
            <a:off x="4689231" y="1677799"/>
            <a:ext cx="4302369" cy="4521666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i-FI" dirty="0">
                <a:ea typeface="Calibri" panose="020F0502020204030204" pitchFamily="34" charset="0"/>
                <a:cs typeface="Times New Roman" panose="02020603050405020304" pitchFamily="18" charset="0"/>
              </a:rPr>
              <a:t>Opettajan kanssa sovitaan myös, onko ”ompeluseuraan” mahdollista ottaa mukaan näyttelytauluja tai diaesitys.</a:t>
            </a:r>
          </a:p>
        </p:txBody>
      </p:sp>
      <p:pic>
        <p:nvPicPr>
          <p:cNvPr id="3076" name="Picture 4" descr="https://scontent-arn2-1.xx.fbcdn.net/v/t1.0-9/15055763_10208592146493944_598705117023068292_n.jpg?oh=3e6b68f4b978c07295f9d448002a6b84&amp;oe=58C32A47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4" b="809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580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Kiitos</a:t>
            </a:r>
          </a:p>
        </p:txBody>
      </p:sp>
    </p:spTree>
    <p:extLst>
      <p:ext uri="{BB962C8B-B14F-4D97-AF65-F5344CB8AC3E}">
        <p14:creationId xmlns:p14="http://schemas.microsoft.com/office/powerpoint/2010/main" val="3862239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ctrTitle"/>
          </p:nvPr>
        </p:nvSpPr>
        <p:spPr>
          <a:xfrm>
            <a:off x="891791" y="2421514"/>
            <a:ext cx="7686990" cy="1569600"/>
          </a:xfrm>
        </p:spPr>
        <p:txBody>
          <a:bodyPr/>
          <a:lstStyle/>
          <a:p>
            <a:r>
              <a:rPr lang="fi-FI" sz="4400" dirty="0"/>
              <a:t>”ompeluseurat”</a:t>
            </a:r>
            <a:br>
              <a:rPr lang="fi-FI" sz="4400" dirty="0"/>
            </a:br>
            <a:r>
              <a:rPr lang="fi-FI" sz="4400" dirty="0"/>
              <a:t>kouluissa 2017</a:t>
            </a:r>
          </a:p>
        </p:txBody>
      </p:sp>
    </p:spTree>
    <p:extLst>
      <p:ext uri="{BB962C8B-B14F-4D97-AF65-F5344CB8AC3E}">
        <p14:creationId xmlns:p14="http://schemas.microsoft.com/office/powerpoint/2010/main" val="2569487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47200" y="273597"/>
            <a:ext cx="3708000" cy="1580369"/>
          </a:xfrm>
        </p:spPr>
        <p:txBody>
          <a:bodyPr>
            <a:normAutofit fontScale="90000"/>
          </a:bodyPr>
          <a:lstStyle/>
          <a:p>
            <a:r>
              <a:rPr lang="fi-FI" sz="2700" dirty="0">
                <a:solidFill>
                  <a:srgbClr val="0070C0"/>
                </a:solidFill>
              </a:rPr>
              <a:t>HETKI ON KÄSILLÄ – Marttojen lahja satavuotiaalle Suomelle </a:t>
            </a:r>
            <a:br>
              <a:rPr lang="fi-FI" sz="3200" dirty="0"/>
            </a:br>
            <a:br>
              <a:rPr lang="fi-FI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i-FI" sz="320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1"/>
          </p:nvPr>
        </p:nvSpPr>
        <p:spPr>
          <a:xfrm>
            <a:off x="4857692" y="1937857"/>
            <a:ext cx="3897508" cy="4720851"/>
          </a:xfrm>
        </p:spPr>
        <p:txBody>
          <a:bodyPr>
            <a:normAutofit fontScale="85000" lnSpcReduction="20000"/>
          </a:bodyPr>
          <a:lstStyle/>
          <a:p>
            <a:r>
              <a:rPr lang="fi-FI" dirty="0"/>
              <a:t>Martat haluavat antaa satavuotiaan Suomen lapsille, nuorille ja nuorille perheille lahjaksi kädentaitoja. Ne auttavat arjessa ja säästävät ympäristöä.</a:t>
            </a:r>
          </a:p>
          <a:p>
            <a:r>
              <a:rPr lang="fi-FI" dirty="0"/>
              <a:t>Hetki on käsillä -tapahtumiin tuotetaan näyttely, joka kuvaa </a:t>
            </a:r>
            <a:r>
              <a:rPr lang="fi-FI" dirty="0" err="1"/>
              <a:t>marttojen</a:t>
            </a:r>
            <a:r>
              <a:rPr lang="fi-FI" dirty="0"/>
              <a:t> työtä maamme itsenäistymisen edistäjänä. Näyttelyyn kuuluu työpaja, jossa opetellaan arjessa tarvittavia kädentaitoja. Näitä taitoja </a:t>
            </a:r>
            <a:r>
              <a:rPr lang="fi-FI" dirty="0" err="1"/>
              <a:t>martat</a:t>
            </a:r>
            <a:r>
              <a:rPr lang="fi-FI" dirty="0"/>
              <a:t> opettivat järjestön alkuvaiheessa, ja ne ovat edelleen ajankohtaisia. 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7" name="Kuvan paikkamerkki 6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" r="32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50047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32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marttojen</a:t>
            </a:r>
            <a:br>
              <a:rPr lang="fi-FI" sz="32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32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Ompeluseurat</a:t>
            </a:r>
            <a:br>
              <a:rPr lang="fi-FI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i-FI" sz="320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1"/>
          </p:nvPr>
        </p:nvSpPr>
        <p:spPr>
          <a:xfrm>
            <a:off x="5047200" y="1677599"/>
            <a:ext cx="3897508" cy="4981110"/>
          </a:xfrm>
        </p:spPr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endParaRPr lang="fi-FI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b="1" dirty="0"/>
              <a:t>Kaksi eri toteutustapaa</a:t>
            </a:r>
          </a:p>
          <a:p>
            <a:pPr marL="457200" indent="-457200">
              <a:buAutoNum type="arabicPeriod"/>
            </a:pPr>
            <a:r>
              <a:rPr lang="fi-FI" dirty="0">
                <a:solidFill>
                  <a:srgbClr val="0070C0"/>
                </a:solidFill>
              </a:rPr>
              <a:t>Kouluissa 7 - 11v.           oppilaille, käsityö-tunnilla tai koulun ja kodin yhteistyöpäivänä</a:t>
            </a:r>
          </a:p>
          <a:p>
            <a:pPr marL="457200" indent="-457200">
              <a:buAutoNum type="arabicPeriod"/>
            </a:pPr>
            <a:r>
              <a:rPr lang="fi-FI" dirty="0"/>
              <a:t> Suurelle yleisölle kirjastossa ja kauppakeskuksissa yhdessä näyttelyn kanssa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6" name="Kuvan paikkamerkki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1" r="17681"/>
          <a:stretch>
            <a:fillRect/>
          </a:stretch>
        </p:blipFill>
        <p:spPr>
          <a:xfrm>
            <a:off x="152400" y="152400"/>
            <a:ext cx="4593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243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27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HETKI ON KÄSILLÄ –MARTTOJEN ”OMPELUSEURAT” KOULUISSA 2017             </a:t>
            </a:r>
            <a:br>
              <a:rPr lang="fi-FI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i-FI" sz="320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1"/>
          </p:nvPr>
        </p:nvSpPr>
        <p:spPr>
          <a:xfrm>
            <a:off x="5047200" y="1838631"/>
            <a:ext cx="3897508" cy="4820077"/>
          </a:xfrm>
        </p:spPr>
        <p:txBody>
          <a:bodyPr>
            <a:normAutofit fontScale="85000" lnSpcReduction="10000"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fi-FI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i-FI" dirty="0">
                <a:ea typeface="Calibri" panose="020F0502020204030204" pitchFamily="34" charset="0"/>
                <a:cs typeface="Times New Roman" panose="02020603050405020304" pitchFamily="18" charset="0"/>
              </a:rPr>
              <a:t>Kohderyhmä: </a:t>
            </a:r>
            <a:r>
              <a:rPr lang="fi-FI" b="1" dirty="0">
                <a:ea typeface="Calibri" panose="020F0502020204030204" pitchFamily="34" charset="0"/>
                <a:cs typeface="Times New Roman" panose="02020603050405020304" pitchFamily="18" charset="0"/>
              </a:rPr>
              <a:t>Alakoulut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i-FI" b="1" dirty="0"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fi-FI" dirty="0"/>
              <a:t> - </a:t>
            </a:r>
            <a:r>
              <a:rPr lang="fi-FI" b="1" dirty="0">
                <a:ea typeface="Calibri" panose="020F0502020204030204" pitchFamily="34" charset="0"/>
                <a:cs typeface="Times New Roman" panose="02020603050405020304" pitchFamily="18" charset="0"/>
              </a:rPr>
              <a:t>11 –vuotiaat</a:t>
            </a:r>
            <a:endParaRPr lang="fi-FI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i-FI" b="1" dirty="0">
                <a:ea typeface="Calibri" panose="020F0502020204030204" pitchFamily="34" charset="0"/>
                <a:cs typeface="Times New Roman" panose="02020603050405020304" pitchFamily="18" charset="0"/>
              </a:rPr>
              <a:t>Toteutus:</a:t>
            </a:r>
            <a:r>
              <a:rPr lang="fi-FI" dirty="0">
                <a:ea typeface="Calibri" panose="020F0502020204030204" pitchFamily="34" charset="0"/>
                <a:cs typeface="Times New Roman" panose="02020603050405020304" pitchFamily="18" charset="0"/>
              </a:rPr>
              <a:t> Kädentaitotunnilla (tai kodin </a:t>
            </a:r>
            <a:r>
              <a:rPr lang="fi-FI" sz="2400" dirty="0">
                <a:ea typeface="Calibri" panose="020F0502020204030204" pitchFamily="34" charset="0"/>
                <a:cs typeface="Times New Roman" panose="02020603050405020304" pitchFamily="18" charset="0"/>
              </a:rPr>
              <a:t>ja koulun yhteistyöpäivänä, lauantaina.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i-FI" b="1" dirty="0">
                <a:ea typeface="Calibri" panose="020F0502020204030204" pitchFamily="34" charset="0"/>
                <a:cs typeface="Times New Roman" panose="02020603050405020304" pitchFamily="18" charset="0"/>
              </a:rPr>
              <a:t>Tehtävä:</a:t>
            </a:r>
            <a:r>
              <a:rPr lang="fi-FI" dirty="0">
                <a:ea typeface="Calibri" panose="020F0502020204030204" pitchFamily="34" charset="0"/>
                <a:cs typeface="Times New Roman" panose="02020603050405020304" pitchFamily="18" charset="0"/>
              </a:rPr>
              <a:t> Helppo ompelutyö (mielellään uusiokäyttöä) esim. säilytyspussi tai pipo. </a:t>
            </a:r>
            <a:r>
              <a:rPr lang="fi-FI" b="1" dirty="0">
                <a:ea typeface="Calibri" panose="020F0502020204030204" pitchFamily="34" charset="0"/>
                <a:cs typeface="Times New Roman" panose="02020603050405020304" pitchFamily="18" charset="0"/>
              </a:rPr>
              <a:t>Vaihtoehto on neulomisen  tai virkkauksen perusteet. </a:t>
            </a:r>
            <a:r>
              <a:rPr lang="fi-FI" dirty="0">
                <a:ea typeface="Calibri" panose="020F0502020204030204" pitchFamily="34" charset="0"/>
                <a:cs typeface="Times New Roman" panose="02020603050405020304" pitchFamily="18" charset="0"/>
              </a:rPr>
              <a:t>Martat sopivat aiheen etukäteen opettajan kanssa.</a:t>
            </a:r>
            <a:endParaRPr lang="fi-FI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p:pic>
        <p:nvPicPr>
          <p:cNvPr id="5" name="Kuvan paikkamerkki 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1" r="14731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470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47200" y="273598"/>
            <a:ext cx="3708000" cy="1602092"/>
          </a:xfrm>
        </p:spPr>
        <p:txBody>
          <a:bodyPr>
            <a:normAutofit fontScale="90000"/>
          </a:bodyPr>
          <a:lstStyle/>
          <a:p>
            <a:r>
              <a:rPr lang="fi-FI" sz="27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HETKI ON KÄSILLÄ –MARTTOJEN ”OMPELUSEURAT” KOULUISSA 2017             </a:t>
            </a:r>
            <a:br>
              <a:rPr lang="fi-FI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i-FI" sz="320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1"/>
          </p:nvPr>
        </p:nvSpPr>
        <p:spPr>
          <a:xfrm>
            <a:off x="4783016" y="1875690"/>
            <a:ext cx="4220308" cy="4783017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</a:pPr>
            <a:r>
              <a:rPr lang="fi-FI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Lisäksi valmistetaan yhteinen itsenäisyyden juhlapuu</a:t>
            </a:r>
            <a:r>
              <a:rPr lang="fi-FI" sz="2000" dirty="0">
                <a:ea typeface="Calibri" panose="020F0502020204030204" pitchFamily="34" charset="0"/>
                <a:cs typeface="Times New Roman" panose="02020603050405020304" pitchFamily="18" charset="0"/>
              </a:rPr>
              <a:t>, johon kukin osallistuja ompelee vähintään yhden napin. </a:t>
            </a:r>
          </a:p>
          <a:p>
            <a:pPr>
              <a:lnSpc>
                <a:spcPct val="107000"/>
              </a:lnSpc>
            </a:pPr>
            <a:r>
              <a:rPr lang="fi-FI" sz="2000" dirty="0">
                <a:ea typeface="Calibri" panose="020F0502020204030204" pitchFamily="34" charset="0"/>
                <a:cs typeface="Times New Roman" panose="02020603050405020304" pitchFamily="18" charset="0"/>
              </a:rPr>
              <a:t>Puun (esim. kuusi, mänty, koivu tai mielikuvituspuu),kierrätys-materiaalista.</a:t>
            </a:r>
          </a:p>
          <a:p>
            <a:pPr>
              <a:lnSpc>
                <a:spcPct val="107000"/>
              </a:lnSpc>
            </a:pPr>
            <a:r>
              <a:rPr lang="fi-FI" sz="2000" dirty="0">
                <a:ea typeface="Calibri" panose="020F0502020204030204" pitchFamily="34" charset="0"/>
                <a:cs typeface="Times New Roman" panose="02020603050405020304" pitchFamily="18" charset="0"/>
              </a:rPr>
              <a:t>Jokainen oppilas ompelee </a:t>
            </a:r>
            <a:r>
              <a:rPr lang="fi-FI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ainakin yhden </a:t>
            </a:r>
            <a:r>
              <a:rPr lang="fi-FI" sz="2000" dirty="0">
                <a:ea typeface="Calibri" panose="020F0502020204030204" pitchFamily="34" charset="0"/>
                <a:cs typeface="Times New Roman" panose="02020603050405020304" pitchFamily="18" charset="0"/>
              </a:rPr>
              <a:t>napin.</a:t>
            </a:r>
            <a:endParaRPr lang="fi-FI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fi-FI" sz="2000" dirty="0">
                <a:ea typeface="Calibri" panose="020F0502020204030204" pitchFamily="34" charset="0"/>
                <a:cs typeface="Times New Roman" panose="02020603050405020304" pitchFamily="18" charset="0"/>
              </a:rPr>
              <a:t>Nappeja löytyy </a:t>
            </a:r>
            <a:r>
              <a:rPr lang="fi-FI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martoilta</a:t>
            </a:r>
            <a:r>
              <a:rPr lang="fi-FI" sz="2000" dirty="0">
                <a:ea typeface="Calibri" panose="020F0502020204030204" pitchFamily="34" charset="0"/>
                <a:cs typeface="Times New Roman" panose="02020603050405020304" pitchFamily="18" charset="0"/>
              </a:rPr>
              <a:t> tai voidaan kerätä vanhemmilta ja opettajilta (asia sovitaan etukäteen opettajan kanssa). </a:t>
            </a:r>
          </a:p>
          <a:p>
            <a:pPr>
              <a:lnSpc>
                <a:spcPct val="107000"/>
              </a:lnSpc>
            </a:pPr>
            <a:r>
              <a:rPr lang="fi-FI" sz="2000" dirty="0">
                <a:ea typeface="Calibri" panose="020F0502020204030204" pitchFamily="34" charset="0"/>
                <a:cs typeface="Times New Roman" panose="02020603050405020304" pitchFamily="18" charset="0"/>
              </a:rPr>
              <a:t>Seuraava kuva on vain malli.</a:t>
            </a:r>
          </a:p>
          <a:p>
            <a:pPr>
              <a:lnSpc>
                <a:spcPct val="107000"/>
              </a:lnSpc>
            </a:pPr>
            <a:endParaRPr lang="fi-FI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Kuvan paikkamerkki 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3" r="5413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714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044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70646" y="203260"/>
            <a:ext cx="3708000" cy="1404000"/>
          </a:xfrm>
        </p:spPr>
        <p:txBody>
          <a:bodyPr>
            <a:normAutofit fontScale="90000"/>
          </a:bodyPr>
          <a:lstStyle/>
          <a:p>
            <a:r>
              <a:rPr lang="fi-FI" sz="27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HETKI ON KÄSILLÄ –MARTTOJEN ”OMPELUSEURAT” KOULUISSA 2017             </a:t>
            </a:r>
            <a:br>
              <a:rPr lang="fi-FI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i-FI" sz="320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1"/>
          </p:nvPr>
        </p:nvSpPr>
        <p:spPr>
          <a:xfrm>
            <a:off x="4689231" y="1934308"/>
            <a:ext cx="4302369" cy="4724400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i-FI" dirty="0">
                <a:ea typeface="Calibri" panose="020F0502020204030204" pitchFamily="34" charset="0"/>
                <a:cs typeface="Times New Roman" panose="02020603050405020304" pitchFamily="18" charset="0"/>
              </a:rPr>
              <a:t>Virkkauksesta innostuneet voivat koristella puun ketjusilmukoilla ja virkatuilla lehdillä.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dirty="0">
                <a:ea typeface="Calibri" panose="020F0502020204030204" pitchFamily="34" charset="0"/>
                <a:cs typeface="Times New Roman" panose="02020603050405020304" pitchFamily="18" charset="0"/>
              </a:rPr>
              <a:t>Instagram-kilpailu. Lähettäkää kuva itsenäisyyden juhlapuusta </a:t>
            </a:r>
            <a:r>
              <a:rPr lang="fi-FI" b="1" dirty="0">
                <a:solidFill>
                  <a:srgbClr val="FF0000"/>
                </a:solidFill>
              </a:rPr>
              <a:t>#</a:t>
            </a:r>
            <a:r>
              <a:rPr lang="fi-FI" b="1" dirty="0" err="1">
                <a:solidFill>
                  <a:srgbClr val="FF0000"/>
                </a:solidFill>
              </a:rPr>
              <a:t>martanjuhlapuu</a:t>
            </a:r>
            <a:endParaRPr lang="fi-FI" b="1" dirty="0">
              <a:solidFill>
                <a:srgbClr val="FF0000"/>
              </a:solidFill>
            </a:endParaRPr>
          </a:p>
          <a:p>
            <a:pPr marL="0" indent="0">
              <a:lnSpc>
                <a:spcPct val="107000"/>
              </a:lnSpc>
              <a:buNone/>
            </a:pPr>
            <a:endParaRPr lang="fi-FI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buNone/>
            </a:pPr>
            <a:endParaRPr lang="fi-FI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fi-FI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Kuvan paikkamerkki 5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" r="2548"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227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70646" y="203260"/>
            <a:ext cx="3708000" cy="1404000"/>
          </a:xfrm>
        </p:spPr>
        <p:txBody>
          <a:bodyPr>
            <a:normAutofit fontScale="90000"/>
          </a:bodyPr>
          <a:lstStyle/>
          <a:p>
            <a:r>
              <a:rPr lang="fi-FI" sz="27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HETKI ON KÄSILLÄ –MARTTOJEN ”OMPELUSEURAT” KOULUISSA 2017             </a:t>
            </a:r>
            <a:br>
              <a:rPr lang="fi-FI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i-FI" sz="320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1"/>
          </p:nvPr>
        </p:nvSpPr>
        <p:spPr>
          <a:xfrm>
            <a:off x="5070646" y="1979802"/>
            <a:ext cx="3920954" cy="4678906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</a:pPr>
            <a:r>
              <a:rPr lang="fi-FI" sz="2000" dirty="0">
                <a:ea typeface="Calibri" panose="020F0502020204030204" pitchFamily="34" charset="0"/>
                <a:cs typeface="Times New Roman" panose="02020603050405020304" pitchFamily="18" charset="0"/>
              </a:rPr>
              <a:t>Kymmenen parasta puuta (luokkaa)  palkitaan Pikkukokki-kirjalla</a:t>
            </a:r>
            <a:endParaRPr lang="fi-FI" sz="2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fi-FI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Ompeluseuran kesto:</a:t>
            </a:r>
            <a:r>
              <a:rPr lang="fi-FI" sz="2000" dirty="0">
                <a:ea typeface="Calibri" panose="020F0502020204030204" pitchFamily="34" charset="0"/>
                <a:cs typeface="Times New Roman" panose="02020603050405020304" pitchFamily="18" charset="0"/>
              </a:rPr>
              <a:t> Kaksi (2) tuntia. Mikäli toteutetaan lauantaina, koulun ja kodin yhteistyöpäivänä kesto voi olla </a:t>
            </a:r>
            <a:r>
              <a:rPr lang="fi-FI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max</a:t>
            </a:r>
            <a:r>
              <a:rPr lang="fi-FI" sz="2000" dirty="0">
                <a:ea typeface="Calibri" panose="020F0502020204030204" pitchFamily="34" charset="0"/>
                <a:cs typeface="Times New Roman" panose="02020603050405020304" pitchFamily="18" charset="0"/>
              </a:rPr>
              <a:t>. 4 tuntia</a:t>
            </a:r>
          </a:p>
          <a:p>
            <a:pPr>
              <a:lnSpc>
                <a:spcPct val="107000"/>
              </a:lnSpc>
            </a:pPr>
            <a:r>
              <a:rPr lang="fi-FI" sz="2000" dirty="0">
                <a:cs typeface="Times New Roman" panose="02020603050405020304" pitchFamily="18" charset="0"/>
              </a:rPr>
              <a:t>Oppilaille jää itselleen tulostettava ”ristipisto”- väritystehtävä jossa napin on ompeluohje kääntöpuolella.</a:t>
            </a:r>
            <a:endParaRPr lang="fi-FI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fi-FI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Kuvan paikkamerkki 2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7" name="Kuvan paikkamerkki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7" r="6547"/>
          <a:stretch>
            <a:fillRect/>
          </a:stretch>
        </p:blipFill>
        <p:spPr>
          <a:xfrm>
            <a:off x="177567" y="395681"/>
            <a:ext cx="4593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183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arttaliitto v0.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A3B93"/>
      </a:accent1>
      <a:accent2>
        <a:srgbClr val="005EB0"/>
      </a:accent2>
      <a:accent3>
        <a:srgbClr val="63C6F5"/>
      </a:accent3>
      <a:accent4>
        <a:srgbClr val="DCC8AE"/>
      </a:accent4>
      <a:accent5>
        <a:srgbClr val="E0001B"/>
      </a:accent5>
      <a:accent6>
        <a:srgbClr val="4BAD31"/>
      </a:accent6>
      <a:hlink>
        <a:srgbClr val="0563C1"/>
      </a:hlink>
      <a:folHlink>
        <a:srgbClr val="954F72"/>
      </a:folHlink>
    </a:clrScheme>
    <a:fontScheme name="Marttaliitto v0.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tat_ppt_uusi_2015 [Vain luku]" id="{027650E9-4447-469E-BEF7-6580093EB776}" vid="{A30039A7-0BD0-4016-AB97-0B4D673F3BBC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martat_ppt_uusi_2015</Template>
  <TotalTime>4368</TotalTime>
  <Words>389</Words>
  <Application>Microsoft Office PowerPoint</Application>
  <PresentationFormat>Näytössä katseltava diaesitys (4:3)</PresentationFormat>
  <Paragraphs>38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9" baseType="lpstr">
      <vt:lpstr>Arial</vt:lpstr>
      <vt:lpstr>Calibri</vt:lpstr>
      <vt:lpstr>Symbol</vt:lpstr>
      <vt:lpstr>Times New Roman</vt:lpstr>
      <vt:lpstr>Trebuchet MS</vt:lpstr>
      <vt:lpstr>Office-teema</vt:lpstr>
      <vt:lpstr>PowerPoint-esitys</vt:lpstr>
      <vt:lpstr>”ompeluseurat” kouluissa 2017</vt:lpstr>
      <vt:lpstr>HETKI ON KÄSILLÄ – Marttojen lahja satavuotiaalle Suomelle   </vt:lpstr>
      <vt:lpstr>marttojen Ompeluseurat </vt:lpstr>
      <vt:lpstr>HETKI ON KÄSILLÄ –MARTTOJEN ”OMPELUSEURAT” KOULUISSA 2017              </vt:lpstr>
      <vt:lpstr>HETKI ON KÄSILLÄ –MARTTOJEN ”OMPELUSEURAT” KOULUISSA 2017              </vt:lpstr>
      <vt:lpstr>PowerPoint-esitys</vt:lpstr>
      <vt:lpstr>HETKI ON KÄSILLÄ –MARTTOJEN ”OMPELUSEURAT” KOULUISSA 2017              </vt:lpstr>
      <vt:lpstr>HETKI ON KÄSILLÄ –MARTTOJEN ”OMPELUSEURAT” KOULUISSA 2017              </vt:lpstr>
      <vt:lpstr>Yhteistyö  käytännössä </vt:lpstr>
      <vt:lpstr>Yhteistyö  käytännössä </vt:lpstr>
      <vt:lpstr>Yhteistyö  käytännössä </vt:lpstr>
      <vt:lpstr>Kiitos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Seija Uimaniemi</dc:creator>
  <cp:lastModifiedBy>Pirkko Elomaa-Vahteristo</cp:lastModifiedBy>
  <cp:revision>382</cp:revision>
  <cp:lastPrinted>2016-11-30T13:10:32Z</cp:lastPrinted>
  <dcterms:created xsi:type="dcterms:W3CDTF">2015-08-07T06:32:43Z</dcterms:created>
  <dcterms:modified xsi:type="dcterms:W3CDTF">2016-12-08T14:31:03Z</dcterms:modified>
</cp:coreProperties>
</file>