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471" r:id="rId2"/>
    <p:sldId id="452" r:id="rId3"/>
    <p:sldId id="446" r:id="rId4"/>
    <p:sldId id="447" r:id="rId5"/>
    <p:sldId id="466" r:id="rId6"/>
    <p:sldId id="473" r:id="rId7"/>
    <p:sldId id="467" r:id="rId8"/>
    <p:sldId id="463" r:id="rId9"/>
    <p:sldId id="457" r:id="rId10"/>
    <p:sldId id="464" r:id="rId11"/>
    <p:sldId id="465" r:id="rId12"/>
    <p:sldId id="468" r:id="rId13"/>
    <p:sldId id="470" r:id="rId14"/>
    <p:sldId id="462" r:id="rId15"/>
    <p:sldId id="262" r:id="rId16"/>
  </p:sldIdLst>
  <p:sldSz cx="9144000" cy="6858000" type="screen4x3"/>
  <p:notesSz cx="6794500" cy="9931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5A62EB49-5E5C-4A75-8187-74795798279A}">
          <p14:sldIdLst>
            <p14:sldId id="471"/>
            <p14:sldId id="452"/>
            <p14:sldId id="446"/>
          </p14:sldIdLst>
        </p14:section>
        <p14:section name="Nimetön osa" id="{51259A67-CE71-4150-AC5F-0225B8250FB0}">
          <p14:sldIdLst>
            <p14:sldId id="447"/>
            <p14:sldId id="466"/>
            <p14:sldId id="473"/>
            <p14:sldId id="467"/>
            <p14:sldId id="463"/>
            <p14:sldId id="457"/>
            <p14:sldId id="464"/>
            <p14:sldId id="465"/>
            <p14:sldId id="468"/>
            <p14:sldId id="470"/>
            <p14:sldId id="462"/>
          </p14:sldIdLst>
        </p14:section>
        <p14:section name="Nimetön osa" id="{522676C4-33C3-4D5C-9584-6501F43DA00B}">
          <p14:sldIdLst>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DDC3FF"/>
    <a:srgbClr val="1269B0"/>
    <a:srgbClr val="12A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88876" autoAdjust="0"/>
  </p:normalViewPr>
  <p:slideViewPr>
    <p:cSldViewPr snapToGrid="0">
      <p:cViewPr varScale="1">
        <p:scale>
          <a:sx n="114" d="100"/>
          <a:sy n="114" d="100"/>
        </p:scale>
        <p:origin x="1404" y="1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751CA49D-DFB5-45DB-9CB9-9DB554537254}" type="datetimeFigureOut">
              <a:rPr lang="fi-FI" smtClean="0"/>
              <a:t>8.12.2016</a:t>
            </a:fld>
            <a:endParaRPr lang="fi-FI"/>
          </a:p>
        </p:txBody>
      </p:sp>
      <p:sp>
        <p:nvSpPr>
          <p:cNvPr id="4" name="Alatunnisteen paikkamerkki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5A7E0003-66CC-4287-82B2-FD2808590F2E}" type="slidenum">
              <a:rPr lang="fi-FI" smtClean="0"/>
              <a:t>‹#›</a:t>
            </a:fld>
            <a:endParaRPr lang="fi-FI"/>
          </a:p>
        </p:txBody>
      </p:sp>
    </p:spTree>
    <p:extLst>
      <p:ext uri="{BB962C8B-B14F-4D97-AF65-F5344CB8AC3E}">
        <p14:creationId xmlns:p14="http://schemas.microsoft.com/office/powerpoint/2010/main" val="907066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D3DBB4F-427D-448E-948B-A3C63A52E47C}" type="datetimeFigureOut">
              <a:rPr lang="fi-FI" smtClean="0"/>
              <a:t>8.12.2016</a:t>
            </a:fld>
            <a:endParaRPr lang="fi-FI"/>
          </a:p>
        </p:txBody>
      </p:sp>
      <p:sp>
        <p:nvSpPr>
          <p:cNvPr id="4" name="Dian kuvan paikkamerkki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4FB012B8-AEB9-42D0-A0E5-3893446D05F8}" type="slidenum">
              <a:rPr lang="fi-FI" smtClean="0"/>
              <a:t>‹#›</a:t>
            </a:fld>
            <a:endParaRPr lang="fi-FI"/>
          </a:p>
        </p:txBody>
      </p:sp>
    </p:spTree>
    <p:extLst>
      <p:ext uri="{BB962C8B-B14F-4D97-AF65-F5344CB8AC3E}">
        <p14:creationId xmlns:p14="http://schemas.microsoft.com/office/powerpoint/2010/main" val="338093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Kansi dia 1">
    <p:bg>
      <p:bgPr>
        <a:solidFill>
          <a:srgbClr val="1269B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330800"/>
            <a:ext cx="6400800" cy="576000"/>
          </a:xfrm>
        </p:spPr>
        <p:txBody>
          <a:bodyPr anchor="b">
            <a:normAutofit/>
          </a:bodyPr>
          <a:lstStyle>
            <a:lvl1pPr algn="ctr">
              <a:spcBef>
                <a:spcPts val="672"/>
              </a:spcBef>
              <a:defRPr sz="2800">
                <a:solidFill>
                  <a:srgbClr val="DDD9C3"/>
                </a:solidFill>
              </a:defRPr>
            </a:lvl1pPr>
          </a:lstStyle>
          <a:p>
            <a:r>
              <a:rPr lang="fi-FI"/>
              <a:t>Muokkaa perustyyl. napsautt.</a:t>
            </a:r>
            <a:endParaRPr lang="en-US" dirty="0"/>
          </a:p>
        </p:txBody>
      </p:sp>
      <p:sp>
        <p:nvSpPr>
          <p:cNvPr id="3" name="Subtitle 2"/>
          <p:cNvSpPr>
            <a:spLocks noGrp="1"/>
          </p:cNvSpPr>
          <p:nvPr>
            <p:ph type="subTitle" idx="1"/>
          </p:nvPr>
        </p:nvSpPr>
        <p:spPr>
          <a:xfrm>
            <a:off x="1371600" y="4906800"/>
            <a:ext cx="6400800" cy="1080000"/>
          </a:xfrm>
        </p:spPr>
        <p:txBody>
          <a:bodyPr>
            <a:normAutofit/>
          </a:bodyPr>
          <a:lstStyle>
            <a:lvl1pPr marL="0" indent="0" algn="ctr">
              <a:spcBef>
                <a:spcPts val="672"/>
              </a:spcBef>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320" y="1683185"/>
            <a:ext cx="7452000" cy="243412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0" y="-666000"/>
            <a:ext cx="2071130" cy="3600000"/>
          </a:xfrm>
          <a:prstGeom prst="rect">
            <a:avLst/>
          </a:prstGeom>
        </p:spPr>
      </p:pic>
    </p:spTree>
    <p:extLst>
      <p:ext uri="{BB962C8B-B14F-4D97-AF65-F5344CB8AC3E}">
        <p14:creationId xmlns:p14="http://schemas.microsoft.com/office/powerpoint/2010/main" val="187717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7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dia 2">
    <p:bg>
      <p:bgPr>
        <a:solidFill>
          <a:srgbClr val="1269B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505" y="2127600"/>
            <a:ext cx="7686990" cy="1569600"/>
          </a:xfrm>
        </p:spPr>
        <p:txBody>
          <a:bodyPr anchor="b">
            <a:noAutofit/>
          </a:bodyPr>
          <a:lstStyle>
            <a:lvl1pPr algn="ctr">
              <a:spcBef>
                <a:spcPts val="672"/>
              </a:spcBef>
              <a:defRPr sz="9600">
                <a:solidFill>
                  <a:schemeClr val="bg1"/>
                </a:solidFill>
              </a:defRPr>
            </a:lvl1pPr>
          </a:lstStyle>
          <a:p>
            <a:r>
              <a:rPr lang="fi-FI"/>
              <a:t>Muokkaa perustyyl. napsautt.</a:t>
            </a:r>
            <a:endParaRPr lang="en-US" dirty="0"/>
          </a:p>
        </p:txBody>
      </p:sp>
      <p:grpSp>
        <p:nvGrpSpPr>
          <p:cNvPr id="11" name="Group 10"/>
          <p:cNvGrpSpPr/>
          <p:nvPr userDrawn="1"/>
        </p:nvGrpSpPr>
        <p:grpSpPr>
          <a:xfrm>
            <a:off x="3567600" y="5144400"/>
            <a:ext cx="1846800" cy="562573"/>
            <a:chOff x="3607200" y="475200"/>
            <a:chExt cx="1846800" cy="562573"/>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2400" y="500400"/>
              <a:ext cx="1821600" cy="537373"/>
            </a:xfrm>
            <a:prstGeom prst="rect">
              <a:avLst/>
            </a:prstGeom>
          </p:spPr>
        </p:pic>
        <p:cxnSp>
          <p:nvCxnSpPr>
            <p:cNvPr id="9" name="Straight Connector 8"/>
            <p:cNvCxnSpPr/>
            <p:nvPr userDrawn="1"/>
          </p:nvCxnSpPr>
          <p:spPr>
            <a:xfrm flipV="1">
              <a:off x="3607200" y="475200"/>
              <a:ext cx="1821600" cy="0"/>
            </a:xfrm>
            <a:prstGeom prst="line">
              <a:avLst/>
            </a:prstGeom>
            <a:ln w="952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618000" y="1036800"/>
              <a:ext cx="1821600" cy="0"/>
            </a:xfrm>
            <a:prstGeom prst="line">
              <a:avLst/>
            </a:prstGeom>
            <a:ln w="9525">
              <a:solidFill>
                <a:schemeClr val="bg1"/>
              </a:solidFill>
              <a:round/>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0" y="-666000"/>
            <a:ext cx="2071130" cy="360000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5219" y="4228406"/>
            <a:ext cx="2160000" cy="705543"/>
          </a:xfrm>
          <a:prstGeom prst="rect">
            <a:avLst/>
          </a:prstGeom>
        </p:spPr>
      </p:pic>
    </p:spTree>
    <p:extLst>
      <p:ext uri="{BB962C8B-B14F-4D97-AF65-F5344CB8AC3E}">
        <p14:creationId xmlns:p14="http://schemas.microsoft.com/office/powerpoint/2010/main" val="32067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1">
    <p:spTree>
      <p:nvGrpSpPr>
        <p:cNvPr id="1" name=""/>
        <p:cNvGrpSpPr/>
        <p:nvPr/>
      </p:nvGrpSpPr>
      <p:grpSpPr>
        <a:xfrm>
          <a:off x="0" y="0"/>
          <a:ext cx="0" cy="0"/>
          <a:chOff x="0" y="0"/>
          <a:chExt cx="0" cy="0"/>
        </a:xfrm>
      </p:grpSpPr>
      <p:sp>
        <p:nvSpPr>
          <p:cNvPr id="2" name="Title 1"/>
          <p:cNvSpPr>
            <a:spLocks noGrp="1"/>
          </p:cNvSpPr>
          <p:nvPr>
            <p:ph type="title"/>
          </p:nvPr>
        </p:nvSpPr>
        <p:spPr>
          <a:xfrm>
            <a:off x="2084400" y="1983600"/>
            <a:ext cx="5227200" cy="781200"/>
          </a:xfrm>
        </p:spPr>
        <p:txBody>
          <a:bodyPr/>
          <a:lstStyle>
            <a:lvl1pPr algn="ctr">
              <a:defRPr>
                <a:solidFill>
                  <a:schemeClr val="tx1"/>
                </a:solidFill>
              </a:defRPr>
            </a:lvl1pPr>
          </a:lstStyle>
          <a:p>
            <a:r>
              <a:rPr lang="fi-FI"/>
              <a:t>Muokkaa perustyyl. napsautt.</a:t>
            </a:r>
            <a:endParaRPr lang="fi-FI" dirty="0"/>
          </a:p>
        </p:txBody>
      </p:sp>
      <p:sp>
        <p:nvSpPr>
          <p:cNvPr id="5" name="Text Placeholder 4"/>
          <p:cNvSpPr>
            <a:spLocks noGrp="1"/>
          </p:cNvSpPr>
          <p:nvPr>
            <p:ph type="body" sz="quarter" idx="10"/>
          </p:nvPr>
        </p:nvSpPr>
        <p:spPr>
          <a:xfrm>
            <a:off x="1753200" y="2808000"/>
            <a:ext cx="5994000" cy="17938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Kuvan paikkamerkki 5"/>
          <p:cNvSpPr>
            <a:spLocks noGrp="1"/>
          </p:cNvSpPr>
          <p:nvPr>
            <p:ph type="pic" sz="quarter" idx="11"/>
          </p:nvPr>
        </p:nvSpPr>
        <p:spPr>
          <a:xfrm>
            <a:off x="0" y="0"/>
            <a:ext cx="9144000" cy="6858000"/>
          </a:xfrm>
        </p:spPr>
        <p:txBody>
          <a:bodyPr/>
          <a:lstStyle/>
          <a:p>
            <a:r>
              <a:rPr lang="fi-FI"/>
              <a:t>Lisää kuva napsauttamalla kuvaketta</a:t>
            </a:r>
          </a:p>
        </p:txBody>
      </p:sp>
    </p:spTree>
    <p:extLst>
      <p:ext uri="{BB962C8B-B14F-4D97-AF65-F5344CB8AC3E}">
        <p14:creationId xmlns:p14="http://schemas.microsoft.com/office/powerpoint/2010/main" val="252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iotsikkodia 2">
    <p:spTree>
      <p:nvGrpSpPr>
        <p:cNvPr id="1" name=""/>
        <p:cNvGrpSpPr/>
        <p:nvPr/>
      </p:nvGrpSpPr>
      <p:grpSpPr>
        <a:xfrm>
          <a:off x="0" y="0"/>
          <a:ext cx="0" cy="0"/>
          <a:chOff x="0" y="0"/>
          <a:chExt cx="0" cy="0"/>
        </a:xfrm>
      </p:grpSpPr>
      <p:sp>
        <p:nvSpPr>
          <p:cNvPr id="2" name="Title 1"/>
          <p:cNvSpPr>
            <a:spLocks noGrp="1"/>
          </p:cNvSpPr>
          <p:nvPr>
            <p:ph type="title"/>
          </p:nvPr>
        </p:nvSpPr>
        <p:spPr>
          <a:xfrm>
            <a:off x="5047200" y="273598"/>
            <a:ext cx="3708000" cy="1404000"/>
          </a:xfrm>
        </p:spPr>
        <p:txBody>
          <a:bodyPr anchor="t" anchorCtr="0"/>
          <a:lstStyle>
            <a:lvl1pPr algn="l">
              <a:defRPr/>
            </a:lvl1pPr>
          </a:lstStyle>
          <a:p>
            <a:r>
              <a:rPr lang="fi-FI"/>
              <a:t>Muokkaa perustyyl. napsautt.</a:t>
            </a:r>
            <a:endParaRPr lang="fi-FI" dirty="0"/>
          </a:p>
        </p:txBody>
      </p:sp>
      <p:sp>
        <p:nvSpPr>
          <p:cNvPr id="4" name="Picture Placeholder 3"/>
          <p:cNvSpPr>
            <a:spLocks noGrp="1"/>
          </p:cNvSpPr>
          <p:nvPr>
            <p:ph type="pic" sz="quarter" idx="10"/>
          </p:nvPr>
        </p:nvSpPr>
        <p:spPr>
          <a:xfrm>
            <a:off x="0" y="0"/>
            <a:ext cx="4593600" cy="6858000"/>
          </a:xfrm>
        </p:spPr>
        <p:txBody>
          <a:bodyPr/>
          <a:lstStyle/>
          <a:p>
            <a:r>
              <a:rPr lang="fi-FI"/>
              <a:t>Lisää kuva napsauttamalla kuvaketta</a:t>
            </a:r>
          </a:p>
        </p:txBody>
      </p:sp>
      <p:sp>
        <p:nvSpPr>
          <p:cNvPr id="6" name="Text Placeholder 5"/>
          <p:cNvSpPr>
            <a:spLocks noGrp="1"/>
          </p:cNvSpPr>
          <p:nvPr>
            <p:ph type="body" sz="quarter" idx="11"/>
          </p:nvPr>
        </p:nvSpPr>
        <p:spPr>
          <a:xfrm>
            <a:off x="5047200" y="1838632"/>
            <a:ext cx="3708000" cy="414778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67265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40083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kuva 70/3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11" name="Picture Placeholder 10"/>
          <p:cNvSpPr>
            <a:spLocks noGrp="1"/>
          </p:cNvSpPr>
          <p:nvPr>
            <p:ph type="pic" sz="quarter" idx="11"/>
          </p:nvPr>
        </p:nvSpPr>
        <p:spPr>
          <a:xfrm>
            <a:off x="6152400" y="1738800"/>
            <a:ext cx="2534400" cy="3798000"/>
          </a:xfrm>
        </p:spPr>
        <p:txBody>
          <a:bodyPr/>
          <a:lstStyle/>
          <a:p>
            <a:r>
              <a:rPr lang="fi-FI"/>
              <a:t>Lisää kuva napsauttamalla kuvaketta</a:t>
            </a:r>
            <a:endParaRPr lang="fi-FI" dirty="0"/>
          </a:p>
        </p:txBody>
      </p:sp>
      <p:sp>
        <p:nvSpPr>
          <p:cNvPr id="9" name="Text Placeholder 8"/>
          <p:cNvSpPr>
            <a:spLocks noGrp="1"/>
          </p:cNvSpPr>
          <p:nvPr>
            <p:ph type="body" sz="quarter" idx="10"/>
          </p:nvPr>
        </p:nvSpPr>
        <p:spPr>
          <a:xfrm>
            <a:off x="457200" y="1602000"/>
            <a:ext cx="5688000" cy="4525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30994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ksi kappaletta - Sinin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8164800" cy="1144800"/>
          </a:xfrm>
        </p:spPr>
        <p:txBody>
          <a:bodyPr/>
          <a:lstStyle/>
          <a:p>
            <a:r>
              <a:rPr lang="fi-FI"/>
              <a:t>Muokkaa perustyyl. napsautt.</a:t>
            </a:r>
            <a:endParaRPr lang="en-US" dirty="0"/>
          </a:p>
        </p:txBody>
      </p:sp>
      <p:sp>
        <p:nvSpPr>
          <p:cNvPr id="3" name="Text Placeholder 2"/>
          <p:cNvSpPr>
            <a:spLocks noGrp="1"/>
          </p:cNvSpPr>
          <p:nvPr>
            <p:ph type="body" idx="1"/>
          </p:nvPr>
        </p:nvSpPr>
        <p:spPr>
          <a:xfrm>
            <a:off x="457200" y="1602000"/>
            <a:ext cx="3931200" cy="823912"/>
          </a:xfrm>
        </p:spPr>
        <p:txBody>
          <a:bodyPr anchor="b"/>
          <a:lstStyle>
            <a:lvl1pPr marL="0" indent="0">
              <a:buNone/>
              <a:defRPr sz="2400" b="1" kern="300" cap="all" spc="1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505075"/>
            <a:ext cx="3931200" cy="3700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51200" y="1602000"/>
            <a:ext cx="3931200" cy="823912"/>
          </a:xfrm>
        </p:spPr>
        <p:txBody>
          <a:bodyPr anchor="b"/>
          <a:lstStyle>
            <a:lvl1pPr marL="0" indent="0">
              <a:buNone/>
              <a:defRPr sz="2400" b="1" kern="300" cap="all" spc="1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51200" y="2505075"/>
            <a:ext cx="3931200" cy="3700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81561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kappalett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8164800" cy="1144800"/>
          </a:xfrm>
        </p:spPr>
        <p:txBody>
          <a:bodyPr/>
          <a:lstStyle/>
          <a:p>
            <a:r>
              <a:rPr lang="fi-FI"/>
              <a:t>Muokkaa perustyyl. napsautt.</a:t>
            </a:r>
            <a:endParaRPr lang="en-US" dirty="0"/>
          </a:p>
        </p:txBody>
      </p:sp>
      <p:sp>
        <p:nvSpPr>
          <p:cNvPr id="4" name="Content Placeholder 3"/>
          <p:cNvSpPr>
            <a:spLocks noGrp="1"/>
          </p:cNvSpPr>
          <p:nvPr>
            <p:ph sz="half" idx="2"/>
          </p:nvPr>
        </p:nvSpPr>
        <p:spPr>
          <a:xfrm>
            <a:off x="457200" y="1602000"/>
            <a:ext cx="3931200" cy="4525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Content Placeholder 5"/>
          <p:cNvSpPr>
            <a:spLocks noGrp="1"/>
          </p:cNvSpPr>
          <p:nvPr>
            <p:ph sz="quarter" idx="4"/>
          </p:nvPr>
        </p:nvSpPr>
        <p:spPr>
          <a:xfrm>
            <a:off x="4651200" y="1602000"/>
            <a:ext cx="3931200" cy="4525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135913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Tree>
    <p:extLst>
      <p:ext uri="{BB962C8B-B14F-4D97-AF65-F5344CB8AC3E}">
        <p14:creationId xmlns:p14="http://schemas.microsoft.com/office/powerpoint/2010/main" val="289022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44800"/>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457200" y="1602000"/>
            <a:ext cx="8229600" cy="4525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6"/>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592244" y="6196237"/>
            <a:ext cx="1296169" cy="493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65026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5" r:id="rId3"/>
    <p:sldLayoutId id="2147483676" r:id="rId4"/>
    <p:sldLayoutId id="2147483662" r:id="rId5"/>
    <p:sldLayoutId id="2147483664" r:id="rId6"/>
    <p:sldLayoutId id="2147483665" r:id="rId7"/>
    <p:sldLayoutId id="2147483674" r:id="rId8"/>
    <p:sldLayoutId id="2147483666" r:id="rId9"/>
    <p:sldLayoutId id="2147483667" r:id="rId10"/>
  </p:sldLayoutIdLst>
  <p:txStyles>
    <p:titleStyle>
      <a:lvl1pPr algn="l" defTabSz="914400" rtl="0" eaLnBrk="1" latinLnBrk="0" hangingPunct="1">
        <a:lnSpc>
          <a:spcPct val="100000"/>
        </a:lnSpc>
        <a:spcBef>
          <a:spcPct val="0"/>
        </a:spcBef>
        <a:buNone/>
        <a:defRPr sz="4400" b="1" kern="1200" cap="all" spc="300" baseline="0">
          <a:solidFill>
            <a:schemeClr val="tx1"/>
          </a:solidFill>
          <a:latin typeface="+mj-lt"/>
          <a:ea typeface="+mj-ea"/>
          <a:cs typeface="+mj-cs"/>
        </a:defRPr>
      </a:lvl1pPr>
    </p:titleStyle>
    <p:bodyStyle>
      <a:lvl1pPr marL="342000" indent="-342000" algn="l" defTabSz="914400" rtl="0" eaLnBrk="1" latinLnBrk="0" hangingPunct="1">
        <a:lnSpc>
          <a:spcPct val="100000"/>
        </a:lnSpc>
        <a:spcBef>
          <a:spcPts val="576"/>
        </a:spcBef>
        <a:buFont typeface="Arial" panose="020B0604020202020204" pitchFamily="34" charset="0"/>
        <a:buChar char="•"/>
        <a:defRPr sz="2400" kern="1200" baseline="0">
          <a:solidFill>
            <a:schemeClr val="tx1"/>
          </a:solidFill>
          <a:latin typeface="+mn-lt"/>
          <a:ea typeface="+mn-ea"/>
          <a:cs typeface="+mn-cs"/>
        </a:defRPr>
      </a:lvl1pPr>
      <a:lvl2pPr marL="741600" indent="-284400" algn="l" defTabSz="914400" rtl="0" eaLnBrk="1" latinLnBrk="0" hangingPunct="1">
        <a:lnSpc>
          <a:spcPct val="100000"/>
        </a:lnSpc>
        <a:spcBef>
          <a:spcPts val="486"/>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100000"/>
        </a:lnSpc>
        <a:spcBef>
          <a:spcPts val="384"/>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100000"/>
        </a:lnSpc>
        <a:spcBef>
          <a:spcPts val="288"/>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ct val="100000"/>
        </a:lnSpc>
        <a:spcBef>
          <a:spcPts val="288"/>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artat.fi/"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891791" y="2421514"/>
            <a:ext cx="7686990" cy="1569600"/>
          </a:xfrm>
        </p:spPr>
        <p:txBody>
          <a:bodyPr/>
          <a:lstStyle/>
          <a:p>
            <a:r>
              <a:rPr lang="fi-FI" sz="4400" dirty="0"/>
              <a:t>Ompeluseurat</a:t>
            </a:r>
            <a:br>
              <a:rPr lang="fi-FI" sz="4400" dirty="0"/>
            </a:br>
            <a:r>
              <a:rPr lang="fi-FI" sz="4400" dirty="0"/>
              <a:t>kouluissa</a:t>
            </a:r>
          </a:p>
        </p:txBody>
      </p:sp>
    </p:spTree>
    <p:extLst>
      <p:ext uri="{BB962C8B-B14F-4D97-AF65-F5344CB8AC3E}">
        <p14:creationId xmlns:p14="http://schemas.microsoft.com/office/powerpoint/2010/main" val="48517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2700" dirty="0">
                <a:latin typeface="Arial" panose="020B0604020202020204" pitchFamily="34" charset="0"/>
                <a:ea typeface="Calibri" panose="020F0502020204030204" pitchFamily="34" charset="0"/>
                <a:cs typeface="Times New Roman" panose="02020603050405020304" pitchFamily="18" charset="0"/>
              </a:rPr>
              <a:t>Nämä asiat kannattaa ottaa huomioon</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4689231" y="1434517"/>
            <a:ext cx="4302369" cy="5224191"/>
          </a:xfrm>
        </p:spPr>
        <p:txBody>
          <a:bodyPr>
            <a:normAutofit fontScale="85000" lnSpcReduction="10000"/>
          </a:bodyPr>
          <a:lstStyle/>
          <a:p>
            <a:pPr marL="0" indent="0">
              <a:buNone/>
            </a:pPr>
            <a:r>
              <a:rPr lang="fi-FI" dirty="0"/>
              <a:t>Koulun  vaativa arkirytmin toteuttaminen voi aiheuttaa sen, että vastaanotto saattaa olla hieman neutraali tai jopa kielteinen, eli </a:t>
            </a:r>
            <a:r>
              <a:rPr lang="fi-FI" b="1" dirty="0"/>
              <a:t>kannattaa hyvin selkeästi kertoa opettajalle, että ompeluseura ei vie vähäisiä resursseja, tai tunteja, vaan  ompeluseuran tavoitteena on saada esim</a:t>
            </a:r>
            <a:r>
              <a:rPr lang="fi-FI" dirty="0"/>
              <a:t>. toinen ”toimintapiste" jossa oppilaat käyvät tunnin aikana, kun oman työn tilanne sen sallii.</a:t>
            </a:r>
          </a:p>
          <a:p>
            <a:pPr marL="0" indent="0">
              <a:buNone/>
            </a:pPr>
            <a:endParaRPr lang="fi-FI" dirty="0"/>
          </a:p>
          <a:p>
            <a:pPr marL="0" indent="0">
              <a:buNone/>
            </a:pPr>
            <a:r>
              <a:rPr lang="fi-FI" dirty="0"/>
              <a:t>Yleensä 3. luokkalaisilla syksyn alku (elo syyskuu) ja tammi helmikuu, menee ompelukonetta ja sen käyttöä opiskellen.</a:t>
            </a:r>
          </a:p>
          <a:p>
            <a:pPr marL="0" indent="0">
              <a:buNone/>
            </a:pPr>
            <a:endParaRPr lang="fi-FI" dirty="0"/>
          </a:p>
          <a:p>
            <a:pPr marL="0" lvl="0" indent="0">
              <a:lnSpc>
                <a:spcPct val="107000"/>
              </a:lnSpc>
              <a:spcAft>
                <a:spcPts val="800"/>
              </a:spcAft>
              <a:buNone/>
            </a:pPr>
            <a:endParaRPr lang="fi-FI" dirty="0">
              <a:ea typeface="Calibri" panose="020F0502020204030204" pitchFamily="34" charset="0"/>
              <a:cs typeface="Times New Roman" panose="02020603050405020304" pitchFamily="18" charset="0"/>
            </a:endParaRPr>
          </a:p>
        </p:txBody>
      </p:sp>
      <p:pic>
        <p:nvPicPr>
          <p:cNvPr id="7" name="Picture 4" descr="https://scontent-arn2-1.xx.fbcdn.net/v/t1.0-9/15134603_10154755992209487_4329427310791358267_n.jpg?oh=b06cfb9164ea85a9a24763500a97faae&amp;oe=58B716F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340" r="53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0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2700" dirty="0">
                <a:latin typeface="Arial" panose="020B0604020202020204" pitchFamily="34" charset="0"/>
                <a:ea typeface="Calibri" panose="020F0502020204030204" pitchFamily="34" charset="0"/>
                <a:cs typeface="Times New Roman" panose="02020603050405020304" pitchFamily="18" charset="0"/>
              </a:rPr>
              <a:t>Nämä asiat kannattaa ottaa huomioon</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5076867" y="1451295"/>
            <a:ext cx="3932909" cy="5224191"/>
          </a:xfrm>
        </p:spPr>
        <p:txBody>
          <a:bodyPr>
            <a:normAutofit/>
          </a:bodyPr>
          <a:lstStyle/>
          <a:p>
            <a:pPr marL="0" indent="0">
              <a:buNone/>
            </a:pPr>
            <a:r>
              <a:rPr lang="fi-FI" dirty="0"/>
              <a:t>1-2 luokilla, eli 7-8 vuotiailla napin ompelu on opetussuunnitelmassa.</a:t>
            </a:r>
          </a:p>
          <a:p>
            <a:pPr marL="0" indent="0">
              <a:buNone/>
            </a:pPr>
            <a:r>
              <a:rPr lang="fi-FI" dirty="0"/>
              <a:t>Tämä on hyvä ottaa esille, kun sovitte opettajan kanssa tilaisuuden järjestämisestä.</a:t>
            </a:r>
          </a:p>
          <a:p>
            <a:pPr marL="342900" lvl="0" indent="-342900">
              <a:lnSpc>
                <a:spcPct val="107000"/>
              </a:lnSpc>
              <a:spcAft>
                <a:spcPts val="800"/>
              </a:spcAft>
              <a:buFont typeface="Symbol" panose="05050102010706020507" pitchFamily="18" charset="2"/>
              <a:buChar char=""/>
            </a:pPr>
            <a:endParaRPr lang="fi-FI" dirty="0">
              <a:ea typeface="Calibri" panose="020F0502020204030204" pitchFamily="34" charset="0"/>
              <a:cs typeface="Times New Roman" panose="02020603050405020304" pitchFamily="18" charset="0"/>
            </a:endParaRPr>
          </a:p>
        </p:txBody>
      </p:sp>
      <p:sp>
        <p:nvSpPr>
          <p:cNvPr id="3" name="Kuvan paikkamerkki 2"/>
          <p:cNvSpPr>
            <a:spLocks noGrp="1"/>
          </p:cNvSpPr>
          <p:nvPr>
            <p:ph type="pic" sz="quarter" idx="10"/>
          </p:nvPr>
        </p:nvSpPr>
        <p:spPr/>
      </p:sp>
      <p:pic>
        <p:nvPicPr>
          <p:cNvPr id="1028" name="Picture 4" descr="https://scontent-arn2-1.xx.fbcdn.net/v/t1.0-9/15085723_10154755976274487_1407800115694968954_n.jpg?oh=dbcf7c69eb33e76a25a4d0c823d49b5e&amp;oe=58B8CB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80"/>
            <a:ext cx="44881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2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3200" dirty="0">
                <a:latin typeface="Arial" panose="020B0604020202020204" pitchFamily="34" charset="0"/>
                <a:ea typeface="Calibri" panose="020F0502020204030204" pitchFamily="34" charset="0"/>
                <a:cs typeface="Times New Roman" panose="02020603050405020304" pitchFamily="18" charset="0"/>
              </a:rPr>
              <a:t>Vinkkejä toteutukseen</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5076867" y="1451295"/>
            <a:ext cx="3932909" cy="5224191"/>
          </a:xfrm>
        </p:spPr>
        <p:txBody>
          <a:bodyPr>
            <a:normAutofit fontScale="85000" lnSpcReduction="10000"/>
          </a:bodyPr>
          <a:lstStyle/>
          <a:p>
            <a:pPr lvl="0"/>
            <a:r>
              <a:rPr lang="fi-FI" dirty="0"/>
              <a:t>Varmistakaa, että lasten vakuutukset ovat kunnossa. Oppitunneilla ja koulun ja kodin yhteistyöpäivinä ovat.</a:t>
            </a:r>
          </a:p>
          <a:p>
            <a:pPr lvl="0"/>
            <a:r>
              <a:rPr lang="fi-FI" dirty="0"/>
              <a:t>Montako työpajaan voidaan ottaa kerralla, miten ryhmä jaetaan?</a:t>
            </a:r>
          </a:p>
          <a:p>
            <a:pPr lvl="0"/>
            <a:r>
              <a:rPr lang="fi-FI" dirty="0"/>
              <a:t>Onko mahdollista ottaa </a:t>
            </a:r>
            <a:r>
              <a:rPr lang="fi-FI" dirty="0" err="1"/>
              <a:t>marttojen</a:t>
            </a:r>
            <a:r>
              <a:rPr lang="fi-FI" dirty="0"/>
              <a:t>  Hetki on käsillä-näyttelyn jotain osia mukaan vai diaesitys?</a:t>
            </a:r>
          </a:p>
          <a:p>
            <a:pPr lvl="0"/>
            <a:r>
              <a:rPr lang="fi-FI" dirty="0"/>
              <a:t>Sopikaa kuinka monta </a:t>
            </a:r>
            <a:r>
              <a:rPr lang="fi-FI" dirty="0" err="1"/>
              <a:t>marttaa</a:t>
            </a:r>
            <a:r>
              <a:rPr lang="fi-FI" dirty="0"/>
              <a:t> tarvitaan toteutukseen. Kuvaako opettaja itsenäisyyden juhlapuun kilpailuun vai tekeekö sen joku </a:t>
            </a:r>
            <a:r>
              <a:rPr lang="fi-FI" dirty="0" err="1"/>
              <a:t>martoista</a:t>
            </a:r>
            <a:r>
              <a:rPr lang="fi-FI" dirty="0"/>
              <a:t>.</a:t>
            </a:r>
          </a:p>
          <a:p>
            <a:pPr marL="0" indent="0">
              <a:buNone/>
            </a:pPr>
            <a:endParaRPr lang="fi-FI" dirty="0"/>
          </a:p>
          <a:p>
            <a:pPr marL="342900" lvl="0" indent="-342900">
              <a:lnSpc>
                <a:spcPct val="107000"/>
              </a:lnSpc>
              <a:spcAft>
                <a:spcPts val="800"/>
              </a:spcAft>
              <a:buFont typeface="Symbol" panose="05050102010706020507" pitchFamily="18" charset="2"/>
              <a:buChar char=""/>
            </a:pPr>
            <a:endParaRPr lang="fi-FI" dirty="0">
              <a:ea typeface="Calibri" panose="020F0502020204030204" pitchFamily="34" charset="0"/>
              <a:cs typeface="Times New Roman" panose="02020603050405020304" pitchFamily="18" charset="0"/>
            </a:endParaRPr>
          </a:p>
        </p:txBody>
      </p:sp>
      <p:pic>
        <p:nvPicPr>
          <p:cNvPr id="2052" name="Picture 4" descr="https://photos-5.dropbox.com/t/2/AAAOnjeQvE3HaV8FU8h8pGlK1oskhMFVsyIl3uKXKaepCw/12/94849222/jpeg/32x32/3/1480525200/0/2/Kadentaitomessut7.jpg/EPj9zkkY49gBIAIoAg/S_EY_Nb3Oxl1pOPD1xt1Y8gUXZo471bespJueTj6r5U?size_mode=3&amp;dl=0&amp;size=800x600"/>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73" b="27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0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3200" dirty="0">
                <a:latin typeface="Arial" panose="020B0604020202020204" pitchFamily="34" charset="0"/>
                <a:ea typeface="Calibri" panose="020F0502020204030204" pitchFamily="34" charset="0"/>
                <a:cs typeface="Times New Roman" panose="02020603050405020304" pitchFamily="18" charset="0"/>
              </a:rPr>
              <a:t>Vinkkejä toteutukseen</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5076867" y="1115737"/>
            <a:ext cx="3932909" cy="5559750"/>
          </a:xfrm>
        </p:spPr>
        <p:txBody>
          <a:bodyPr>
            <a:normAutofit fontScale="77500" lnSpcReduction="20000"/>
          </a:bodyPr>
          <a:lstStyle/>
          <a:p>
            <a:pPr lvl="0"/>
            <a:r>
              <a:rPr lang="fi-FI" dirty="0"/>
              <a:t>Entä jos työpajassa (ompeluseurassa) opastetaan virkkauksen tai neulomisen perusteita, mistä saadaan materiaalit ja työvälineet siihen, onko koululla?</a:t>
            </a:r>
          </a:p>
          <a:p>
            <a:pPr lvl="0"/>
            <a:r>
              <a:rPr lang="fi-FI" dirty="0"/>
              <a:t>Kuka vastaa itsenäisyyden juhlapuun  valmistuksesta ja nappien ompeluopastuksesta, miten ompelu hoidetaan sujuvasti ja kaikki ehtivät sen tehdä. </a:t>
            </a:r>
          </a:p>
          <a:p>
            <a:pPr lvl="0"/>
            <a:r>
              <a:rPr lang="fi-FI" dirty="0"/>
              <a:t>Kuka huolehtii, että itsenäisyyden juhlapuun kuva toimitetaan kilpailuun?</a:t>
            </a:r>
          </a:p>
          <a:p>
            <a:pPr lvl="0"/>
            <a:r>
              <a:rPr lang="fi-FI" dirty="0"/>
              <a:t>Ketkä korjaavat jäljet ja kuljettavat tavarat takaisin?</a:t>
            </a:r>
          </a:p>
          <a:p>
            <a:pPr lvl="0"/>
            <a:r>
              <a:rPr lang="fi-FI" dirty="0"/>
              <a:t>Miten pyydetään palautetta, esim. suullisesti heti tapahtuman jälkeen?</a:t>
            </a:r>
          </a:p>
          <a:p>
            <a:pPr marL="0" indent="0">
              <a:buNone/>
            </a:pPr>
            <a:r>
              <a:rPr lang="fi-FI" dirty="0"/>
              <a:t> </a:t>
            </a:r>
          </a:p>
          <a:p>
            <a:pPr lvl="0"/>
            <a:endParaRPr lang="fi-FI" dirty="0">
              <a:ea typeface="Calibri" panose="020F0502020204030204" pitchFamily="34" charset="0"/>
              <a:cs typeface="Times New Roman" panose="02020603050405020304" pitchFamily="18" charset="0"/>
            </a:endParaRPr>
          </a:p>
        </p:txBody>
      </p:sp>
      <p:pic>
        <p:nvPicPr>
          <p:cNvPr id="1028" name="Picture 4" descr="https://photos-4.dropbox.com/t/2/AADeRX8LhwpUaa8uDoh-Xfmx9M3m5O2Q24FAQZ1FBvxGRA/12/94849222/jpeg/32x32/3/1480525200/0/2/Kadentaitomessut15.jpg/EPj9zkkY49gBIAIoAg/FBNmO9-at1tDicNOgGNTKQep_nI8Oq27s06zOa9nMdI?size_mode=3&amp;dl=0&amp;size=800x600"/>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73" b="27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2700" dirty="0">
                <a:ea typeface="Calibri" panose="020F0502020204030204" pitchFamily="34" charset="0"/>
                <a:cs typeface="Times New Roman" panose="02020603050405020304" pitchFamily="18" charset="0"/>
              </a:rPr>
              <a:t>HETKI ON KÄSILLÄ –MARTTOJEN ”OMPELUSEURAT” KOULUISSA 2017             </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4689231" y="1934308"/>
            <a:ext cx="4302369" cy="4724400"/>
          </a:xfrm>
        </p:spPr>
        <p:txBody>
          <a:bodyPr>
            <a:normAutofit/>
          </a:bodyPr>
          <a:lstStyle/>
          <a:p>
            <a:pPr marL="342900" lvl="0" indent="-342900">
              <a:lnSpc>
                <a:spcPct val="107000"/>
              </a:lnSpc>
              <a:spcAft>
                <a:spcPts val="800"/>
              </a:spcAft>
              <a:buFont typeface="Symbol" panose="05050102010706020507" pitchFamily="18" charset="2"/>
              <a:buChar char=""/>
            </a:pPr>
            <a:r>
              <a:rPr lang="fi-FI" dirty="0">
                <a:ea typeface="Calibri" panose="020F0502020204030204" pitchFamily="34" charset="0"/>
                <a:cs typeface="Times New Roman" panose="02020603050405020304" pitchFamily="18" charset="0"/>
              </a:rPr>
              <a:t>Tapahtuman ohjeistus ja materiaalit löytyvät osoitteesta </a:t>
            </a:r>
            <a:r>
              <a:rPr lang="fi-FI" u="sng" dirty="0">
                <a:solidFill>
                  <a:srgbClr val="0563C1"/>
                </a:solidFill>
                <a:ea typeface="Calibri" panose="020F0502020204030204" pitchFamily="34" charset="0"/>
                <a:cs typeface="Times New Roman" panose="02020603050405020304" pitchFamily="18" charset="0"/>
                <a:hlinkClick r:id="rId2"/>
              </a:rPr>
              <a:t>http://www.martat.fi</a:t>
            </a:r>
            <a:endParaRPr lang="fi-FI" u="sng" dirty="0">
              <a:solidFill>
                <a:srgbClr val="0563C1"/>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dirty="0">
                <a:ea typeface="Calibri" panose="020F0502020204030204" pitchFamily="34" charset="0"/>
                <a:cs typeface="Times New Roman" panose="02020603050405020304" pitchFamily="18" charset="0"/>
              </a:rPr>
              <a:t>Opettajille ja vanhempainyhdistyksille on mennyt tietoa Luokanopettajaliiton ja Vanhempainyhdistyksen kautta.</a:t>
            </a:r>
          </a:p>
        </p:txBody>
      </p:sp>
      <p:pic>
        <p:nvPicPr>
          <p:cNvPr id="7" name="Kuvan paikkamerkki 1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7580" r="27580"/>
          <a:stretch>
            <a:fillRect/>
          </a:stretch>
        </p:blipFill>
        <p:spPr/>
      </p:pic>
    </p:spTree>
    <p:extLst>
      <p:ext uri="{BB962C8B-B14F-4D97-AF65-F5344CB8AC3E}">
        <p14:creationId xmlns:p14="http://schemas.microsoft.com/office/powerpoint/2010/main" val="294109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p:txBody>
          <a:bodyPr/>
          <a:lstStyle/>
          <a:p>
            <a:r>
              <a:rPr lang="fi-FI" dirty="0"/>
              <a:t>Kiitos</a:t>
            </a:r>
          </a:p>
        </p:txBody>
      </p:sp>
    </p:spTree>
    <p:extLst>
      <p:ext uri="{BB962C8B-B14F-4D97-AF65-F5344CB8AC3E}">
        <p14:creationId xmlns:p14="http://schemas.microsoft.com/office/powerpoint/2010/main" val="386223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2700" dirty="0">
                <a:ea typeface="Calibri" panose="020F0502020204030204" pitchFamily="34" charset="0"/>
                <a:cs typeface="Times New Roman" panose="02020603050405020304" pitchFamily="18" charset="0"/>
              </a:rPr>
              <a:t>HETKI ON KÄSILLÄ –MARTTOJEN ”OMPELUSEURAT” KOULUISSA 2017             </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5047200" y="1838631"/>
            <a:ext cx="3897508" cy="4662837"/>
          </a:xfrm>
        </p:spPr>
        <p:txBody>
          <a:bodyPr>
            <a:normAutofit fontScale="70000" lnSpcReduction="20000"/>
          </a:bodyPr>
          <a:lstStyle/>
          <a:p>
            <a:pPr marL="0" lvl="0" indent="0">
              <a:lnSpc>
                <a:spcPct val="107000"/>
              </a:lnSpc>
              <a:spcAft>
                <a:spcPts val="0"/>
              </a:spcAft>
              <a:buNone/>
            </a:pPr>
            <a:endParaRPr lang="fi-FI"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i-FI" dirty="0">
                <a:ea typeface="Calibri" panose="020F0502020204030204" pitchFamily="34" charset="0"/>
                <a:cs typeface="Times New Roman" panose="02020603050405020304" pitchFamily="18" charset="0"/>
              </a:rPr>
              <a:t>Kohderyhmä: </a:t>
            </a:r>
            <a:r>
              <a:rPr lang="fi-FI" b="1" dirty="0">
                <a:ea typeface="Calibri" panose="020F0502020204030204" pitchFamily="34" charset="0"/>
                <a:cs typeface="Times New Roman" panose="02020603050405020304" pitchFamily="18" charset="0"/>
              </a:rPr>
              <a:t>Alakoulut 7 </a:t>
            </a:r>
            <a:r>
              <a:rPr lang="fi-FI" dirty="0"/>
              <a:t>-</a:t>
            </a:r>
            <a:r>
              <a:rPr lang="fi-FI" b="1" dirty="0">
                <a:ea typeface="Calibri" panose="020F0502020204030204" pitchFamily="34" charset="0"/>
                <a:cs typeface="Times New Roman" panose="02020603050405020304" pitchFamily="18" charset="0"/>
              </a:rPr>
              <a:t>11 vuotiaat, tai 7 – 8 vuotiaat, joiden opetussuunnitelmaan napin ompelu kuuluu</a:t>
            </a:r>
            <a:endParaRPr lang="fi-FI"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i-FI" b="1" dirty="0">
                <a:ea typeface="Calibri" panose="020F0502020204030204" pitchFamily="34" charset="0"/>
                <a:cs typeface="Times New Roman" panose="02020603050405020304" pitchFamily="18" charset="0"/>
              </a:rPr>
              <a:t>Toteutus:</a:t>
            </a:r>
            <a:r>
              <a:rPr lang="fi-FI" dirty="0">
                <a:ea typeface="Calibri" panose="020F0502020204030204" pitchFamily="34" charset="0"/>
                <a:cs typeface="Times New Roman" panose="02020603050405020304" pitchFamily="18" charset="0"/>
              </a:rPr>
              <a:t> Kädentaitotunnilla (luokanopettajat) tai kodin </a:t>
            </a:r>
          </a:p>
          <a:p>
            <a:pPr marL="399600" lvl="1" indent="0">
              <a:lnSpc>
                <a:spcPct val="107000"/>
              </a:lnSpc>
              <a:buNone/>
            </a:pPr>
            <a:r>
              <a:rPr lang="fi-FI" sz="2400" dirty="0">
                <a:ea typeface="Calibri" panose="020F0502020204030204" pitchFamily="34" charset="0"/>
                <a:cs typeface="Times New Roman" panose="02020603050405020304" pitchFamily="18" charset="0"/>
              </a:rPr>
              <a:t>ja koulun yhteistyöpäivänä, lauantaina (vanhempain-yhdistykset).</a:t>
            </a:r>
          </a:p>
          <a:p>
            <a:pPr marL="342900" lvl="0" indent="-342900">
              <a:lnSpc>
                <a:spcPct val="107000"/>
              </a:lnSpc>
              <a:spcAft>
                <a:spcPts val="0"/>
              </a:spcAft>
              <a:buFont typeface="Symbol" panose="05050102010706020507" pitchFamily="18" charset="2"/>
              <a:buChar char=""/>
            </a:pPr>
            <a:r>
              <a:rPr lang="fi-FI" b="1" dirty="0">
                <a:ea typeface="Calibri" panose="020F0502020204030204" pitchFamily="34" charset="0"/>
                <a:cs typeface="Times New Roman" panose="02020603050405020304" pitchFamily="18" charset="0"/>
              </a:rPr>
              <a:t>Tehtävä:</a:t>
            </a:r>
            <a:r>
              <a:rPr lang="fi-FI" dirty="0">
                <a:ea typeface="Calibri" panose="020F0502020204030204" pitchFamily="34" charset="0"/>
                <a:cs typeface="Times New Roman" panose="02020603050405020304" pitchFamily="18" charset="0"/>
              </a:rPr>
              <a:t> Helppo ompelutyö (mielellään uusiokäyttöä) esim. säilytyspussi tai pipo. Vaihtoehto on neulomisen perusteet tai virkkauksen perusteet. Aihe sovitaan etukäteen opettajan kanssa.</a:t>
            </a:r>
            <a:endParaRPr lang="fi-FI" sz="2000" dirty="0">
              <a:ea typeface="Calibri" panose="020F0502020204030204" pitchFamily="34" charset="0"/>
              <a:cs typeface="Times New Roman" panose="02020603050405020304" pitchFamily="18" charset="0"/>
            </a:endParaRPr>
          </a:p>
          <a:p>
            <a:endParaRPr lang="fi-FI" dirty="0"/>
          </a:p>
        </p:txBody>
      </p:sp>
      <p:pic>
        <p:nvPicPr>
          <p:cNvPr id="5" name="Kuvan paikkamerkki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4731" r="14731"/>
          <a:stretch>
            <a:fillRect/>
          </a:stretch>
        </p:blipFill>
        <p:spPr>
          <a:prstGeom prst="rect">
            <a:avLst/>
          </a:prstGeom>
        </p:spPr>
      </p:pic>
    </p:spTree>
    <p:extLst>
      <p:ext uri="{BB962C8B-B14F-4D97-AF65-F5344CB8AC3E}">
        <p14:creationId xmlns:p14="http://schemas.microsoft.com/office/powerpoint/2010/main" val="94147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2700" dirty="0">
                <a:ea typeface="Calibri" panose="020F0502020204030204" pitchFamily="34" charset="0"/>
                <a:cs typeface="Times New Roman" panose="02020603050405020304" pitchFamily="18" charset="0"/>
              </a:rPr>
              <a:t>HETKI ON KÄSILLÄ –MARTTOJEN ”OMPELUSEURAT” KOULUISSA 2017             </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4783016" y="1875690"/>
            <a:ext cx="4220308" cy="4783017"/>
          </a:xfrm>
        </p:spPr>
        <p:txBody>
          <a:bodyPr>
            <a:normAutofit/>
          </a:bodyPr>
          <a:lstStyle/>
          <a:p>
            <a:pPr>
              <a:lnSpc>
                <a:spcPct val="107000"/>
              </a:lnSpc>
            </a:pPr>
            <a:r>
              <a:rPr lang="fi-FI" sz="2000" b="1" dirty="0">
                <a:ea typeface="Calibri" panose="020F0502020204030204" pitchFamily="34" charset="0"/>
                <a:cs typeface="Times New Roman" panose="02020603050405020304" pitchFamily="18" charset="0"/>
              </a:rPr>
              <a:t>Lisäksi valmistetaan yhteinen itsenäisyyden juhlapuu</a:t>
            </a:r>
            <a:r>
              <a:rPr lang="fi-FI" sz="2000" dirty="0">
                <a:ea typeface="Calibri" panose="020F0502020204030204" pitchFamily="34" charset="0"/>
                <a:cs typeface="Times New Roman" panose="02020603050405020304" pitchFamily="18" charset="0"/>
              </a:rPr>
              <a:t>, johon kukin osallistuja ompelee vähintään yhden napin. Puun (esim. kuusi, mänty, koivu tai mielikuvituspuu), edellinen kuva yhtenä ideana. Materiaali kierrätettyä, nappeja </a:t>
            </a:r>
            <a:r>
              <a:rPr lang="fi-FI" sz="2000" dirty="0" err="1">
                <a:ea typeface="Calibri" panose="020F0502020204030204" pitchFamily="34" charset="0"/>
                <a:cs typeface="Times New Roman" panose="02020603050405020304" pitchFamily="18" charset="0"/>
              </a:rPr>
              <a:t>marttojen</a:t>
            </a:r>
            <a:r>
              <a:rPr lang="fi-FI" sz="2000" dirty="0">
                <a:ea typeface="Calibri" panose="020F0502020204030204" pitchFamily="34" charset="0"/>
                <a:cs typeface="Times New Roman" panose="02020603050405020304" pitchFamily="18" charset="0"/>
              </a:rPr>
              <a:t> varastosta tai kerätään vanhemmilta ja opettajilta (sovitaan etukäteen). </a:t>
            </a:r>
          </a:p>
          <a:p>
            <a:pPr marL="342900" lvl="0" indent="-342900">
              <a:lnSpc>
                <a:spcPct val="107000"/>
              </a:lnSpc>
              <a:spcAft>
                <a:spcPts val="0"/>
              </a:spcAft>
              <a:buFont typeface="Symbol" panose="05050102010706020507" pitchFamily="18" charset="2"/>
              <a:buChar char=""/>
            </a:pPr>
            <a:r>
              <a:rPr lang="fi-FI" sz="2000" dirty="0">
                <a:ea typeface="Calibri" panose="020F0502020204030204" pitchFamily="34" charset="0"/>
                <a:cs typeface="Times New Roman" panose="02020603050405020304" pitchFamily="18" charset="0"/>
              </a:rPr>
              <a:t>Jokainen oppilas </a:t>
            </a:r>
            <a:r>
              <a:rPr lang="fi-FI" sz="2000" b="1" dirty="0">
                <a:ea typeface="Calibri" panose="020F0502020204030204" pitchFamily="34" charset="0"/>
                <a:cs typeface="Times New Roman" panose="02020603050405020304" pitchFamily="18" charset="0"/>
              </a:rPr>
              <a:t>ompelee ainakin yhden napin.</a:t>
            </a:r>
          </a:p>
        </p:txBody>
      </p:sp>
      <p:pic>
        <p:nvPicPr>
          <p:cNvPr id="7" name="Kuvan paikkamerkki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413" r="5413"/>
          <a:stretch>
            <a:fillRect/>
          </a:stretch>
        </p:blipFill>
        <p:spPr>
          <a:prstGeom prst="rect">
            <a:avLst/>
          </a:prstGeom>
        </p:spPr>
      </p:pic>
    </p:spTree>
    <p:extLst>
      <p:ext uri="{BB962C8B-B14F-4D97-AF65-F5344CB8AC3E}">
        <p14:creationId xmlns:p14="http://schemas.microsoft.com/office/powerpoint/2010/main" val="397171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2700" dirty="0">
                <a:ea typeface="Calibri" panose="020F0502020204030204" pitchFamily="34" charset="0"/>
                <a:cs typeface="Times New Roman" panose="02020603050405020304" pitchFamily="18" charset="0"/>
              </a:rPr>
              <a:t>HETKI ON KÄSILLÄ –MARTTOJEN ”OMPELUSEURAT” KOULUISSA 2017             </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4689231" y="1795244"/>
            <a:ext cx="4302369" cy="4863464"/>
          </a:xfrm>
        </p:spPr>
        <p:txBody>
          <a:bodyPr>
            <a:normAutofit lnSpcReduction="10000"/>
          </a:bodyPr>
          <a:lstStyle/>
          <a:p>
            <a:pPr marL="342900" lvl="0" indent="-342900">
              <a:lnSpc>
                <a:spcPct val="107000"/>
              </a:lnSpc>
              <a:spcAft>
                <a:spcPts val="0"/>
              </a:spcAft>
              <a:buFont typeface="Symbol" panose="05050102010706020507" pitchFamily="18" charset="2"/>
              <a:buChar char=""/>
            </a:pPr>
            <a:r>
              <a:rPr lang="fi-FI" dirty="0">
                <a:ea typeface="Calibri" panose="020F0502020204030204" pitchFamily="34" charset="0"/>
                <a:cs typeface="Times New Roman" panose="02020603050405020304" pitchFamily="18" charset="0"/>
              </a:rPr>
              <a:t>Virkkauksesta innostuneet voivat koristella puun ketjusilmukoilla ja virkatuilla lehdillä</a:t>
            </a:r>
          </a:p>
          <a:p>
            <a:pPr marL="342900" indent="-342900">
              <a:lnSpc>
                <a:spcPct val="107000"/>
              </a:lnSpc>
              <a:buFont typeface="Symbol" panose="05050102010706020507" pitchFamily="18" charset="2"/>
              <a:buChar char=""/>
            </a:pPr>
            <a:r>
              <a:rPr lang="fi-FI" dirty="0">
                <a:ea typeface="Calibri" panose="020F0502020204030204" pitchFamily="34" charset="0"/>
                <a:cs typeface="Times New Roman" panose="02020603050405020304" pitchFamily="18" charset="0"/>
              </a:rPr>
              <a:t>Instagram-kilpailu. Lähettäkää kuva juhlapuusta </a:t>
            </a:r>
            <a:r>
              <a:rPr lang="fi-FI" b="1" dirty="0">
                <a:solidFill>
                  <a:srgbClr val="FF0000"/>
                </a:solidFill>
              </a:rPr>
              <a:t>#</a:t>
            </a:r>
            <a:r>
              <a:rPr lang="fi-FI" b="1" dirty="0" err="1">
                <a:solidFill>
                  <a:srgbClr val="FF0000"/>
                </a:solidFill>
              </a:rPr>
              <a:t>martanjuhlapuu</a:t>
            </a:r>
            <a:r>
              <a:rPr lang="fi-FI" b="1" dirty="0">
                <a:solidFill>
                  <a:srgbClr val="FF0000"/>
                </a:solidFill>
              </a:rPr>
              <a:t> </a:t>
            </a:r>
            <a:r>
              <a:rPr lang="fi-FI" dirty="0"/>
              <a:t>ja osallistukaa kilpailuun</a:t>
            </a:r>
            <a:endParaRPr lang="fi-FI"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i-FI" dirty="0">
                <a:ea typeface="Calibri" panose="020F0502020204030204" pitchFamily="34" charset="0"/>
                <a:cs typeface="Times New Roman" panose="02020603050405020304" pitchFamily="18" charset="0"/>
              </a:rPr>
              <a:t>Kymmenen parasta puuta (luokkaa) palkitaan Pikkukokki-kirjalla</a:t>
            </a:r>
          </a:p>
          <a:p>
            <a:pPr marL="342900" lvl="0" indent="-342900">
              <a:lnSpc>
                <a:spcPct val="107000"/>
              </a:lnSpc>
              <a:spcAft>
                <a:spcPts val="0"/>
              </a:spcAft>
              <a:buFont typeface="Symbol" panose="05050102010706020507" pitchFamily="18" charset="2"/>
              <a:buChar char=""/>
            </a:pPr>
            <a:endParaRPr lang="fi-FI"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fi-FI"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fi-FI" sz="2000" dirty="0">
              <a:ea typeface="Calibri" panose="020F0502020204030204" pitchFamily="34" charset="0"/>
              <a:cs typeface="Times New Roman" panose="02020603050405020304" pitchFamily="18" charset="0"/>
            </a:endParaRPr>
          </a:p>
        </p:txBody>
      </p:sp>
      <p:pic>
        <p:nvPicPr>
          <p:cNvPr id="6" name="Kuvan paikkamerkki 5"/>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548" r="2548"/>
          <a:stretch/>
        </p:blipFill>
        <p:spPr>
          <a:prstGeom prst="rect">
            <a:avLst/>
          </a:prstGeom>
        </p:spPr>
      </p:pic>
    </p:spTree>
    <p:extLst>
      <p:ext uri="{BB962C8B-B14F-4D97-AF65-F5344CB8AC3E}">
        <p14:creationId xmlns:p14="http://schemas.microsoft.com/office/powerpoint/2010/main" val="252722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531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2700" dirty="0">
                <a:ea typeface="Calibri" panose="020F0502020204030204" pitchFamily="34" charset="0"/>
                <a:cs typeface="Times New Roman" panose="02020603050405020304" pitchFamily="18" charset="0"/>
              </a:rPr>
              <a:t>HETKI ON KÄSILLÄ –MARTTOJEN ”OMPELUSEURAT” KOULUISSA 2017             </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4689231" y="1934308"/>
            <a:ext cx="4302369" cy="4724400"/>
          </a:xfrm>
        </p:spPr>
        <p:txBody>
          <a:bodyPr>
            <a:normAutofit fontScale="92500"/>
          </a:bodyPr>
          <a:lstStyle/>
          <a:p>
            <a:pPr>
              <a:lnSpc>
                <a:spcPct val="107000"/>
              </a:lnSpc>
            </a:pPr>
            <a:r>
              <a:rPr lang="fi-FI" sz="2600" dirty="0">
                <a:ea typeface="Calibri" panose="020F0502020204030204" pitchFamily="34" charset="0"/>
                <a:cs typeface="Times New Roman" panose="02020603050405020304" pitchFamily="18" charset="0"/>
              </a:rPr>
              <a:t>Edellinen kuva on yksi vinkki toteutukseen</a:t>
            </a:r>
          </a:p>
          <a:p>
            <a:pPr>
              <a:lnSpc>
                <a:spcPct val="107000"/>
              </a:lnSpc>
            </a:pPr>
            <a:r>
              <a:rPr lang="fi-FI" dirty="0">
                <a:cs typeface="Times New Roman" panose="02020603050405020304" pitchFamily="18" charset="0"/>
              </a:rPr>
              <a:t>Oppilaille jää tulostettava ”ristipisto”- väritystehtävä jossa on napin ompeluohje kääntöpuolella.</a:t>
            </a:r>
            <a:endParaRPr lang="fi-FI" dirty="0"/>
          </a:p>
          <a:p>
            <a:pPr marL="0" lvl="0" indent="0">
              <a:lnSpc>
                <a:spcPct val="107000"/>
              </a:lnSpc>
              <a:spcAft>
                <a:spcPts val="0"/>
              </a:spcAft>
              <a:buNone/>
            </a:pPr>
            <a:endParaRPr lang="fi-FI"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i-FI" b="1" dirty="0">
                <a:ea typeface="Calibri" panose="020F0502020204030204" pitchFamily="34" charset="0"/>
                <a:cs typeface="Times New Roman" panose="02020603050405020304" pitchFamily="18" charset="0"/>
              </a:rPr>
              <a:t>Tilaisuuden kesto:</a:t>
            </a:r>
            <a:r>
              <a:rPr lang="fi-FI" dirty="0">
                <a:ea typeface="Calibri" panose="020F0502020204030204" pitchFamily="34" charset="0"/>
                <a:cs typeface="Times New Roman" panose="02020603050405020304" pitchFamily="18" charset="0"/>
              </a:rPr>
              <a:t> Kaksi (2) tuntia. Mikäli toteutetaan lauantaina, koulun ja kodin yhteistyöpäivänä kesto voi olla </a:t>
            </a:r>
            <a:r>
              <a:rPr lang="fi-FI" dirty="0" err="1">
                <a:ea typeface="Calibri" panose="020F0502020204030204" pitchFamily="34" charset="0"/>
                <a:cs typeface="Times New Roman" panose="02020603050405020304" pitchFamily="18" charset="0"/>
              </a:rPr>
              <a:t>max</a:t>
            </a:r>
            <a:r>
              <a:rPr lang="fi-FI" dirty="0">
                <a:ea typeface="Calibri" panose="020F0502020204030204" pitchFamily="34" charset="0"/>
                <a:cs typeface="Times New Roman" panose="02020603050405020304" pitchFamily="18" charset="0"/>
              </a:rPr>
              <a:t>. 4 tuntia</a:t>
            </a:r>
            <a:endParaRPr lang="fi-FI" sz="2000" dirty="0">
              <a:ea typeface="Calibri" panose="020F0502020204030204" pitchFamily="34" charset="0"/>
              <a:cs typeface="Times New Roman" panose="02020603050405020304" pitchFamily="18" charset="0"/>
            </a:endParaRPr>
          </a:p>
        </p:txBody>
      </p:sp>
      <p:pic>
        <p:nvPicPr>
          <p:cNvPr id="7" name="Kuvan paikkamerkki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547" r="6547"/>
          <a:stretch>
            <a:fillRect/>
          </a:stretch>
        </p:blipFill>
        <p:spPr>
          <a:prstGeom prst="rect">
            <a:avLst/>
          </a:prstGeom>
        </p:spPr>
      </p:pic>
    </p:spTree>
    <p:extLst>
      <p:ext uri="{BB962C8B-B14F-4D97-AF65-F5344CB8AC3E}">
        <p14:creationId xmlns:p14="http://schemas.microsoft.com/office/powerpoint/2010/main" val="288610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3200" dirty="0">
                <a:latin typeface="Arial" panose="020B0604020202020204" pitchFamily="34" charset="0"/>
                <a:ea typeface="Calibri" panose="020F0502020204030204" pitchFamily="34" charset="0"/>
                <a:cs typeface="Times New Roman" panose="02020603050405020304" pitchFamily="18" charset="0"/>
              </a:rPr>
              <a:t>Vinkkejä toteutukseen</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5076867" y="1451295"/>
            <a:ext cx="3932909" cy="5224191"/>
          </a:xfrm>
        </p:spPr>
        <p:txBody>
          <a:bodyPr>
            <a:normAutofit fontScale="70000" lnSpcReduction="20000"/>
          </a:bodyPr>
          <a:lstStyle/>
          <a:p>
            <a:pPr lvl="0"/>
            <a:r>
              <a:rPr lang="fi-FI" dirty="0"/>
              <a:t>Sopikaa ajoissa työpajan tai työpajojen(ompeluseurojen)  ajankohdat. Ottakaa yhteyttä kohderyhmän luokanopettajaan ja keskustelkaa, milloin ja missä työpaja toteutetaan ja onko sisältö ompelua vai neulomisen tai virkkauksen perusteiden opetusta.  Sopikaa montako työpajaa tarvitaan/toteutetaan ja minkä ikäisille.</a:t>
            </a:r>
          </a:p>
          <a:p>
            <a:pPr lvl="0"/>
            <a:r>
              <a:rPr lang="fi-FI" dirty="0"/>
              <a:t>Sopikaa toteutustila ja se, mitä työvälineitä on koulun puolesta?</a:t>
            </a:r>
          </a:p>
          <a:p>
            <a:pPr lvl="0"/>
            <a:r>
              <a:rPr lang="fi-FI" dirty="0"/>
              <a:t>Sopikaa mitä työvälineitä </a:t>
            </a:r>
            <a:r>
              <a:rPr lang="fi-FI" dirty="0" err="1"/>
              <a:t>martat</a:t>
            </a:r>
            <a:r>
              <a:rPr lang="fi-FI" dirty="0"/>
              <a:t> ottavat mukaan.</a:t>
            </a:r>
          </a:p>
          <a:p>
            <a:r>
              <a:rPr lang="fi-FI" dirty="0"/>
              <a:t>Sopikaa, mitä materiaalia tarvitaan ja mistä se hankitaan.</a:t>
            </a:r>
          </a:p>
          <a:p>
            <a:r>
              <a:rPr lang="fi-FI" dirty="0"/>
              <a:t>Omat varastot, kierrätyskeskukset, muut ja kuka hankkii materiaalit?</a:t>
            </a:r>
          </a:p>
          <a:p>
            <a:pPr marL="0" indent="0">
              <a:buNone/>
            </a:pPr>
            <a:endParaRPr lang="fi-FI" dirty="0"/>
          </a:p>
          <a:p>
            <a:pPr marL="342900" lvl="0" indent="-342900">
              <a:lnSpc>
                <a:spcPct val="107000"/>
              </a:lnSpc>
              <a:spcAft>
                <a:spcPts val="800"/>
              </a:spcAft>
              <a:buFont typeface="Symbol" panose="05050102010706020507" pitchFamily="18" charset="2"/>
              <a:buChar char=""/>
            </a:pPr>
            <a:endParaRPr lang="fi-FI" dirty="0">
              <a:ea typeface="Calibri" panose="020F0502020204030204" pitchFamily="34" charset="0"/>
              <a:cs typeface="Times New Roman" panose="02020603050405020304" pitchFamily="18" charset="0"/>
            </a:endParaRPr>
          </a:p>
        </p:txBody>
      </p:sp>
      <p:pic>
        <p:nvPicPr>
          <p:cNvPr id="3076" name="Picture 4" descr="https://photos-3.dropbox.com/t/2/AAB0fwiiJVqqU39q_nWGxH8-8RWVfMd_b2fRtWJ5xsu-yg/12/94849222/jpeg/32x32/3/1480525200/0/2/Kadentaitomessut10.jpg/EPj9zkkY49gBIAIoAg/yedCQEYOm-q1ViMjeFrOyICsSfOaxFU0D3a-SAmVmI0?size_mode=3&amp;dl=0&amp;size=800x600"/>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7684" r="2768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6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2700" dirty="0">
                <a:latin typeface="Arial" panose="020B0604020202020204" pitchFamily="34" charset="0"/>
                <a:ea typeface="Calibri" panose="020F0502020204030204" pitchFamily="34" charset="0"/>
                <a:cs typeface="Times New Roman" panose="02020603050405020304" pitchFamily="18" charset="0"/>
              </a:rPr>
              <a:t>Nämä asiat kannattaa ottaa huomioon</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4689231" y="1484851"/>
            <a:ext cx="4302369" cy="5173857"/>
          </a:xfrm>
        </p:spPr>
        <p:txBody>
          <a:bodyPr>
            <a:normAutofit fontScale="70000" lnSpcReduction="20000"/>
          </a:bodyPr>
          <a:lstStyle/>
          <a:p>
            <a:pPr marL="0" indent="0">
              <a:buNone/>
            </a:pPr>
            <a:r>
              <a:rPr lang="fi-FI" dirty="0"/>
              <a:t> </a:t>
            </a:r>
          </a:p>
          <a:p>
            <a:r>
              <a:rPr lang="fi-FI" dirty="0"/>
              <a:t> 9-11 vuotiaat ovat 3-5 luokkalaisia. ja he ovat joko puoli vuotta ja puoli vuotta teknisessä ja tekstiili opetuksessa. tai vaihtoehtoisesti tekevät yhdistelmä projekteja vuoden ajan, riippuen miten tiiviisti tekstiiliä ja teknistä työtä opettavat opettajat tekevät yhteistyötä.</a:t>
            </a:r>
          </a:p>
          <a:p>
            <a:r>
              <a:rPr lang="fi-FI" dirty="0"/>
              <a:t>Isoissa kouluissa  voi olla kutakin luokka astetta  esim.4 kpl. joilla kaikilla saattaa olla eri opettajat. Ompeluseurojen tulisi huomioida kaikki luokat, jotta kaikki oppilaat olisivat saman arvoisessa asemassa. Tämä saattaa vaatia useampi suunnittelu kertoja yhdessä opettajien </a:t>
            </a:r>
          </a:p>
          <a:p>
            <a:r>
              <a:rPr lang="fi-FI" dirty="0"/>
              <a:t>Saman sisältöinen ompeluseura tulisi siis toteuttaa sekä syksyllä että keväällä, jos se tapahtuu käsityö tuntien aikana.</a:t>
            </a:r>
          </a:p>
          <a:p>
            <a:pPr marL="342900" lvl="0" indent="-342900">
              <a:lnSpc>
                <a:spcPct val="107000"/>
              </a:lnSpc>
              <a:spcAft>
                <a:spcPts val="800"/>
              </a:spcAft>
              <a:buFont typeface="Symbol" panose="05050102010706020507" pitchFamily="18" charset="2"/>
              <a:buChar char=""/>
            </a:pPr>
            <a:endParaRPr lang="fi-FI" dirty="0">
              <a:ea typeface="Calibri" panose="020F0502020204030204" pitchFamily="34" charset="0"/>
              <a:cs typeface="Times New Roman" panose="02020603050405020304" pitchFamily="18" charset="0"/>
            </a:endParaRPr>
          </a:p>
        </p:txBody>
      </p:sp>
      <p:pic>
        <p:nvPicPr>
          <p:cNvPr id="7" name="Picture 4" descr="https://scontent-arn2-1.xx.fbcdn.net/v/t1.0-9/15055763_10208592146493944_598705117023068292_n.jpg?oh=3e6b68f4b978c07295f9d448002a6b84&amp;oe=58C32A47"/>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8094" b="80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5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0646" y="203260"/>
            <a:ext cx="3708000" cy="1404000"/>
          </a:xfrm>
        </p:spPr>
        <p:txBody>
          <a:bodyPr>
            <a:normAutofit fontScale="90000"/>
          </a:bodyPr>
          <a:lstStyle/>
          <a:p>
            <a:r>
              <a:rPr lang="fi-FI" sz="2700" dirty="0">
                <a:latin typeface="Arial" panose="020B0604020202020204" pitchFamily="34" charset="0"/>
                <a:ea typeface="Calibri" panose="020F0502020204030204" pitchFamily="34" charset="0"/>
                <a:cs typeface="Times New Roman" panose="02020603050405020304" pitchFamily="18" charset="0"/>
              </a:rPr>
              <a:t>Nämä asiat kannattaa ottaa huomioon</a:t>
            </a:r>
            <a:br>
              <a:rPr lang="fi-FI" sz="3200" dirty="0">
                <a:latin typeface="Arial" panose="020B0604020202020204" pitchFamily="34" charset="0"/>
                <a:ea typeface="Calibri" panose="020F0502020204030204" pitchFamily="34" charset="0"/>
                <a:cs typeface="Times New Roman" panose="02020603050405020304" pitchFamily="18" charset="0"/>
              </a:rPr>
            </a:br>
            <a:endParaRPr lang="fi-FI" sz="3200" dirty="0"/>
          </a:p>
        </p:txBody>
      </p:sp>
      <p:sp>
        <p:nvSpPr>
          <p:cNvPr id="4" name="Tekstin paikkamerkki 3"/>
          <p:cNvSpPr>
            <a:spLocks noGrp="1"/>
          </p:cNvSpPr>
          <p:nvPr>
            <p:ph type="body" sz="quarter" idx="11"/>
          </p:nvPr>
        </p:nvSpPr>
        <p:spPr>
          <a:xfrm>
            <a:off x="4689231" y="1434517"/>
            <a:ext cx="4302369" cy="5224191"/>
          </a:xfrm>
        </p:spPr>
        <p:txBody>
          <a:bodyPr>
            <a:normAutofit/>
          </a:bodyPr>
          <a:lstStyle/>
          <a:p>
            <a:pPr marL="0" indent="0">
              <a:buNone/>
            </a:pPr>
            <a:r>
              <a:rPr lang="fi-FI" dirty="0"/>
              <a:t> </a:t>
            </a:r>
          </a:p>
          <a:p>
            <a:r>
              <a:rPr lang="fi-FI" dirty="0"/>
              <a:t>Opettaja joutuu pitämään huolen että opetussuunnitelma tulee täytetyksi ja ylimääräisiä tunteja  juuri ole.</a:t>
            </a:r>
          </a:p>
          <a:p>
            <a:r>
              <a:rPr lang="fi-FI" dirty="0"/>
              <a:t>Ompeluseuroille paras ajankohta voisi olla juuri ennen joulua ja kesää, jolloin osalle oppilaita ohjataan lisätöitä arviointia varten</a:t>
            </a:r>
          </a:p>
          <a:p>
            <a:pPr marL="342900" lvl="0" indent="-342900">
              <a:lnSpc>
                <a:spcPct val="107000"/>
              </a:lnSpc>
              <a:spcAft>
                <a:spcPts val="800"/>
              </a:spcAft>
              <a:buFont typeface="Symbol" panose="05050102010706020507" pitchFamily="18" charset="2"/>
              <a:buChar char=""/>
            </a:pPr>
            <a:endParaRPr lang="fi-FI" dirty="0">
              <a:ea typeface="Calibri" panose="020F0502020204030204" pitchFamily="34" charset="0"/>
              <a:cs typeface="Times New Roman" panose="02020603050405020304" pitchFamily="18" charset="0"/>
            </a:endParaRPr>
          </a:p>
        </p:txBody>
      </p:sp>
      <p:pic>
        <p:nvPicPr>
          <p:cNvPr id="6" name="Picture 2" descr="https://scontent-arn2-1.xx.fbcdn.net/v/t1.0-9/15109632_10154751666304487_3927279694587446542_n.jpg?oh=35a342bd1063fc2b7c22a8af254b16bc&amp;oe=58BFB19B"/>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4878" r="248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59038"/>
      </p:ext>
    </p:extLst>
  </p:cSld>
  <p:clrMapOvr>
    <a:masterClrMapping/>
  </p:clrMapOvr>
</p:sld>
</file>

<file path=ppt/theme/theme1.xml><?xml version="1.0" encoding="utf-8"?>
<a:theme xmlns:a="http://schemas.openxmlformats.org/drawingml/2006/main" name="Office-teema">
  <a:themeElements>
    <a:clrScheme name="Marttaliitto v0.1">
      <a:dk1>
        <a:sysClr val="windowText" lastClr="000000"/>
      </a:dk1>
      <a:lt1>
        <a:sysClr val="window" lastClr="FFFFFF"/>
      </a:lt1>
      <a:dk2>
        <a:srgbClr val="44546A"/>
      </a:dk2>
      <a:lt2>
        <a:srgbClr val="E7E6E6"/>
      </a:lt2>
      <a:accent1>
        <a:srgbClr val="0A3B93"/>
      </a:accent1>
      <a:accent2>
        <a:srgbClr val="005EB0"/>
      </a:accent2>
      <a:accent3>
        <a:srgbClr val="63C6F5"/>
      </a:accent3>
      <a:accent4>
        <a:srgbClr val="DCC8AE"/>
      </a:accent4>
      <a:accent5>
        <a:srgbClr val="E0001B"/>
      </a:accent5>
      <a:accent6>
        <a:srgbClr val="4BAD31"/>
      </a:accent6>
      <a:hlink>
        <a:srgbClr val="0563C1"/>
      </a:hlink>
      <a:folHlink>
        <a:srgbClr val="954F72"/>
      </a:folHlink>
    </a:clrScheme>
    <a:fontScheme name="Marttaliitto v0.1">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t_ppt_uusi_2015 [Vain luku]" id="{027650E9-4447-469E-BEF7-6580093EB776}" vid="{A30039A7-0BD0-4016-AB97-0B4D673F3BB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martat_ppt_uusi_2015</Template>
  <TotalTime>4491</TotalTime>
  <Words>601</Words>
  <Application>Microsoft Office PowerPoint</Application>
  <PresentationFormat>Näytössä katseltava diaesitys (4:3)</PresentationFormat>
  <Paragraphs>58</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Arial</vt:lpstr>
      <vt:lpstr>Calibri</vt:lpstr>
      <vt:lpstr>Symbol</vt:lpstr>
      <vt:lpstr>Times New Roman</vt:lpstr>
      <vt:lpstr>Trebuchet MS</vt:lpstr>
      <vt:lpstr>Office-teema</vt:lpstr>
      <vt:lpstr>Ompeluseurat kouluissa</vt:lpstr>
      <vt:lpstr>HETKI ON KÄSILLÄ –MARTTOJEN ”OMPELUSEURAT” KOULUISSA 2017              </vt:lpstr>
      <vt:lpstr>HETKI ON KÄSILLÄ –MARTTOJEN ”OMPELUSEURAT” KOULUISSA 2017              </vt:lpstr>
      <vt:lpstr>HETKI ON KÄSILLÄ –MARTTOJEN ”OMPELUSEURAT” KOULUISSA 2017              </vt:lpstr>
      <vt:lpstr>PowerPoint-esitys</vt:lpstr>
      <vt:lpstr>HETKI ON KÄSILLÄ –MARTTOJEN ”OMPELUSEURAT” KOULUISSA 2017              </vt:lpstr>
      <vt:lpstr>Vinkkejä toteutukseen </vt:lpstr>
      <vt:lpstr>Nämä asiat kannattaa ottaa huomioon </vt:lpstr>
      <vt:lpstr>Nämä asiat kannattaa ottaa huomioon </vt:lpstr>
      <vt:lpstr>Nämä asiat kannattaa ottaa huomioon </vt:lpstr>
      <vt:lpstr>Nämä asiat kannattaa ottaa huomioon </vt:lpstr>
      <vt:lpstr>Vinkkejä toteutukseen </vt:lpstr>
      <vt:lpstr>Vinkkejä toteutukseen </vt:lpstr>
      <vt:lpstr>HETKI ON KÄSILLÄ –MARTTOJEN ”OMPELUSEURAT” KOULUISSA 2017              </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Seija Uimaniemi</dc:creator>
  <cp:lastModifiedBy>Pirkko Elomaa-Vahteristo</cp:lastModifiedBy>
  <cp:revision>388</cp:revision>
  <cp:lastPrinted>2016-11-25T08:22:37Z</cp:lastPrinted>
  <dcterms:created xsi:type="dcterms:W3CDTF">2015-08-07T06:32:43Z</dcterms:created>
  <dcterms:modified xsi:type="dcterms:W3CDTF">2016-12-08T16:01:25Z</dcterms:modified>
</cp:coreProperties>
</file>