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429" r:id="rId2"/>
    <p:sldId id="449" r:id="rId3"/>
    <p:sldId id="456" r:id="rId4"/>
    <p:sldId id="453" r:id="rId5"/>
    <p:sldId id="461" r:id="rId6"/>
    <p:sldId id="454" r:id="rId7"/>
    <p:sldId id="455" r:id="rId8"/>
    <p:sldId id="459" r:id="rId9"/>
    <p:sldId id="460" r:id="rId10"/>
    <p:sldId id="463" r:id="rId11"/>
  </p:sldIdLst>
  <p:sldSz cx="9144000" cy="6858000" type="screen4x3"/>
  <p:notesSz cx="6794500" cy="99314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5A62EB49-5E5C-4A75-8187-74795798279A}">
          <p14:sldIdLst>
            <p14:sldId id="429"/>
            <p14:sldId id="449"/>
            <p14:sldId id="456"/>
            <p14:sldId id="453"/>
            <p14:sldId id="461"/>
            <p14:sldId id="454"/>
            <p14:sldId id="455"/>
            <p14:sldId id="459"/>
            <p14:sldId id="460"/>
            <p14:sldId id="463"/>
          </p14:sldIdLst>
        </p14:section>
        <p14:section name="Nimetön osa" id="{51259A67-CE71-4150-AC5F-0225B8250FB0}">
          <p14:sldIdLst/>
        </p14:section>
        <p14:section name="Nimetön osa" id="{522676C4-33C3-4D5C-9584-6501F43DA00B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9C3"/>
    <a:srgbClr val="DDC3FF"/>
    <a:srgbClr val="1269B0"/>
    <a:srgbClr val="12AF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88876" autoAdjust="0"/>
  </p:normalViewPr>
  <p:slideViewPr>
    <p:cSldViewPr snapToGrid="0">
      <p:cViewPr varScale="1">
        <p:scale>
          <a:sx n="114" d="100"/>
          <a:sy n="114" d="100"/>
        </p:scale>
        <p:origin x="13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10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CA49D-DFB5-45DB-9CB9-9DB554537254}" type="datetimeFigureOut">
              <a:rPr lang="fi-FI" smtClean="0"/>
              <a:t>8.12.2016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E0003-66CC-4287-82B2-FD2808590F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70669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DBB4F-427D-448E-948B-A3C63A52E47C}" type="datetimeFigureOut">
              <a:rPr lang="fi-FI" smtClean="0"/>
              <a:t>8.12.2016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012B8-AEB9-42D0-A0E5-3893446D05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0931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nsi dia 1">
    <p:bg>
      <p:bgPr>
        <a:solidFill>
          <a:srgbClr val="1269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4330800"/>
            <a:ext cx="6400800" cy="576000"/>
          </a:xfrm>
        </p:spPr>
        <p:txBody>
          <a:bodyPr anchor="b">
            <a:normAutofit/>
          </a:bodyPr>
          <a:lstStyle>
            <a:lvl1pPr algn="ctr">
              <a:spcBef>
                <a:spcPts val="672"/>
              </a:spcBef>
              <a:defRPr sz="2800">
                <a:solidFill>
                  <a:srgbClr val="DDD9C3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06800"/>
            <a:ext cx="6400800" cy="1080000"/>
          </a:xfrm>
        </p:spPr>
        <p:txBody>
          <a:bodyPr>
            <a:normAutofit/>
          </a:bodyPr>
          <a:lstStyle>
            <a:lvl1pPr marL="0" indent="0" algn="ctr">
              <a:spcBef>
                <a:spcPts val="672"/>
              </a:spcBef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20" y="1683185"/>
            <a:ext cx="7452000" cy="24341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" y="-666000"/>
            <a:ext cx="207113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176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276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dia 2">
    <p:bg>
      <p:bgPr>
        <a:solidFill>
          <a:srgbClr val="1269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8505" y="2127600"/>
            <a:ext cx="7686990" cy="1569600"/>
          </a:xfrm>
        </p:spPr>
        <p:txBody>
          <a:bodyPr anchor="b">
            <a:noAutofit/>
          </a:bodyPr>
          <a:lstStyle>
            <a:lvl1pPr algn="ctr">
              <a:spcBef>
                <a:spcPts val="672"/>
              </a:spcBef>
              <a:defRPr sz="9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3567600" y="5144400"/>
            <a:ext cx="1846800" cy="562573"/>
            <a:chOff x="3607200" y="475200"/>
            <a:chExt cx="1846800" cy="562573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2400" y="500400"/>
              <a:ext cx="1821600" cy="537373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 userDrawn="1"/>
          </p:nvCxnSpPr>
          <p:spPr>
            <a:xfrm flipV="1">
              <a:off x="3607200" y="475200"/>
              <a:ext cx="1821600" cy="0"/>
            </a:xfrm>
            <a:prstGeom prst="line">
              <a:avLst/>
            </a:prstGeom>
            <a:ln w="9525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V="1">
              <a:off x="3618000" y="1036800"/>
              <a:ext cx="1821600" cy="0"/>
            </a:xfrm>
            <a:prstGeom prst="line">
              <a:avLst/>
            </a:prstGeom>
            <a:ln w="9525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" y="-666000"/>
            <a:ext cx="2071130" cy="360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219" y="4228406"/>
            <a:ext cx="2160000" cy="7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75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400" y="1983600"/>
            <a:ext cx="5227200" cy="7812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753200" y="2808000"/>
            <a:ext cx="5994000" cy="17938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Kuvan paikkamerkki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526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7200" y="273598"/>
            <a:ext cx="3708000" cy="1404000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93600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047200" y="1838632"/>
            <a:ext cx="3708000" cy="414778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2656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34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+kuva 70/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6152400" y="1738800"/>
            <a:ext cx="2534400" cy="3798000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1602000"/>
            <a:ext cx="5688000" cy="45252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9943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ksi kappaletta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164800" cy="11448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2000"/>
            <a:ext cx="3931200" cy="823912"/>
          </a:xfrm>
        </p:spPr>
        <p:txBody>
          <a:bodyPr anchor="b"/>
          <a:lstStyle>
            <a:lvl1pPr marL="0" indent="0">
              <a:buNone/>
              <a:defRPr sz="2400" b="1" kern="300" cap="all" spc="1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05075"/>
            <a:ext cx="3931200" cy="37008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1200" y="1602000"/>
            <a:ext cx="3931200" cy="823912"/>
          </a:xfrm>
        </p:spPr>
        <p:txBody>
          <a:bodyPr anchor="b"/>
          <a:lstStyle>
            <a:lvl1pPr marL="0" indent="0">
              <a:buNone/>
              <a:defRPr sz="2400" b="1" kern="300" cap="all" spc="1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1200" y="2505075"/>
            <a:ext cx="3931200" cy="37008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615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appal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164800" cy="11448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2000"/>
            <a:ext cx="3931200" cy="45252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1200" y="1602000"/>
            <a:ext cx="3931200" cy="45252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131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227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2000"/>
            <a:ext cx="8229600" cy="452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pic>
        <p:nvPicPr>
          <p:cNvPr id="8" name="Kuva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244" y="6196237"/>
            <a:ext cx="1296169" cy="49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65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75" r:id="rId3"/>
    <p:sldLayoutId id="2147483676" r:id="rId4"/>
    <p:sldLayoutId id="2147483662" r:id="rId5"/>
    <p:sldLayoutId id="2147483664" r:id="rId6"/>
    <p:sldLayoutId id="2147483665" r:id="rId7"/>
    <p:sldLayoutId id="2147483674" r:id="rId8"/>
    <p:sldLayoutId id="2147483666" r:id="rId9"/>
    <p:sldLayoutId id="2147483667" r:id="rId10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defTabSz="914400" rtl="0" eaLnBrk="1" latinLnBrk="0" hangingPunct="1">
        <a:lnSpc>
          <a:spcPct val="100000"/>
        </a:lnSpc>
        <a:spcBef>
          <a:spcPts val="576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defTabSz="914400" rtl="0" eaLnBrk="1" latinLnBrk="0" hangingPunct="1">
        <a:lnSpc>
          <a:spcPct val="100000"/>
        </a:lnSpc>
        <a:spcBef>
          <a:spcPts val="486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84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288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288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martat.fi/kodinhoito/garderobi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ctrTitle"/>
          </p:nvPr>
        </p:nvSpPr>
        <p:spPr>
          <a:xfrm>
            <a:off x="891791" y="2421514"/>
            <a:ext cx="7686990" cy="1569600"/>
          </a:xfrm>
        </p:spPr>
        <p:txBody>
          <a:bodyPr/>
          <a:lstStyle/>
          <a:p>
            <a:r>
              <a:rPr lang="fi-FI" sz="4400" dirty="0"/>
              <a:t>ompeluseurat</a:t>
            </a:r>
          </a:p>
        </p:txBody>
      </p:sp>
    </p:spTree>
    <p:extLst>
      <p:ext uri="{BB962C8B-B14F-4D97-AF65-F5344CB8AC3E}">
        <p14:creationId xmlns:p14="http://schemas.microsoft.com/office/powerpoint/2010/main" val="2569487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Kiitos</a:t>
            </a:r>
          </a:p>
        </p:txBody>
      </p:sp>
    </p:spTree>
    <p:extLst>
      <p:ext uri="{BB962C8B-B14F-4D97-AF65-F5344CB8AC3E}">
        <p14:creationId xmlns:p14="http://schemas.microsoft.com/office/powerpoint/2010/main" val="3862239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marttojen</a:t>
            </a:r>
            <a:br>
              <a:rPr lang="fi-FI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Ompeluseurat</a:t>
            </a:r>
            <a:br>
              <a:rPr lang="fi-FI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sz="320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1"/>
          </p:nvPr>
        </p:nvSpPr>
        <p:spPr>
          <a:xfrm>
            <a:off x="5047200" y="1677599"/>
            <a:ext cx="3897508" cy="4981110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endParaRPr lang="fi-FI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b="1" dirty="0"/>
              <a:t>Kaksi eri toteutustapaa</a:t>
            </a:r>
          </a:p>
          <a:p>
            <a:pPr marL="457200" indent="-457200">
              <a:buAutoNum type="arabicPeriod"/>
            </a:pPr>
            <a:r>
              <a:rPr lang="fi-FI" dirty="0"/>
              <a:t>Suurelle yleisölle kirjastossa ja kauppakeskuksissa yhdessä näyttelyn kanssa</a:t>
            </a:r>
          </a:p>
          <a:p>
            <a:pPr marL="457200" indent="-457200">
              <a:buAutoNum type="arabicPeriod"/>
            </a:pPr>
            <a:r>
              <a:rPr lang="fi-FI" dirty="0"/>
              <a:t>Kouluissa 7 - 11v.            oppilaille, käsityö-tunnilla tai koulun ja kodin yhteistyöpäivänä.</a:t>
            </a:r>
          </a:p>
        </p:txBody>
      </p:sp>
      <p:pic>
        <p:nvPicPr>
          <p:cNvPr id="7" name="Kuvan paikkamerkki 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" r="32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50047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Ompeluseurat</a:t>
            </a:r>
            <a:br>
              <a:rPr lang="fi-FI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esim.</a:t>
            </a:r>
            <a:br>
              <a:rPr lang="fi-FI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Kirjastossa</a:t>
            </a:r>
            <a:br>
              <a:rPr lang="fi-FI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sz="320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1"/>
          </p:nvPr>
        </p:nvSpPr>
        <p:spPr>
          <a:xfrm>
            <a:off x="4764946" y="1677599"/>
            <a:ext cx="4179761" cy="4966482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endParaRPr lang="fi-FI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i-FI" dirty="0">
                <a:ea typeface="Calibri" panose="020F0502020204030204" pitchFamily="34" charset="0"/>
                <a:cs typeface="Times New Roman" panose="02020603050405020304" pitchFamily="18" charset="0"/>
              </a:rPr>
              <a:t>Nuoret lapsiperheet sekä kaikki korjauksesta ja vaatteiden huollosta kiinnostuneet</a:t>
            </a:r>
            <a:endParaRPr lang="fi-FI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i-FI" b="1" dirty="0">
                <a:ea typeface="Calibri" panose="020F0502020204030204" pitchFamily="34" charset="0"/>
                <a:cs typeface="Times New Roman" panose="02020603050405020304" pitchFamily="18" charset="0"/>
              </a:rPr>
              <a:t>Toteutus: </a:t>
            </a:r>
            <a:r>
              <a:rPr lang="fi-FI" dirty="0">
                <a:ea typeface="Calibri" panose="020F0502020204030204" pitchFamily="34" charset="0"/>
                <a:cs typeface="Times New Roman" panose="02020603050405020304" pitchFamily="18" charset="0"/>
              </a:rPr>
              <a:t>Yleisessä tilassa, kirjastossa, kauppa-keskuksessa, kesällä torilla,</a:t>
            </a:r>
            <a:r>
              <a:rPr lang="fi-FI" i="1" dirty="0">
                <a:ea typeface="Calibri" panose="020F0502020204030204" pitchFamily="34" charset="0"/>
                <a:cs typeface="Times New Roman" panose="02020603050405020304" pitchFamily="18" charset="0"/>
              </a:rPr>
              <a:t> Martan päivä</a:t>
            </a:r>
            <a:endParaRPr lang="fi-FI" sz="24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i-FI" b="1" dirty="0">
                <a:ea typeface="Calibri" panose="020F0502020204030204" pitchFamily="34" charset="0"/>
                <a:cs typeface="Times New Roman" panose="02020603050405020304" pitchFamily="18" charset="0"/>
              </a:rPr>
              <a:t>Tehtävä: </a:t>
            </a:r>
            <a:r>
              <a:rPr lang="fi-FI" dirty="0">
                <a:ea typeface="Calibri" panose="020F0502020204030204" pitchFamily="34" charset="0"/>
                <a:cs typeface="Times New Roman" panose="02020603050405020304" pitchFamily="18" charset="0"/>
              </a:rPr>
              <a:t>Vaatteiden korjausopastus.</a:t>
            </a:r>
            <a:endParaRPr lang="fi-FI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pic>
        <p:nvPicPr>
          <p:cNvPr id="6" name="Kuvan paikkamerkki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1" r="176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769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Ompeluseurat</a:t>
            </a:r>
            <a:br>
              <a:rPr lang="fi-FI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Kirjastossa</a:t>
            </a:r>
            <a:br>
              <a:rPr lang="fi-FI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tai muualla</a:t>
            </a:r>
            <a:endParaRPr lang="fi-FI" sz="320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1"/>
          </p:nvPr>
        </p:nvSpPr>
        <p:spPr>
          <a:xfrm>
            <a:off x="5047200" y="1677599"/>
            <a:ext cx="3897508" cy="498111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endParaRPr lang="fi-FI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b="1" dirty="0"/>
              <a:t>Tehtävä:</a:t>
            </a:r>
            <a:r>
              <a:rPr lang="fi-FI" dirty="0"/>
              <a:t> Opastetaan vaatteiden korjauksessa</a:t>
            </a:r>
          </a:p>
          <a:p>
            <a:pPr marL="0" indent="0">
              <a:buNone/>
            </a:pPr>
            <a:r>
              <a:rPr lang="fi-FI" dirty="0"/>
              <a:t>Esim. </a:t>
            </a:r>
          </a:p>
          <a:p>
            <a:r>
              <a:rPr lang="fi-FI" dirty="0"/>
              <a:t>napin ompelu (tavallinen ja takin nappi) </a:t>
            </a:r>
          </a:p>
          <a:p>
            <a:r>
              <a:rPr lang="fi-FI" dirty="0"/>
              <a:t>vahvistettu sukan kantapää </a:t>
            </a:r>
          </a:p>
          <a:p>
            <a:r>
              <a:rPr lang="fi-FI" dirty="0"/>
              <a:t> heijastinlangasta   virkkaaminen </a:t>
            </a:r>
          </a:p>
          <a:p>
            <a:r>
              <a:rPr lang="fi-FI" dirty="0"/>
              <a:t> lahkeen lyhennys </a:t>
            </a:r>
          </a:p>
          <a:p>
            <a:r>
              <a:rPr lang="fi-FI" dirty="0"/>
              <a:t>sauman korjaus </a:t>
            </a:r>
          </a:p>
          <a:p>
            <a:r>
              <a:rPr lang="fi-FI" dirty="0"/>
              <a:t>farkkujen repeämän paikkaus 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7" name="Kuvan paikkamerkki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2" r="284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21877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Ompeluseurat</a:t>
            </a:r>
            <a:br>
              <a:rPr lang="fi-FI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Kirjastossa</a:t>
            </a:r>
            <a:br>
              <a:rPr lang="fi-FI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tai muualla</a:t>
            </a:r>
            <a:endParaRPr lang="fi-FI" sz="320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1"/>
          </p:nvPr>
        </p:nvSpPr>
        <p:spPr>
          <a:xfrm>
            <a:off x="5047200" y="1677599"/>
            <a:ext cx="3897508" cy="4981110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Suomi100 takki, johon ommellaan nappeja (takki kirppikseltä) </a:t>
            </a:r>
          </a:p>
          <a:p>
            <a:r>
              <a:rPr lang="fi-FI" dirty="0"/>
              <a:t>matonkuteesta solmintatyö matonalusverkkoon – näytetään miten matonkuteita revitään </a:t>
            </a:r>
          </a:p>
          <a:p>
            <a:r>
              <a:rPr lang="fi-FI" dirty="0"/>
              <a:t>vanhat käsityövälineet </a:t>
            </a:r>
          </a:p>
          <a:p>
            <a:r>
              <a:rPr lang="fi-FI" dirty="0"/>
              <a:t>nukenkangaspuut, joilla lapset saavat kutoa </a:t>
            </a: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endParaRPr lang="fi-FI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dirty="0"/>
              <a:t>Tilaisuuden kestoesto: 3 – 5 tuntia</a:t>
            </a:r>
          </a:p>
        </p:txBody>
      </p:sp>
      <p:pic>
        <p:nvPicPr>
          <p:cNvPr id="8" name="Kuvan paikkamerkki 7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59" b="20959"/>
          <a:stretch/>
        </p:blipFill>
        <p:spPr>
          <a:xfrm>
            <a:off x="0" y="-729843"/>
            <a:ext cx="4857692" cy="738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46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47200" y="273598"/>
            <a:ext cx="3708000" cy="1017874"/>
          </a:xfrm>
        </p:spPr>
        <p:txBody>
          <a:bodyPr>
            <a:normAutofit fontScale="90000"/>
          </a:bodyPr>
          <a:lstStyle/>
          <a:p>
            <a:r>
              <a:rPr lang="fi-FI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Ompeluseurat</a:t>
            </a:r>
            <a:br>
              <a:rPr lang="fi-FI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Toteutus</a:t>
            </a:r>
            <a:endParaRPr lang="fi-FI" sz="320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1"/>
          </p:nvPr>
        </p:nvSpPr>
        <p:spPr>
          <a:xfrm>
            <a:off x="5047200" y="1291473"/>
            <a:ext cx="3897508" cy="5367236"/>
          </a:xfrm>
        </p:spPr>
        <p:txBody>
          <a:bodyPr>
            <a:normAutofit/>
          </a:bodyPr>
          <a:lstStyle/>
          <a:p>
            <a:pPr lvl="0"/>
            <a:r>
              <a:rPr lang="fi-FI" dirty="0"/>
              <a:t>Pitäkää yksi ompeluseura omassa yhdistyksessänne, niin  saatte kokemusta kuinka toteutus sujuu, mikä sujuu tai pitääkö jotain muuttaa.</a:t>
            </a:r>
          </a:p>
          <a:p>
            <a:pPr lvl="0"/>
            <a:r>
              <a:rPr lang="fi-FI" dirty="0"/>
              <a:t>Käykää tutustumassa tilaan ja selvittäkää  mahtuuko näyttely ja ompeluseura tilaan, ennen kuin sovitte ompeluseuran järjestämisestä.</a:t>
            </a:r>
          </a:p>
          <a:p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6" name="Kuvan paikkamerkki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2" r="28732"/>
          <a:stretch>
            <a:fillRect/>
          </a:stretch>
        </p:blipFill>
        <p:spPr>
          <a:xfrm>
            <a:off x="152400" y="152400"/>
            <a:ext cx="4593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02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47200" y="273598"/>
            <a:ext cx="3708000" cy="1017874"/>
          </a:xfrm>
        </p:spPr>
        <p:txBody>
          <a:bodyPr>
            <a:normAutofit fontScale="90000"/>
          </a:bodyPr>
          <a:lstStyle/>
          <a:p>
            <a:r>
              <a:rPr lang="fi-FI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Ompeluseurat</a:t>
            </a:r>
            <a:br>
              <a:rPr lang="fi-FI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Toteutus</a:t>
            </a:r>
            <a:endParaRPr lang="fi-FI" sz="320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1"/>
          </p:nvPr>
        </p:nvSpPr>
        <p:spPr>
          <a:xfrm>
            <a:off x="5047200" y="1291473"/>
            <a:ext cx="3897508" cy="5367236"/>
          </a:xfrm>
        </p:spPr>
        <p:txBody>
          <a:bodyPr>
            <a:normAutofit/>
          </a:bodyPr>
          <a:lstStyle/>
          <a:p>
            <a:pPr lvl="0"/>
            <a:r>
              <a:rPr lang="fi-FI" dirty="0"/>
              <a:t>Päättäkää ompeluseuran sisältö (opastettavat aiheet), jotta voitte kertoa siitä ilmoittelussa ja kutsuissa. Ottakaa aiheet ohjaajien vahvuuksien mukaan.</a:t>
            </a:r>
          </a:p>
          <a:p>
            <a:pPr lvl="0"/>
            <a:r>
              <a:rPr lang="fi-FI" dirty="0"/>
              <a:t>Päättäkää montako kädentaitojen ohjaajaa tarvitaan ja monta työpajaan voidaan ottaa kerralla?</a:t>
            </a:r>
          </a:p>
          <a:p>
            <a:endParaRPr lang="fi-FI" dirty="0"/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" r="32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87798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47200" y="273598"/>
            <a:ext cx="3708000" cy="1017874"/>
          </a:xfrm>
        </p:spPr>
        <p:txBody>
          <a:bodyPr>
            <a:normAutofit fontScale="90000"/>
          </a:bodyPr>
          <a:lstStyle/>
          <a:p>
            <a:r>
              <a:rPr lang="fi-FI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Ompeluseurat</a:t>
            </a:r>
            <a:br>
              <a:rPr lang="fi-FI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Toteutus</a:t>
            </a:r>
            <a:endParaRPr lang="fi-FI" sz="320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1"/>
          </p:nvPr>
        </p:nvSpPr>
        <p:spPr>
          <a:xfrm>
            <a:off x="5047200" y="1291473"/>
            <a:ext cx="3897508" cy="5367236"/>
          </a:xfrm>
        </p:spPr>
        <p:txBody>
          <a:bodyPr>
            <a:normAutofit/>
          </a:bodyPr>
          <a:lstStyle/>
          <a:p>
            <a:pPr lvl="0"/>
            <a:r>
              <a:rPr lang="fi-FI" dirty="0"/>
              <a:t>Mitä työvälineitä tarvitaan ja mistä ne hankitaan.</a:t>
            </a:r>
          </a:p>
          <a:p>
            <a:pPr lvl="0"/>
            <a:r>
              <a:rPr lang="fi-FI" dirty="0"/>
              <a:t>Lainataanko piiristä ompelukoneet ja silitysrauta?</a:t>
            </a:r>
          </a:p>
          <a:p>
            <a:pPr lvl="0"/>
            <a:r>
              <a:rPr lang="fi-FI" dirty="0"/>
              <a:t>Kuka hoitaa ompeluseurasta ilmoittelun ja missä ilmoitetaan (valmis ilmoituspohja)</a:t>
            </a:r>
          </a:p>
          <a:p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6" name="Kuva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0" t="2993" r="4623" b="58968"/>
          <a:stretch/>
        </p:blipFill>
        <p:spPr>
          <a:xfrm>
            <a:off x="-1" y="0"/>
            <a:ext cx="4941117" cy="678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47200" y="273598"/>
            <a:ext cx="3708000" cy="1017874"/>
          </a:xfrm>
        </p:spPr>
        <p:txBody>
          <a:bodyPr>
            <a:noAutofit/>
          </a:bodyPr>
          <a:lstStyle/>
          <a:p>
            <a:r>
              <a:rPr lang="fi-FI" sz="2400" dirty="0"/>
              <a:t>Työnjako </a:t>
            </a:r>
            <a:r>
              <a:rPr lang="fi-FI" sz="2400" dirty="0" err="1"/>
              <a:t>marttojen</a:t>
            </a:r>
            <a:r>
              <a:rPr lang="fi-FI" sz="2400" dirty="0"/>
              <a:t> kesken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1"/>
          </p:nvPr>
        </p:nvSpPr>
        <p:spPr>
          <a:xfrm>
            <a:off x="5047200" y="1291473"/>
            <a:ext cx="3897508" cy="5367236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fi-FI" dirty="0"/>
              <a:t>Kuka ottaa puhevastuun, toivottaa läsnäolijat tervetulleiksi ja kertoo, mitä varten työpajassa ollaan ja mitä tehdään. </a:t>
            </a:r>
            <a:r>
              <a:rPr lang="fi-FI" b="1" dirty="0"/>
              <a:t>Marttojen lahja itsenäiselle Suomelle.</a:t>
            </a:r>
            <a:endParaRPr lang="fi-FI" dirty="0"/>
          </a:p>
          <a:p>
            <a:pPr lvl="0"/>
            <a:r>
              <a:rPr lang="fi-FI" dirty="0"/>
              <a:t>Miten materiaalit ja työvälineet (mm. ompelukoneet, piireistä) hoidetaan, kuka hankkii, mistä hankitaan, miten ja kuka kuljettaa.</a:t>
            </a:r>
          </a:p>
          <a:p>
            <a:pPr lvl="0"/>
            <a:r>
              <a:rPr lang="fi-FI" dirty="0"/>
              <a:t>Sovitaan ketkä huolehtivat eri aiheiden opastuksesta.</a:t>
            </a:r>
          </a:p>
          <a:p>
            <a:pPr lvl="0"/>
            <a:r>
              <a:rPr lang="fi-FI" dirty="0"/>
              <a:t>Kuka korjaa jäljet ja kuljettaa tavarat takaisin.</a:t>
            </a:r>
          </a:p>
          <a:p>
            <a:r>
              <a:rPr lang="fi-FI" dirty="0"/>
              <a:t>Korjausohjeita ja taustatietoa löytyy myös Garderobi-sivuilta </a:t>
            </a:r>
            <a:r>
              <a:rPr lang="fi-FI" u="sng" dirty="0">
                <a:hlinkClick r:id="rId2"/>
              </a:rPr>
              <a:t>http://www.martat.fi/kodinhoito/garderobi/</a:t>
            </a:r>
            <a:endParaRPr lang="fi-FI" dirty="0"/>
          </a:p>
          <a:p>
            <a:endParaRPr lang="fi-FI" dirty="0"/>
          </a:p>
        </p:txBody>
      </p:sp>
      <p:pic>
        <p:nvPicPr>
          <p:cNvPr id="7" name="Kuvan paikkamerkki 6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48" b="20948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93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arttaliitto v0.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A3B93"/>
      </a:accent1>
      <a:accent2>
        <a:srgbClr val="005EB0"/>
      </a:accent2>
      <a:accent3>
        <a:srgbClr val="63C6F5"/>
      </a:accent3>
      <a:accent4>
        <a:srgbClr val="DCC8AE"/>
      </a:accent4>
      <a:accent5>
        <a:srgbClr val="E0001B"/>
      </a:accent5>
      <a:accent6>
        <a:srgbClr val="4BAD31"/>
      </a:accent6>
      <a:hlink>
        <a:srgbClr val="0563C1"/>
      </a:hlink>
      <a:folHlink>
        <a:srgbClr val="954F72"/>
      </a:folHlink>
    </a:clrScheme>
    <a:fontScheme name="Marttaliitto v0.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tat_ppt_uusi_2015 [Vain luku]" id="{027650E9-4447-469E-BEF7-6580093EB776}" vid="{A30039A7-0BD0-4016-AB97-0B4D673F3BBC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martat_ppt_uusi_2015</Template>
  <TotalTime>4489</TotalTime>
  <Words>302</Words>
  <Application>Microsoft Office PowerPoint</Application>
  <PresentationFormat>Näytössä katseltava diaesitys (4:3)</PresentationFormat>
  <Paragraphs>45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6" baseType="lpstr">
      <vt:lpstr>Arial</vt:lpstr>
      <vt:lpstr>Calibri</vt:lpstr>
      <vt:lpstr>Symbol</vt:lpstr>
      <vt:lpstr>Times New Roman</vt:lpstr>
      <vt:lpstr>Trebuchet MS</vt:lpstr>
      <vt:lpstr>Office-teema</vt:lpstr>
      <vt:lpstr>ompeluseurat</vt:lpstr>
      <vt:lpstr>marttojen Ompeluseurat </vt:lpstr>
      <vt:lpstr>Ompeluseurat esim. Kirjastossa </vt:lpstr>
      <vt:lpstr>Ompeluseurat Kirjastossa tai muualla</vt:lpstr>
      <vt:lpstr>Ompeluseurat Kirjastossa tai muualla</vt:lpstr>
      <vt:lpstr>Ompeluseurat Toteutus</vt:lpstr>
      <vt:lpstr>Ompeluseurat Toteutus</vt:lpstr>
      <vt:lpstr>Ompeluseurat Toteutus</vt:lpstr>
      <vt:lpstr>Työnjako marttojen kesken</vt:lpstr>
      <vt:lpstr>Kiitos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Seija Uimaniemi</dc:creator>
  <cp:lastModifiedBy>Pirkko Elomaa-Vahteristo</cp:lastModifiedBy>
  <cp:revision>386</cp:revision>
  <cp:lastPrinted>2016-11-25T08:22:37Z</cp:lastPrinted>
  <dcterms:created xsi:type="dcterms:W3CDTF">2015-08-07T06:32:43Z</dcterms:created>
  <dcterms:modified xsi:type="dcterms:W3CDTF">2016-12-08T16:00:57Z</dcterms:modified>
</cp:coreProperties>
</file>