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3.xml" ContentType="application/vnd.openxmlformats-officedocument.themeOverr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6" r:id="rId3"/>
    <p:sldId id="292" r:id="rId4"/>
    <p:sldId id="264" r:id="rId5"/>
    <p:sldId id="299" r:id="rId6"/>
    <p:sldId id="266" r:id="rId7"/>
    <p:sldId id="267" r:id="rId8"/>
    <p:sldId id="268" r:id="rId9"/>
    <p:sldId id="269" r:id="rId10"/>
    <p:sldId id="270" r:id="rId11"/>
    <p:sldId id="279" r:id="rId12"/>
    <p:sldId id="286" r:id="rId13"/>
    <p:sldId id="297" r:id="rId14"/>
    <p:sldId id="298" r:id="rId15"/>
    <p:sldId id="272" r:id="rId16"/>
    <p:sldId id="262" r:id="rId17"/>
  </p:sldIdLst>
  <p:sldSz cx="9144000" cy="6858000" type="screen4x3"/>
  <p:notesSz cx="6794500" cy="99314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AFB0"/>
    <a:srgbClr val="000000"/>
    <a:srgbClr val="DDD9C3"/>
    <a:srgbClr val="DDC3FF"/>
    <a:srgbClr val="1269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0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tls03.marttaliitto.fi\Marttaliitto\Talous\Kirjanpito\Aherruksen%20tulos\Tilinp&#228;&#228;t&#246;s\2016\Vuosikertomus%202016%20piirakat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2\marttaliitto\Talous\Kirjanpito\Aherruksen%20tulos\Konserni\2012\Vuosikertomus%202012%20ALUSTAVA%20piiraka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2\marttaliitto\Talous\Kirjanpito\Aherruksen%20tulos\Tilinp&#228;&#228;t&#246;s\2013\Vuosikertomus%202013%20ALUSTAVA%20piirakat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tls03.marttaliitto.fi\Marttaliitto\Talous\Kirjanpito\Aherruksen%20tulos\Tilinp&#228;&#228;t&#246;s\2015\Vuosikertomus%202015%20piiraka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tls03.marttaliitto.fi\Marttaliitto\Talous\Kirjanpito\Aherruksen%20tulos\Tilinp&#228;&#228;t&#246;s\2016\Vuosikertomus%202016%20piirakat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M:\docs.marttaliitto.fi\ID2\D19FA129-6E1E-4730-9560-0CD0B655BDD0\0\24000-24999\24409\L\L\Tilinp&#228;&#228;t&#246;s%20kuvina%20(ID%2024409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2\marttaliitto\Talous\Kirjanpito\Aherruksen%20tulos\Tilinp&#228;&#228;t&#246;s\2013\Vuosikertomus%202013%20ALUSTAVA%20piirakat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mtls03.marttaliitto.fi\Marttaliitto\Talous\Kirjanpito\Aherruksen%20tulos\Tilinp&#228;&#228;t&#246;s\2016\Vuosikertomus%202016%20piirakat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M:\docs.marttaliitto.fi\ID2\D19FA129-6E1E-4730-9560-0CD0B655BDD0\0\24000-24999\24409\L\L\Tilinp&#228;&#228;t&#246;s%20kuvina%20(ID%2024409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2\marttaliitto\Talous\Kirjanpito\Aherruksen%20tulos\Konserni\2012\Vuosikertomus%202012%20ALUSTAVA%20piirakat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2\marttaliitto\Talous\Kirjanpito\Aherruksen%20tulos\Konserni\2012\Vuosikertomus%202012%20ALUSTAVA%20piiraka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2\marttaliitto\Talous\Kirjanpito\Aherruksen%20tulos\Tilinp&#228;&#228;t&#246;s\2013\Vuosikertomus%202013%20ALUSTAVA%20piiraka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mtls03.marttaliitto.fi\Marttaliitto\Talous\Kirjanpito\Aherruksen%20tulos\Tilinp&#228;&#228;t&#246;s\2015\Vuosikertomus%202015%20piirakat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02\marttaliitto\Talous\Kirjanpito\Aherruksen%20tulos\Tilinp&#228;&#228;t&#246;s\2013\Vuosikertomus%202013%20ALUSTAVA%20piiraka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0000"/>
            </a:solidFill>
          </c:spPr>
          <c:invertIfNegative val="0"/>
          <c:cat>
            <c:numRef>
              <c:f>'[Vuosikertomus 2016 piirakat.xlsx]Tulokset 5 v'!$A$13:$A$20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'[Vuosikertomus 2016 piirakat.xlsx]Tulokset 5 v'!$B$13:$B$20</c:f>
              <c:numCache>
                <c:formatCode>General</c:formatCode>
                <c:ptCount val="8"/>
                <c:pt idx="0">
                  <c:v>-660</c:v>
                </c:pt>
                <c:pt idx="1">
                  <c:v>-10055</c:v>
                </c:pt>
                <c:pt idx="2">
                  <c:v>21</c:v>
                </c:pt>
                <c:pt idx="3">
                  <c:v>960</c:v>
                </c:pt>
                <c:pt idx="4">
                  <c:v>324</c:v>
                </c:pt>
                <c:pt idx="5">
                  <c:v>534</c:v>
                </c:pt>
                <c:pt idx="6">
                  <c:v>-14</c:v>
                </c:pt>
                <c:pt idx="7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38-413A-BDBD-319BDF0F8A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908768"/>
        <c:axId val="337909160"/>
      </c:barChart>
      <c:catAx>
        <c:axId val="33790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37909160"/>
        <c:crosses val="autoZero"/>
        <c:auto val="1"/>
        <c:lblAlgn val="ctr"/>
        <c:lblOffset val="100"/>
        <c:noMultiLvlLbl val="0"/>
      </c:catAx>
      <c:valAx>
        <c:axId val="3379091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Tuhatta euroa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79087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316404199475064"/>
          <c:y val="0.15527340332458442"/>
          <c:w val="0.44415813648293961"/>
          <c:h val="0.7402635608048994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AFCC-43BB-A62F-20F4952FB554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AFCC-43BB-A62F-20F4952FB5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Piirakat!$E$4:$E$7</c:f>
              <c:strCache>
                <c:ptCount val="4"/>
                <c:pt idx="0">
                  <c:v>Varsinainen toiminta</c:v>
                </c:pt>
                <c:pt idx="1">
                  <c:v>Sijoitus- ja rahoitustoiminta</c:v>
                </c:pt>
                <c:pt idx="2">
                  <c:v>Varainhankinta</c:v>
                </c:pt>
                <c:pt idx="3">
                  <c:v>Rahastosiirto</c:v>
                </c:pt>
              </c:strCache>
            </c:strRef>
          </c:cat>
          <c:val>
            <c:numRef>
              <c:f>Piirakat!$F$4:$F$7</c:f>
              <c:numCache>
                <c:formatCode>#,##0</c:formatCode>
                <c:ptCount val="4"/>
                <c:pt idx="0">
                  <c:v>3291279</c:v>
                </c:pt>
                <c:pt idx="1">
                  <c:v>816938</c:v>
                </c:pt>
                <c:pt idx="2" formatCode="General">
                  <c:v>205495</c:v>
                </c:pt>
                <c:pt idx="3">
                  <c:v>15909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CC-43BB-A62F-20F4952FB55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2000"/>
          </a:pPr>
          <a:endParaRPr lang="fi-FI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9224491706312974"/>
          <c:y val="0.22320384799698872"/>
          <c:w val="0.29821894472744165"/>
          <c:h val="0.62729866664897915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0656057209217984"/>
          <c:y val="9.6495451122714765E-2"/>
          <c:w val="0.39343942790782033"/>
          <c:h val="0.87139788700726373"/>
        </c:manualLayout>
      </c:layout>
      <c:overlay val="0"/>
      <c:txPr>
        <a:bodyPr/>
        <a:lstStyle/>
        <a:p>
          <a:pPr>
            <a:defRPr sz="1800"/>
          </a:pPr>
          <a:endParaRPr lang="fi-FI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01153155650517"/>
          <c:y val="0.12508630547058189"/>
          <c:w val="0.84454396325459313"/>
          <c:h val="0.777361111111111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Piirakat!$E$12:$E$16</c:f>
              <c:strCache>
                <c:ptCount val="5"/>
                <c:pt idx="0">
                  <c:v>Jäsenlehti</c:v>
                </c:pt>
                <c:pt idx="1">
                  <c:v>Järjestöpalvelut</c:v>
                </c:pt>
                <c:pt idx="2">
                  <c:v>Neuvonta</c:v>
                </c:pt>
                <c:pt idx="3">
                  <c:v>Hanketoiminta</c:v>
                </c:pt>
                <c:pt idx="4">
                  <c:v>Hallinto ja viestintä</c:v>
                </c:pt>
              </c:strCache>
            </c:strRef>
          </c:cat>
          <c:val>
            <c:numRef>
              <c:f>Piirakat!$F$12:$F$16</c:f>
              <c:numCache>
                <c:formatCode>#,##0</c:formatCode>
                <c:ptCount val="5"/>
                <c:pt idx="0">
                  <c:v>511996</c:v>
                </c:pt>
                <c:pt idx="1">
                  <c:v>525011</c:v>
                </c:pt>
                <c:pt idx="2">
                  <c:v>457558</c:v>
                </c:pt>
                <c:pt idx="3">
                  <c:v>74005</c:v>
                </c:pt>
                <c:pt idx="4">
                  <c:v>371577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8A-4540-9051-B221FF50C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608704"/>
        <c:axId val="417609096"/>
      </c:barChart>
      <c:catAx>
        <c:axId val="41760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7609096"/>
        <c:crosses val="autoZero"/>
        <c:auto val="1"/>
        <c:lblAlgn val="ctr"/>
        <c:lblOffset val="100"/>
        <c:noMultiLvlLbl val="0"/>
      </c:catAx>
      <c:valAx>
        <c:axId val="417609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17608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'[Vuosikertomus 2016 piirakat.xlsx]Tulokset 5 v'!$A$24:$A$31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'[Vuosikertomus 2016 piirakat.xlsx]Tulokset 5 v'!$B$24:$B$31</c:f>
              <c:numCache>
                <c:formatCode>General</c:formatCode>
                <c:ptCount val="8"/>
                <c:pt idx="0">
                  <c:v>-1439</c:v>
                </c:pt>
                <c:pt idx="1">
                  <c:v>-3305</c:v>
                </c:pt>
                <c:pt idx="2">
                  <c:v>-1985</c:v>
                </c:pt>
                <c:pt idx="3">
                  <c:v>1006</c:v>
                </c:pt>
                <c:pt idx="4">
                  <c:v>684</c:v>
                </c:pt>
                <c:pt idx="5">
                  <c:v>328</c:v>
                </c:pt>
                <c:pt idx="6">
                  <c:v>-148</c:v>
                </c:pt>
                <c:pt idx="7">
                  <c:v>376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7C-490A-AF1E-1899DD837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7907200"/>
        <c:axId val="337907592"/>
      </c:barChart>
      <c:catAx>
        <c:axId val="33790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37907592"/>
        <c:crosses val="autoZero"/>
        <c:auto val="1"/>
        <c:lblAlgn val="ctr"/>
        <c:lblOffset val="100"/>
        <c:noMultiLvlLbl val="0"/>
      </c:catAx>
      <c:valAx>
        <c:axId val="3379075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Tuhatta euroa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79072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Taseet!$A$29:$A$36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Taseet!$B$29:$B$36</c:f>
              <c:numCache>
                <c:formatCode>General</c:formatCode>
                <c:ptCount val="8"/>
                <c:pt idx="0">
                  <c:v>17963</c:v>
                </c:pt>
                <c:pt idx="1">
                  <c:v>17581</c:v>
                </c:pt>
                <c:pt idx="2">
                  <c:v>14020</c:v>
                </c:pt>
                <c:pt idx="3">
                  <c:v>14204</c:v>
                </c:pt>
                <c:pt idx="4">
                  <c:v>14438</c:v>
                </c:pt>
                <c:pt idx="5">
                  <c:v>14698</c:v>
                </c:pt>
                <c:pt idx="6">
                  <c:v>14550</c:v>
                </c:pt>
                <c:pt idx="7">
                  <c:v>14926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DB-4B98-8713-B7E06DFDB7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939112"/>
        <c:axId val="583930912"/>
      </c:barChart>
      <c:catAx>
        <c:axId val="583939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3930912"/>
        <c:crosses val="autoZero"/>
        <c:auto val="1"/>
        <c:lblAlgn val="ctr"/>
        <c:lblOffset val="100"/>
        <c:noMultiLvlLbl val="0"/>
      </c:catAx>
      <c:valAx>
        <c:axId val="583930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3939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328656"/>
        <c:axId val="192329048"/>
      </c:barChart>
      <c:catAx>
        <c:axId val="19232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2329048"/>
        <c:crosses val="autoZero"/>
        <c:auto val="1"/>
        <c:lblAlgn val="ctr"/>
        <c:lblOffset val="100"/>
        <c:noMultiLvlLbl val="0"/>
      </c:catAx>
      <c:valAx>
        <c:axId val="1923290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Tuhatta euroa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923286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'[Vuosikertomus 2016 piirakat.xlsx]Tulokset 5 v'!$A$35:$A$42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'[Vuosikertomus 2016 piirakat.xlsx]Tulokset 5 v'!$B$35:$B$42</c:f>
              <c:numCache>
                <c:formatCode>General</c:formatCode>
                <c:ptCount val="8"/>
                <c:pt idx="0">
                  <c:v>-282</c:v>
                </c:pt>
                <c:pt idx="1">
                  <c:v>-571</c:v>
                </c:pt>
                <c:pt idx="2">
                  <c:v>-616</c:v>
                </c:pt>
                <c:pt idx="3">
                  <c:v>-194</c:v>
                </c:pt>
                <c:pt idx="4">
                  <c:v>-128</c:v>
                </c:pt>
                <c:pt idx="5">
                  <c:v>51</c:v>
                </c:pt>
                <c:pt idx="6">
                  <c:v>13</c:v>
                </c:pt>
                <c:pt idx="7">
                  <c:v>-46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CD-4A33-ADF9-3AA55D6E3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693784"/>
        <c:axId val="338213880"/>
      </c:barChart>
      <c:catAx>
        <c:axId val="33669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38213880"/>
        <c:crosses val="autoZero"/>
        <c:auto val="1"/>
        <c:lblAlgn val="ctr"/>
        <c:lblOffset val="100"/>
        <c:noMultiLvlLbl val="0"/>
      </c:catAx>
      <c:valAx>
        <c:axId val="3382138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Tuhatta euroa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3366937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692038495188101E-2"/>
          <c:y val="2.8194444444444446E-2"/>
          <c:w val="0.86486351706036746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Taseet!$A$8:$A$15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Taseet!$B$8:$B$15</c:f>
              <c:numCache>
                <c:formatCode>General</c:formatCode>
                <c:ptCount val="8"/>
                <c:pt idx="0">
                  <c:v>45665</c:v>
                </c:pt>
                <c:pt idx="1">
                  <c:v>35173</c:v>
                </c:pt>
                <c:pt idx="2">
                  <c:v>32492</c:v>
                </c:pt>
                <c:pt idx="3">
                  <c:v>32065</c:v>
                </c:pt>
                <c:pt idx="4">
                  <c:v>31474</c:v>
                </c:pt>
                <c:pt idx="5">
                  <c:v>31166</c:v>
                </c:pt>
                <c:pt idx="6">
                  <c:v>30405</c:v>
                </c:pt>
                <c:pt idx="7">
                  <c:v>29977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BB-4489-AEF8-6E152F35D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5372096"/>
        <c:axId val="555376688"/>
      </c:barChart>
      <c:catAx>
        <c:axId val="55537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55376688"/>
        <c:crosses val="autoZero"/>
        <c:auto val="1"/>
        <c:lblAlgn val="ctr"/>
        <c:lblOffset val="100"/>
        <c:noMultiLvlLbl val="0"/>
      </c:catAx>
      <c:valAx>
        <c:axId val="555376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55372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0315359477124173"/>
          <c:y val="0.2203817285997145"/>
          <c:w val="0.28704248366013074"/>
          <c:h val="0.62904636920384949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1"/>
          <c:order val="0"/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391-48FC-9A58-2AB427F3AF17}"/>
              </c:ext>
            </c:extLst>
          </c:dPt>
          <c:dPt>
            <c:idx val="1"/>
            <c:bubble3D val="0"/>
            <c:explosion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391-48FC-9A58-2AB427F3AF17}"/>
              </c:ext>
            </c:extLst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391-48FC-9A58-2AB427F3AF17}"/>
              </c:ext>
            </c:extLst>
          </c:dPt>
          <c:dPt>
            <c:idx val="4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F391-48FC-9A58-2AB427F3AF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fi-FI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Piirakat!$A$4:$A$8</c:f>
              <c:strCache>
                <c:ptCount val="5"/>
                <c:pt idx="0">
                  <c:v>Sijoitus- ja rahoitustoiminta</c:v>
                </c:pt>
                <c:pt idx="1">
                  <c:v>Varsinainen toiminta</c:v>
                </c:pt>
                <c:pt idx="2">
                  <c:v>Jäsenmaksut</c:v>
                </c:pt>
                <c:pt idx="3">
                  <c:v>Muu varainhankinta</c:v>
                </c:pt>
                <c:pt idx="4">
                  <c:v>Yleisavustukset</c:v>
                </c:pt>
              </c:strCache>
            </c:strRef>
          </c:cat>
          <c:val>
            <c:numRef>
              <c:f>Piirakat!$B$4:$B$8</c:f>
              <c:numCache>
                <c:formatCode>#,##0</c:formatCode>
                <c:ptCount val="5"/>
                <c:pt idx="0">
                  <c:v>1803265</c:v>
                </c:pt>
                <c:pt idx="1">
                  <c:v>1206147</c:v>
                </c:pt>
                <c:pt idx="2">
                  <c:v>871479</c:v>
                </c:pt>
                <c:pt idx="3">
                  <c:v>85257</c:v>
                </c:pt>
                <c:pt idx="4">
                  <c:v>588000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91-48FC-9A58-2AB427F3AF17}"/>
            </c:ext>
          </c:extLst>
        </c:ser>
        <c:ser>
          <c:idx val="0"/>
          <c:order val="1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Piirakat!$A$4:$A$8</c:f>
              <c:strCache>
                <c:ptCount val="5"/>
                <c:pt idx="0">
                  <c:v>Sijoitus- ja rahoitustoiminta</c:v>
                </c:pt>
                <c:pt idx="1">
                  <c:v>Varsinainen toiminta</c:v>
                </c:pt>
                <c:pt idx="2">
                  <c:v>Jäsenmaksut</c:v>
                </c:pt>
                <c:pt idx="3">
                  <c:v>Muu varainhankinta</c:v>
                </c:pt>
                <c:pt idx="4">
                  <c:v>Yleisavustukset</c:v>
                </c:pt>
              </c:strCache>
            </c:strRef>
          </c:cat>
          <c:val>
            <c:numRef>
              <c:f>Piirakat!$B$4:$B$8</c:f>
              <c:numCache>
                <c:formatCode>#,##0</c:formatCode>
                <c:ptCount val="5"/>
                <c:pt idx="0">
                  <c:v>1803265</c:v>
                </c:pt>
                <c:pt idx="1">
                  <c:v>1206147</c:v>
                </c:pt>
                <c:pt idx="2">
                  <c:v>871479</c:v>
                </c:pt>
                <c:pt idx="3">
                  <c:v>85257</c:v>
                </c:pt>
                <c:pt idx="4">
                  <c:v>588000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391-48FC-9A58-2AB427F3AF1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0048622047244091"/>
          <c:y val="0.1580132691746865"/>
          <c:w val="0.28284711286089237"/>
          <c:h val="0.79473753280839898"/>
        </c:manualLayout>
      </c:layout>
      <c:overlay val="0"/>
      <c:txPr>
        <a:bodyPr/>
        <a:lstStyle/>
        <a:p>
          <a:pPr>
            <a:defRPr sz="2000"/>
          </a:pPr>
          <a:endParaRPr lang="fi-FI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1632340075137668"/>
          <c:y val="0.13688861260763457"/>
          <c:w val="0.2738726776799959"/>
          <c:h val="0.7642342404567849"/>
        </c:manualLayout>
      </c:layout>
      <c:overlay val="0"/>
      <c:txPr>
        <a:bodyPr/>
        <a:lstStyle/>
        <a:p>
          <a:pPr rtl="0">
            <a:defRPr/>
          </a:pPr>
          <a:endParaRPr lang="fi-FI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86695776157202E-2"/>
          <c:y val="9.3126994904313656E-2"/>
          <c:w val="0.48174131764971567"/>
          <c:h val="0.81374601019137272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8154692733982782"/>
          <c:y val="2.9733624368534214E-2"/>
          <c:w val="0.40856322830835562"/>
          <c:h val="0.94972290660514846"/>
        </c:manualLayout>
      </c:layout>
      <c:overlay val="0"/>
      <c:txPr>
        <a:bodyPr/>
        <a:lstStyle/>
        <a:p>
          <a:pPr rtl="0">
            <a:defRPr sz="1400"/>
          </a:pPr>
          <a:endParaRPr lang="fi-FI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434089375524711E-2"/>
          <c:y val="1.460215351958811E-2"/>
          <c:w val="0.65255384912633096"/>
          <c:h val="0.98539784648041184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70887782363418095"/>
          <c:y val="6.7479514201999408E-2"/>
          <c:w val="0.28178035087994602"/>
          <c:h val="0.87914753754811703"/>
        </c:manualLayout>
      </c:layout>
      <c:overlay val="0"/>
      <c:txPr>
        <a:bodyPr/>
        <a:lstStyle/>
        <a:p>
          <a:pPr rtl="0">
            <a:defRPr/>
          </a:pPr>
          <a:endParaRPr lang="fi-FI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152955018553717E-2"/>
          <c:y val="0.2314724079352074"/>
          <c:w val="0.56196799755666949"/>
          <c:h val="0.61124527191704314"/>
        </c:manualLayout>
      </c:layout>
      <c:pie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ADC5-4940-92D5-7CABAE106CAF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ADC5-4940-92D5-7CABAE106CAF}"/>
              </c:ext>
            </c:extLst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ADC5-4940-92D5-7CABAE106CAF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ADC5-4940-92D5-7CABAE106CAF}"/>
              </c:ext>
            </c:extLst>
          </c:dPt>
          <c:dPt>
            <c:idx val="4"/>
            <c:bubble3D val="0"/>
            <c:spPr>
              <a:solidFill>
                <a:srgbClr val="33CCCC"/>
              </a:solidFill>
            </c:spPr>
            <c:extLst>
              <c:ext xmlns:c16="http://schemas.microsoft.com/office/drawing/2014/chart" uri="{C3380CC4-5D6E-409C-BE32-E72D297353CC}">
                <c16:uniqueId val="{00000009-ADC5-4940-92D5-7CABAE106CAF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Piirakat!$A$13:$A$24</c:f>
              <c:strCache>
                <c:ptCount val="12"/>
                <c:pt idx="0">
                  <c:v>Vuokratuotot</c:v>
                </c:pt>
                <c:pt idx="1">
                  <c:v>Sijoitusomaisuuden tuotot</c:v>
                </c:pt>
                <c:pt idx="2">
                  <c:v>Jäsenmaksut</c:v>
                </c:pt>
                <c:pt idx="3">
                  <c:v>Hanketuotot</c:v>
                </c:pt>
                <c:pt idx="4">
                  <c:v>Eduard Polónin säätiön avustus</c:v>
                </c:pt>
                <c:pt idx="5">
                  <c:v>Valtionavustus</c:v>
                </c:pt>
                <c:pt idx="6">
                  <c:v>Tuotemyynnit</c:v>
                </c:pt>
                <c:pt idx="7">
                  <c:v>Julkaisutoiminta</c:v>
                </c:pt>
                <c:pt idx="8">
                  <c:v>Hallinnon tuotot</c:v>
                </c:pt>
                <c:pt idx="9">
                  <c:v>Neuvonnan tuotot</c:v>
                </c:pt>
                <c:pt idx="10">
                  <c:v>Järjestöpalvelujen tuotot</c:v>
                </c:pt>
                <c:pt idx="11">
                  <c:v>Arpajaistuotot</c:v>
                </c:pt>
              </c:strCache>
            </c:strRef>
          </c:cat>
          <c:val>
            <c:numRef>
              <c:f>Piirakat!$B$13:$B$24</c:f>
              <c:numCache>
                <c:formatCode>#,##0</c:formatCode>
                <c:ptCount val="12"/>
                <c:pt idx="0">
                  <c:v>987215</c:v>
                </c:pt>
                <c:pt idx="1">
                  <c:v>816050</c:v>
                </c:pt>
                <c:pt idx="2">
                  <c:v>871479</c:v>
                </c:pt>
                <c:pt idx="3">
                  <c:v>946930</c:v>
                </c:pt>
                <c:pt idx="4">
                  <c:v>370000</c:v>
                </c:pt>
                <c:pt idx="5">
                  <c:v>218000</c:v>
                </c:pt>
                <c:pt idx="6">
                  <c:v>111690</c:v>
                </c:pt>
                <c:pt idx="7">
                  <c:v>126366</c:v>
                </c:pt>
                <c:pt idx="8">
                  <c:v>59082</c:v>
                </c:pt>
                <c:pt idx="9">
                  <c:v>18705</c:v>
                </c:pt>
                <c:pt idx="10">
                  <c:v>28631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DC5-4940-92D5-7CABAE106CA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11"/>
        <c:delete val="1"/>
      </c:legendEntry>
      <c:layout>
        <c:manualLayout>
          <c:xMode val="edge"/>
          <c:yMode val="edge"/>
          <c:x val="0.62737136833159435"/>
          <c:y val="4.3290728599898701E-2"/>
          <c:w val="0.35640157466462591"/>
          <c:h val="0.92814003440720005"/>
        </c:manualLayout>
      </c:layout>
      <c:overlay val="0"/>
      <c:txPr>
        <a:bodyPr/>
        <a:lstStyle/>
        <a:p>
          <a:pPr rtl="0">
            <a:defRPr sz="1400"/>
          </a:pPr>
          <a:endParaRPr lang="fi-FI"/>
        </a:p>
      </c:txPr>
    </c:legend>
    <c:plotVisOnly val="1"/>
    <c:dispBlanksAs val="zero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710756243656544E-2"/>
          <c:y val="3.0943570372522704E-2"/>
          <c:w val="0.53341695555484414"/>
          <c:h val="0.968356934699563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4.4.2017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14DDE-95EC-47CE-BDA1-3C5DB8114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027303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4.4.2017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6E363-7D34-43AD-B2A3-FC0B302B6B3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795546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ansi dia 1">
    <p:bg>
      <p:bgPr>
        <a:solidFill>
          <a:srgbClr val="1269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330800"/>
            <a:ext cx="6400800" cy="576000"/>
          </a:xfrm>
        </p:spPr>
        <p:txBody>
          <a:bodyPr anchor="b">
            <a:normAutofit/>
          </a:bodyPr>
          <a:lstStyle>
            <a:lvl1pPr algn="ctr">
              <a:spcBef>
                <a:spcPts val="672"/>
              </a:spcBef>
              <a:defRPr sz="2800">
                <a:solidFill>
                  <a:srgbClr val="DDD9C3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06800"/>
            <a:ext cx="6400800" cy="1080000"/>
          </a:xfrm>
        </p:spPr>
        <p:txBody>
          <a:bodyPr>
            <a:normAutofit/>
          </a:bodyPr>
          <a:lstStyle>
            <a:lvl1pPr marL="0" indent="0" algn="ctr">
              <a:spcBef>
                <a:spcPts val="672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20" y="1683185"/>
            <a:ext cx="7452000" cy="24341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00" y="-666000"/>
            <a:ext cx="2071130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176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276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dia 2">
    <p:bg>
      <p:bgPr>
        <a:solidFill>
          <a:srgbClr val="1269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505" y="2127600"/>
            <a:ext cx="7686990" cy="1569600"/>
          </a:xfrm>
        </p:spPr>
        <p:txBody>
          <a:bodyPr anchor="b">
            <a:noAutofit/>
          </a:bodyPr>
          <a:lstStyle>
            <a:lvl1pPr algn="ctr">
              <a:spcBef>
                <a:spcPts val="672"/>
              </a:spcBef>
              <a:defRPr sz="96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3567600" y="5144400"/>
            <a:ext cx="1846800" cy="562573"/>
            <a:chOff x="3607200" y="475200"/>
            <a:chExt cx="1846800" cy="562573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2400" y="500400"/>
              <a:ext cx="1821600" cy="537373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 userDrawn="1"/>
          </p:nvCxnSpPr>
          <p:spPr>
            <a:xfrm flipV="1">
              <a:off x="3607200" y="475200"/>
              <a:ext cx="1821600" cy="0"/>
            </a:xfrm>
            <a:prstGeom prst="line">
              <a:avLst/>
            </a:prstGeom>
            <a:ln w="9525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flipV="1">
              <a:off x="3618000" y="1036800"/>
              <a:ext cx="1821600" cy="0"/>
            </a:xfrm>
            <a:prstGeom prst="line">
              <a:avLst/>
            </a:prstGeom>
            <a:ln w="9525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00" y="-666000"/>
            <a:ext cx="2071130" cy="360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219" y="4228406"/>
            <a:ext cx="2160000" cy="70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7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400" y="1983600"/>
            <a:ext cx="5227200" cy="7812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753200" y="2808000"/>
            <a:ext cx="5994000" cy="1793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526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7200" y="273598"/>
            <a:ext cx="3708000" cy="1404000"/>
          </a:xfrm>
        </p:spPr>
        <p:txBody>
          <a:bodyPr anchor="t" anchorCtr="0"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593600" cy="6858000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047200" y="1838632"/>
            <a:ext cx="3708000" cy="414778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265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+kuva 70/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6152400" y="1738800"/>
            <a:ext cx="2534400" cy="3798000"/>
          </a:xfr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1602000"/>
            <a:ext cx="5688000" cy="45252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0994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kappaletta -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164800" cy="11448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2000"/>
            <a:ext cx="3931200" cy="823912"/>
          </a:xfrm>
        </p:spPr>
        <p:txBody>
          <a:bodyPr anchor="b"/>
          <a:lstStyle>
            <a:lvl1pPr marL="0" indent="0">
              <a:buNone/>
              <a:defRPr sz="2400" b="1" kern="300" cap="all" spc="1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05075"/>
            <a:ext cx="3931200" cy="37008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1200" y="1602000"/>
            <a:ext cx="3931200" cy="823912"/>
          </a:xfrm>
        </p:spPr>
        <p:txBody>
          <a:bodyPr anchor="b"/>
          <a:lstStyle>
            <a:lvl1pPr marL="0" indent="0">
              <a:buNone/>
              <a:defRPr sz="2400" b="1" kern="300" cap="all" spc="1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200" y="2505075"/>
            <a:ext cx="3931200" cy="37008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1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kappal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164800" cy="11448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2000"/>
            <a:ext cx="3931200" cy="45252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200" y="1602000"/>
            <a:ext cx="3931200" cy="45252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13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22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2000"/>
            <a:ext cx="8229600" cy="452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pic>
        <p:nvPicPr>
          <p:cNvPr id="8" name="Kuva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244" y="6196237"/>
            <a:ext cx="1296169" cy="49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5650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5" r:id="rId3"/>
    <p:sldLayoutId id="2147483676" r:id="rId4"/>
    <p:sldLayoutId id="2147483662" r:id="rId5"/>
    <p:sldLayoutId id="2147483664" r:id="rId6"/>
    <p:sldLayoutId id="2147483665" r:id="rId7"/>
    <p:sldLayoutId id="2147483674" r:id="rId8"/>
    <p:sldLayoutId id="2147483666" r:id="rId9"/>
    <p:sldLayoutId id="2147483667" r:id="rId1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 cap="all" spc="3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defTabSz="914400" rtl="0" eaLnBrk="1" latinLnBrk="0" hangingPunct="1">
        <a:lnSpc>
          <a:spcPct val="100000"/>
        </a:lnSpc>
        <a:spcBef>
          <a:spcPts val="576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defTabSz="914400" rtl="0" eaLnBrk="1" latinLnBrk="0" hangingPunct="1">
        <a:lnSpc>
          <a:spcPct val="100000"/>
        </a:lnSpc>
        <a:spcBef>
          <a:spcPts val="486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84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288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288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tsikko 2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Talous vuonna 2016</a:t>
            </a:r>
          </a:p>
        </p:txBody>
      </p:sp>
      <p:sp>
        <p:nvSpPr>
          <p:cNvPr id="26" name="Alaotsikko 2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Vuosikokous 22.4.2017</a:t>
            </a:r>
          </a:p>
          <a:p>
            <a:r>
              <a:rPr lang="fi-FI" dirty="0"/>
              <a:t>Reijo Petrell</a:t>
            </a:r>
          </a:p>
        </p:txBody>
      </p:sp>
    </p:spTree>
    <p:extLst>
      <p:ext uri="{BB962C8B-B14F-4D97-AF65-F5344CB8AC3E}">
        <p14:creationId xmlns:p14="http://schemas.microsoft.com/office/powerpoint/2010/main" val="2438147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tsikko 1"/>
          <p:cNvSpPr>
            <a:spLocks noGrp="1"/>
          </p:cNvSpPr>
          <p:nvPr>
            <p:ph type="title"/>
          </p:nvPr>
        </p:nvSpPr>
        <p:spPr>
          <a:xfrm>
            <a:off x="2339753" y="274638"/>
            <a:ext cx="6804248" cy="944562"/>
          </a:xfrm>
        </p:spPr>
        <p:txBody>
          <a:bodyPr>
            <a:normAutofit fontScale="90000"/>
          </a:bodyPr>
          <a:lstStyle/>
          <a:p>
            <a:pPr algn="ctr"/>
            <a:r>
              <a:rPr lang="fi-FI" sz="4000" b="1" dirty="0"/>
              <a:t>Marttaliiton talousarviovertailu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401008"/>
              </p:ext>
            </p:extLst>
          </p:nvPr>
        </p:nvGraphicFramePr>
        <p:xfrm>
          <a:off x="323529" y="1412775"/>
          <a:ext cx="8640959" cy="4114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7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16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4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3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0837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fi-FI" sz="1600" b="1" u="none" strike="noStrike" dirty="0">
                          <a:effectLst/>
                        </a:rPr>
                        <a:t>        TP 2016 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fi-FI" sz="1600" b="1" u="none" strike="noStrike" dirty="0">
                          <a:effectLst/>
                        </a:rPr>
                        <a:t>                TA 2016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fi-FI" sz="1600" b="1" u="none" strike="noStrike" dirty="0">
                          <a:effectLst/>
                        </a:rPr>
                        <a:t>         ERO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00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fi-FI" sz="1600" b="1" u="none" strike="noStrike" dirty="0">
                          <a:effectLst/>
                        </a:rPr>
                        <a:t>         </a:t>
                      </a:r>
                      <a:r>
                        <a:rPr lang="fi-FI" sz="1600" b="1" u="none" strike="noStrike" dirty="0" err="1">
                          <a:effectLst/>
                        </a:rPr>
                        <a:t>t€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fi-FI" sz="1600" b="1" u="none" strike="noStrike" dirty="0">
                          <a:effectLst/>
                        </a:rPr>
                        <a:t>                   </a:t>
                      </a:r>
                      <a:r>
                        <a:rPr lang="fi-FI" sz="1600" b="1" u="none" strike="noStrike" dirty="0" err="1">
                          <a:effectLst/>
                        </a:rPr>
                        <a:t>t€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fi-FI" sz="1600" b="1" u="none" strike="noStrike" dirty="0">
                          <a:effectLst/>
                        </a:rPr>
                        <a:t>          </a:t>
                      </a:r>
                      <a:r>
                        <a:rPr lang="fi-FI" sz="1600" b="1" u="none" strike="noStrike" dirty="0" err="1">
                          <a:effectLst/>
                        </a:rPr>
                        <a:t>t€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Varsinaisen toiminnan kulujäämä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600" b="1" u="none" strike="noStrike" dirty="0">
                          <a:effectLst/>
                        </a:rPr>
                        <a:t>- 2085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600" b="1" u="none" strike="noStrike" dirty="0">
                          <a:effectLst/>
                        </a:rPr>
                        <a:t>-2</a:t>
                      </a:r>
                      <a:r>
                        <a:rPr lang="fi-FI" sz="1600" b="1" u="none" strike="noStrike" baseline="0" dirty="0">
                          <a:effectLst/>
                        </a:rPr>
                        <a:t> 241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+156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36"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36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Varainhankinta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751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 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750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+1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218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Sijoitus- ja rahoitustoiminta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986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911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+75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4622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Yleisavustukset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588</a:t>
                      </a: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580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+8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10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Rahastosiirrot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-16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-16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1080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600" b="1" u="none" strike="noStrike" dirty="0">
                          <a:effectLst/>
                        </a:rPr>
                        <a:t>Tilikauden tulos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+225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 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 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u="none" strike="noStrike" dirty="0">
                          <a:effectLst/>
                        </a:rPr>
                        <a:t>+225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38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4618856" cy="863600"/>
          </a:xfrm>
        </p:spPr>
        <p:txBody>
          <a:bodyPr/>
          <a:lstStyle/>
          <a:p>
            <a:r>
              <a:rPr lang="fi-FI" sz="3600" dirty="0"/>
              <a:t>Henkilöstö</a:t>
            </a:r>
          </a:p>
        </p:txBody>
      </p:sp>
      <p:sp>
        <p:nvSpPr>
          <p:cNvPr id="7171" name="Sisällön paikkamerkki 2"/>
          <p:cNvSpPr>
            <a:spLocks noGrp="1"/>
          </p:cNvSpPr>
          <p:nvPr>
            <p:ph idx="1"/>
          </p:nvPr>
        </p:nvSpPr>
        <p:spPr>
          <a:xfrm>
            <a:off x="457200" y="1387367"/>
            <a:ext cx="8229600" cy="4738796"/>
          </a:xfrm>
        </p:spPr>
        <p:txBody>
          <a:bodyPr/>
          <a:lstStyle/>
          <a:p>
            <a:pPr marL="0" indent="0">
              <a:buClr>
                <a:srgbClr val="C00000"/>
              </a:buClr>
              <a:buSzPct val="200000"/>
              <a:buNone/>
            </a:pPr>
            <a:r>
              <a:rPr lang="fi-FI" sz="2400" dirty="0"/>
              <a:t>Marttaliiton henkilöstö keskimäärin</a:t>
            </a:r>
          </a:p>
          <a:p>
            <a:pPr marL="0" indent="0">
              <a:buClr>
                <a:srgbClr val="C00000"/>
              </a:buClr>
              <a:buSzPct val="200000"/>
              <a:buNone/>
            </a:pPr>
            <a:endParaRPr lang="fi-FI" sz="2400" dirty="0"/>
          </a:p>
          <a:p>
            <a:pPr lvl="1"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i-FI" sz="2400" dirty="0"/>
              <a:t>v. 2016: 21 henkilöä</a:t>
            </a:r>
          </a:p>
          <a:p>
            <a:pPr lvl="1"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i-FI" sz="2400" dirty="0"/>
              <a:t>v. 2015: 21 henkilöä</a:t>
            </a:r>
          </a:p>
          <a:p>
            <a:pPr lvl="1"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i-FI" sz="2400" dirty="0"/>
              <a:t>v</a:t>
            </a:r>
            <a:r>
              <a:rPr lang="fi-FI" sz="2400" b="0" dirty="0">
                <a:solidFill>
                  <a:schemeClr val="tx1"/>
                </a:solidFill>
              </a:rPr>
              <a:t>. 2014: 19 henkilöä</a:t>
            </a:r>
          </a:p>
          <a:p>
            <a:pPr lvl="1"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i-FI" sz="2400" b="0" dirty="0">
                <a:solidFill>
                  <a:schemeClr val="tx1"/>
                </a:solidFill>
              </a:rPr>
              <a:t>v. 2013: 21 henkilöä</a:t>
            </a:r>
          </a:p>
          <a:p>
            <a:pPr lvl="1"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i-FI" sz="2400" b="0" dirty="0">
                <a:solidFill>
                  <a:schemeClr val="tx1"/>
                </a:solidFill>
              </a:rPr>
              <a:t>v. 2012: 22 henkilöä</a:t>
            </a:r>
          </a:p>
          <a:p>
            <a:pPr lvl="1"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i-FI" sz="2400" b="0" dirty="0">
                <a:solidFill>
                  <a:schemeClr val="tx1"/>
                </a:solidFill>
              </a:rPr>
              <a:t>v. 2011: 31 henkilöä</a:t>
            </a:r>
          </a:p>
          <a:p>
            <a:pPr marL="0" indent="0">
              <a:buClr>
                <a:srgbClr val="C00000"/>
              </a:buClr>
              <a:buSzPct val="200000"/>
              <a:buNone/>
            </a:pPr>
            <a:endParaRPr lang="fi-FI" sz="2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553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/>
          <p:cNvSpPr>
            <a:spLocks noGrp="1"/>
          </p:cNvSpPr>
          <p:nvPr>
            <p:ph type="title"/>
          </p:nvPr>
        </p:nvSpPr>
        <p:spPr>
          <a:xfrm>
            <a:off x="1939159" y="188640"/>
            <a:ext cx="7025329" cy="86409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i-FI" sz="3600" dirty="0">
                <a:ea typeface="+mn-ea"/>
                <a:cs typeface="+mn-cs"/>
              </a:rPr>
              <a:t>Marttaliiton rahoitus (t€)</a:t>
            </a:r>
          </a:p>
        </p:txBody>
      </p:sp>
      <p:sp>
        <p:nvSpPr>
          <p:cNvPr id="8195" name="Sisällön paikkamerkki 2"/>
          <p:cNvSpPr>
            <a:spLocks noGrp="1"/>
          </p:cNvSpPr>
          <p:nvPr>
            <p:ph idx="1"/>
          </p:nvPr>
        </p:nvSpPr>
        <p:spPr>
          <a:xfrm>
            <a:off x="103909" y="1052735"/>
            <a:ext cx="8860579" cy="5659791"/>
          </a:xfrm>
          <a:extLst/>
        </p:spPr>
        <p:txBody>
          <a:bodyPr>
            <a:normAutofit/>
          </a:bodyPr>
          <a:lstStyle/>
          <a:p>
            <a:pPr marL="114300" indent="0">
              <a:buFont typeface="Arial" pitchFamily="34" charset="0"/>
              <a:buNone/>
              <a:defRPr/>
            </a:pPr>
            <a:r>
              <a:rPr lang="fi-FI" sz="2800" dirty="0">
                <a:solidFill>
                  <a:schemeClr val="tx1"/>
                </a:solidFill>
              </a:rPr>
              <a:t>					    </a:t>
            </a:r>
            <a:r>
              <a:rPr lang="fi-FI" sz="2800" b="1" dirty="0">
                <a:solidFill>
                  <a:schemeClr val="tx1"/>
                </a:solidFill>
              </a:rPr>
              <a:t>2016</a:t>
            </a:r>
            <a:r>
              <a:rPr lang="fi-FI" sz="2800" dirty="0">
                <a:solidFill>
                  <a:schemeClr val="tx1"/>
                </a:solidFill>
              </a:rPr>
              <a:t> 	   </a:t>
            </a:r>
            <a:r>
              <a:rPr lang="fi-FI" sz="2800" b="1" dirty="0">
                <a:solidFill>
                  <a:schemeClr val="tx1"/>
                </a:solidFill>
              </a:rPr>
              <a:t>2015</a:t>
            </a:r>
          </a:p>
          <a:p>
            <a:pPr marL="114300" indent="0">
              <a:buFont typeface="Arial" pitchFamily="34" charset="0"/>
              <a:buNone/>
              <a:defRPr/>
            </a:pPr>
            <a:r>
              <a:rPr lang="fi-FI" sz="2800" dirty="0">
                <a:solidFill>
                  <a:schemeClr val="tx1"/>
                </a:solidFill>
              </a:rPr>
              <a:t>Varsinainen toiminta		 - 2 038	 - 1 875</a:t>
            </a:r>
          </a:p>
          <a:p>
            <a:pPr marL="0" indent="0">
              <a:buNone/>
              <a:defRPr/>
            </a:pPr>
            <a:r>
              <a:rPr lang="fi-FI" sz="2800" dirty="0">
                <a:solidFill>
                  <a:schemeClr val="tx1"/>
                </a:solidFill>
              </a:rPr>
              <a:t>Velkojen maksu			 -    601	 -</a:t>
            </a:r>
            <a:r>
              <a:rPr lang="fi-FI" sz="2800" dirty="0"/>
              <a:t>    802</a:t>
            </a:r>
            <a:r>
              <a:rPr lang="fi-FI" sz="2800" dirty="0">
                <a:solidFill>
                  <a:schemeClr val="tx1"/>
                </a:solidFill>
              </a:rPr>
              <a:t>	</a:t>
            </a:r>
            <a:endParaRPr lang="fi-FI" sz="2800" dirty="0"/>
          </a:p>
          <a:p>
            <a:pPr marL="0" indent="0">
              <a:buNone/>
              <a:defRPr/>
            </a:pPr>
            <a:r>
              <a:rPr lang="fi-FI" sz="2800" dirty="0">
                <a:solidFill>
                  <a:schemeClr val="tx1"/>
                </a:solidFill>
              </a:rPr>
              <a:t>Investoinnit			 </a:t>
            </a:r>
            <a:r>
              <a:rPr lang="fi-FI" sz="2800" u="sng" dirty="0">
                <a:solidFill>
                  <a:schemeClr val="tx1"/>
                </a:solidFill>
              </a:rPr>
              <a:t>-       </a:t>
            </a:r>
            <a:r>
              <a:rPr lang="fi-FI" sz="2800" u="sng" dirty="0"/>
              <a:t>5</a:t>
            </a:r>
            <a:r>
              <a:rPr lang="fi-FI" sz="2800" dirty="0">
                <a:solidFill>
                  <a:schemeClr val="tx1"/>
                </a:solidFill>
              </a:rPr>
              <a:t>	 </a:t>
            </a:r>
            <a:r>
              <a:rPr lang="fi-FI" sz="2800" u="sng" dirty="0"/>
              <a:t>-      43</a:t>
            </a:r>
            <a:endParaRPr lang="fi-FI" sz="2800" u="sng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fi-FI" sz="2800" dirty="0">
                <a:solidFill>
                  <a:schemeClr val="tx1"/>
                </a:solidFill>
              </a:rPr>
              <a:t>				</a:t>
            </a:r>
            <a:r>
              <a:rPr lang="fi-FI" sz="2800" dirty="0"/>
              <a:t>          </a:t>
            </a:r>
            <a:r>
              <a:rPr lang="fi-FI" sz="2800" dirty="0">
                <a:solidFill>
                  <a:schemeClr val="tx1"/>
                </a:solidFill>
              </a:rPr>
              <a:t>- 2 </a:t>
            </a:r>
            <a:r>
              <a:rPr lang="fi-FI" sz="2800" dirty="0"/>
              <a:t>644       </a:t>
            </a:r>
            <a:r>
              <a:rPr lang="fi-FI" sz="2800" dirty="0">
                <a:solidFill>
                  <a:schemeClr val="tx1"/>
                </a:solidFill>
              </a:rPr>
              <a:t>- 2 720</a:t>
            </a:r>
          </a:p>
          <a:p>
            <a:pPr marL="0" indent="0">
              <a:buFont typeface="Trebuchet MS" pitchFamily="34" charset="0"/>
              <a:buNone/>
              <a:defRPr/>
            </a:pPr>
            <a:r>
              <a:rPr lang="fi-FI" sz="2800" dirty="0">
                <a:solidFill>
                  <a:schemeClr val="tx1"/>
                </a:solidFill>
              </a:rPr>
              <a:t>Varainhankinta, sijoitusten </a:t>
            </a:r>
          </a:p>
          <a:p>
            <a:pPr marL="0" indent="0">
              <a:buFont typeface="Trebuchet MS" pitchFamily="34" charset="0"/>
              <a:buNone/>
              <a:defRPr/>
            </a:pPr>
            <a:r>
              <a:rPr lang="fi-FI" sz="2800" dirty="0">
                <a:solidFill>
                  <a:schemeClr val="tx1"/>
                </a:solidFill>
              </a:rPr>
              <a:t>tuotto ja yleisavustukset         +1 789	  +1 868 Sijoitusomaisuuden myynti</a:t>
            </a:r>
          </a:p>
          <a:p>
            <a:pPr marL="0" indent="0">
              <a:buFont typeface="Trebuchet MS" pitchFamily="34" charset="0"/>
              <a:buNone/>
              <a:defRPr/>
            </a:pPr>
            <a:r>
              <a:rPr lang="fi-FI" sz="2800" dirty="0"/>
              <a:t>ja pääomasijoituksen palautus +  792</a:t>
            </a:r>
            <a:r>
              <a:rPr lang="fi-FI" sz="2800" dirty="0">
                <a:solidFill>
                  <a:schemeClr val="tx1"/>
                </a:solidFill>
              </a:rPr>
              <a:t>	  +   902	</a:t>
            </a:r>
          </a:p>
          <a:p>
            <a:pPr marL="0" indent="0">
              <a:buFont typeface="Trebuchet MS" pitchFamily="34" charset="0"/>
              <a:buNone/>
              <a:defRPr/>
            </a:pPr>
            <a:r>
              <a:rPr lang="fi-FI" sz="2800" dirty="0">
                <a:solidFill>
                  <a:schemeClr val="tx1"/>
                </a:solidFill>
              </a:rPr>
              <a:t>Rahavarojen käyttö	</a:t>
            </a:r>
            <a:r>
              <a:rPr lang="fi-FI" sz="2800" dirty="0"/>
              <a:t>            </a:t>
            </a:r>
            <a:r>
              <a:rPr lang="fi-FI" sz="2800" u="sng" dirty="0"/>
              <a:t>+    63</a:t>
            </a:r>
            <a:r>
              <a:rPr lang="fi-FI" sz="2800" dirty="0"/>
              <a:t>	  </a:t>
            </a:r>
            <a:r>
              <a:rPr lang="fi-FI" sz="2800" u="sng" dirty="0">
                <a:solidFill>
                  <a:schemeClr val="tx1"/>
                </a:solidFill>
              </a:rPr>
              <a:t>-     50</a:t>
            </a:r>
            <a:r>
              <a:rPr lang="fi-FI" sz="2800" dirty="0">
                <a:solidFill>
                  <a:schemeClr val="tx1"/>
                </a:solidFill>
              </a:rPr>
              <a:t>	   	</a:t>
            </a:r>
            <a:r>
              <a:rPr lang="fi-FI" sz="2800" dirty="0"/>
              <a:t>				     2 644	    2 720</a:t>
            </a:r>
            <a:r>
              <a:rPr lang="fi-FI" sz="2800" dirty="0">
                <a:solidFill>
                  <a:schemeClr val="tx1"/>
                </a:solidFill>
              </a:rPr>
              <a:t>	     </a:t>
            </a:r>
          </a:p>
        </p:txBody>
      </p:sp>
    </p:spTree>
    <p:extLst>
      <p:ext uri="{BB962C8B-B14F-4D97-AF65-F5344CB8AC3E}">
        <p14:creationId xmlns:p14="http://schemas.microsoft.com/office/powerpoint/2010/main" val="1614220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62151" y="404664"/>
            <a:ext cx="8119241" cy="1195536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Eduard </a:t>
            </a:r>
            <a:r>
              <a:rPr lang="fi-FI" b="1" dirty="0" err="1"/>
              <a:t>Polónin</a:t>
            </a:r>
            <a:r>
              <a:rPr lang="fi-FI" b="1" dirty="0"/>
              <a:t> säätiö</a:t>
            </a:r>
            <a:br>
              <a:rPr lang="fi-FI" b="1" dirty="0"/>
            </a:br>
            <a:r>
              <a:rPr lang="fi-FI" b="1" dirty="0"/>
              <a:t>- tulokset 2009-2016</a:t>
            </a:r>
          </a:p>
        </p:txBody>
      </p:sp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3552265"/>
              </p:ext>
            </p:extLst>
          </p:nvPr>
        </p:nvGraphicFramePr>
        <p:xfrm>
          <a:off x="662152" y="1828800"/>
          <a:ext cx="7429226" cy="4550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0143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7462" y="476672"/>
            <a:ext cx="7480738" cy="1123528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/>
              <a:t>Eduard </a:t>
            </a:r>
            <a:r>
              <a:rPr lang="fi-FI" b="1" dirty="0" err="1"/>
              <a:t>polónin</a:t>
            </a:r>
            <a:r>
              <a:rPr lang="fi-FI" b="1" dirty="0"/>
              <a:t> säätiö</a:t>
            </a:r>
            <a:br>
              <a:rPr lang="fi-FI" b="1" dirty="0"/>
            </a:br>
            <a:r>
              <a:rPr lang="fi-FI" b="1" dirty="0"/>
              <a:t>-tase 2009-2016 (t€)</a:t>
            </a:r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0CEFEC5B-19D5-4AB7-AE23-71AECD250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139426"/>
              </p:ext>
            </p:extLst>
          </p:nvPr>
        </p:nvGraphicFramePr>
        <p:xfrm>
          <a:off x="977462" y="1913861"/>
          <a:ext cx="7709338" cy="4380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4514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40979" y="548680"/>
            <a:ext cx="7717221" cy="1051520"/>
          </a:xfrm>
        </p:spPr>
        <p:txBody>
          <a:bodyPr>
            <a:normAutofit fontScale="90000"/>
          </a:bodyPr>
          <a:lstStyle/>
          <a:p>
            <a:r>
              <a:rPr lang="fi-FI" b="1" dirty="0"/>
              <a:t>KKOY Lapinlahdenkatu 3</a:t>
            </a:r>
            <a:br>
              <a:rPr lang="fi-FI" b="1" dirty="0"/>
            </a:br>
            <a:r>
              <a:rPr lang="fi-FI" b="1" dirty="0"/>
              <a:t>- tulokset 2009-2016</a:t>
            </a:r>
          </a:p>
        </p:txBody>
      </p:sp>
      <p:graphicFrame>
        <p:nvGraphicFramePr>
          <p:cNvPr id="4" name="Kaavio 3"/>
          <p:cNvGraphicFramePr>
            <a:graphicFrameLocks/>
          </p:cNvGraphicFramePr>
          <p:nvPr>
            <p:extLst/>
          </p:nvPr>
        </p:nvGraphicFramePr>
        <p:xfrm>
          <a:off x="683568" y="1916832"/>
          <a:ext cx="763284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00000000-0008-0000-01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300408"/>
              </p:ext>
            </p:extLst>
          </p:nvPr>
        </p:nvGraphicFramePr>
        <p:xfrm>
          <a:off x="740979" y="1809750"/>
          <a:ext cx="7414193" cy="4548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706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</a:t>
            </a:r>
          </a:p>
        </p:txBody>
      </p:sp>
    </p:spTree>
    <p:extLst>
      <p:ext uri="{BB962C8B-B14F-4D97-AF65-F5344CB8AC3E}">
        <p14:creationId xmlns:p14="http://schemas.microsoft.com/office/powerpoint/2010/main" val="386223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ko 1"/>
          <p:cNvSpPr>
            <a:spLocks noGrp="1"/>
          </p:cNvSpPr>
          <p:nvPr>
            <p:ph type="title"/>
          </p:nvPr>
        </p:nvSpPr>
        <p:spPr>
          <a:xfrm>
            <a:off x="468313" y="404664"/>
            <a:ext cx="8352159" cy="1224136"/>
          </a:xfrm>
        </p:spPr>
        <p:txBody>
          <a:bodyPr>
            <a:normAutofit fontScale="90000"/>
          </a:bodyPr>
          <a:lstStyle/>
          <a:p>
            <a:r>
              <a:rPr lang="fi-FI" sz="3600" dirty="0"/>
              <a:t>Marttaliiton tilinpäätös ja toimintakertomus 2016</a:t>
            </a:r>
            <a:br>
              <a:rPr lang="fi-FI" sz="3600" dirty="0"/>
            </a:br>
            <a:endParaRPr lang="fi-FI" sz="3600" dirty="0"/>
          </a:p>
        </p:txBody>
      </p:sp>
      <p:sp>
        <p:nvSpPr>
          <p:cNvPr id="5123" name="Sisällön paikkamerkki 2"/>
          <p:cNvSpPr>
            <a:spLocks noGrp="1"/>
          </p:cNvSpPr>
          <p:nvPr>
            <p:ph idx="1"/>
          </p:nvPr>
        </p:nvSpPr>
        <p:spPr>
          <a:xfrm>
            <a:off x="468313" y="1233377"/>
            <a:ext cx="7848600" cy="514837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fi-FI" sz="2400" dirty="0"/>
          </a:p>
          <a:p>
            <a:pPr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i-FI" sz="2400" b="0" dirty="0">
                <a:solidFill>
                  <a:schemeClr val="tx1"/>
                </a:solidFill>
              </a:rPr>
              <a:t>Tilinpäätös on laadittu uuden kirjanpitolain pienyrityksiä koskevan säännöstön mukaisesti. Lain tavoitteena on vähentää esitettävien ja tarkastettavien asioiden määrää</a:t>
            </a:r>
          </a:p>
          <a:p>
            <a:pPr>
              <a:buClr>
                <a:srgbClr val="C00000"/>
              </a:buClr>
              <a:buSzPct val="200000"/>
            </a:pPr>
            <a:r>
              <a:rPr lang="fi-FI" dirty="0"/>
              <a:t>Konsernitilinpäätöstä ei laadita, koska kirjanpitolaki ei sitä edellytä. </a:t>
            </a:r>
            <a:r>
              <a:rPr lang="fi-FI" sz="2400" b="0" dirty="0">
                <a:solidFill>
                  <a:schemeClr val="tx1"/>
                </a:solidFill>
              </a:rPr>
              <a:t>Marttaliiton lähiyhteisöjen keskeiset tiedot esitetään kuitenkin Marttaliiton toimintakertomuksessa.</a:t>
            </a:r>
          </a:p>
          <a:p>
            <a:pPr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i-FI" sz="2400" b="0" dirty="0">
                <a:solidFill>
                  <a:schemeClr val="tx1"/>
                </a:solidFill>
              </a:rPr>
              <a:t>Toimintakertomus on edelleen huomattavasti lakisääteisiä vaatimuksia laajempi</a:t>
            </a:r>
          </a:p>
          <a:p>
            <a:pPr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i-FI" dirty="0"/>
              <a:t>Erillinen vuosikertomus julkaistaan Martat-lehdessä  3 / 2017</a:t>
            </a:r>
            <a:endParaRPr lang="fi-FI" sz="2400" b="0" dirty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endParaRPr lang="fi-FI" sz="2400" b="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55170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tsikko 1"/>
          <p:cNvSpPr>
            <a:spLocks noGrp="1"/>
          </p:cNvSpPr>
          <p:nvPr>
            <p:ph type="title"/>
          </p:nvPr>
        </p:nvSpPr>
        <p:spPr>
          <a:xfrm>
            <a:off x="1246909" y="116632"/>
            <a:ext cx="7573563" cy="836712"/>
          </a:xfrm>
        </p:spPr>
        <p:txBody>
          <a:bodyPr>
            <a:normAutofit/>
          </a:bodyPr>
          <a:lstStyle/>
          <a:p>
            <a:r>
              <a:rPr lang="fi-FI" sz="4000" b="1" dirty="0"/>
              <a:t> </a:t>
            </a:r>
            <a:r>
              <a:rPr lang="fi-FI" sz="3600" dirty="0"/>
              <a:t>Marttaliiton talous 2016</a:t>
            </a:r>
          </a:p>
        </p:txBody>
      </p:sp>
      <p:sp>
        <p:nvSpPr>
          <p:cNvPr id="9219" name="Sisällön paikkamerkki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472608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C00000"/>
              </a:buClr>
              <a:buSzPct val="200000"/>
              <a:defRPr/>
            </a:pPr>
            <a:r>
              <a:rPr lang="fi-FI" sz="2400" b="0" dirty="0">
                <a:solidFill>
                  <a:schemeClr val="tx1"/>
                </a:solidFill>
              </a:rPr>
              <a:t>Tilikauden tulos + 224 </a:t>
            </a:r>
            <a:r>
              <a:rPr lang="fi-FI" dirty="0"/>
              <a:t>t</a:t>
            </a:r>
            <a:r>
              <a:rPr lang="fi-FI" sz="2400" b="0" dirty="0">
                <a:solidFill>
                  <a:schemeClr val="tx1"/>
                </a:solidFill>
              </a:rPr>
              <a:t>€</a:t>
            </a:r>
          </a:p>
          <a:p>
            <a:pPr lvl="1">
              <a:buClr>
                <a:srgbClr val="C00000"/>
              </a:buClr>
              <a:buSzPct val="200000"/>
              <a:defRPr/>
            </a:pPr>
            <a:r>
              <a:rPr lang="fi-FI" sz="2400" dirty="0"/>
              <a:t>Taloutta hoidettiin kurinalaisesti</a:t>
            </a:r>
          </a:p>
          <a:p>
            <a:pPr lvl="1">
              <a:buClr>
                <a:srgbClr val="C00000"/>
              </a:buClr>
              <a:buSzPct val="200000"/>
              <a:defRPr/>
            </a:pPr>
            <a:r>
              <a:rPr lang="fi-FI" sz="2400" dirty="0"/>
              <a:t>Toimintayksiköiden kulut alittivat budjetoidun</a:t>
            </a:r>
          </a:p>
          <a:p>
            <a:pPr lvl="1">
              <a:buClr>
                <a:srgbClr val="C00000"/>
              </a:buClr>
              <a:buSzPct val="200000"/>
              <a:defRPr/>
            </a:pPr>
            <a:r>
              <a:rPr lang="fi-FI" sz="2400" dirty="0"/>
              <a:t>Varsinaisen toiminnan kulujäämä (- 2 085 t€) oli  n. 156 t€ budjetoitua pienempi </a:t>
            </a:r>
          </a:p>
          <a:p>
            <a:pPr lvl="1">
              <a:buClr>
                <a:srgbClr val="C00000"/>
              </a:buClr>
              <a:buSzPct val="200000"/>
              <a:defRPr/>
            </a:pPr>
            <a:r>
              <a:rPr lang="fi-FI" sz="2400" dirty="0"/>
              <a:t>Varainhankinta toteutui suunnitellusti</a:t>
            </a:r>
          </a:p>
          <a:p>
            <a:pPr lvl="1">
              <a:buClr>
                <a:srgbClr val="C00000"/>
              </a:buClr>
              <a:buSzPct val="200000"/>
              <a:defRPr/>
            </a:pPr>
            <a:r>
              <a:rPr lang="fi-FI" sz="2400" dirty="0"/>
              <a:t>Sijoitustoiminnan tulos oli n. 75 t€ budjetoitua parempi.</a:t>
            </a:r>
          </a:p>
          <a:p>
            <a:pPr lvl="1">
              <a:buClr>
                <a:srgbClr val="C00000"/>
              </a:buClr>
              <a:buSzPct val="200000"/>
              <a:defRPr/>
            </a:pPr>
            <a:r>
              <a:rPr lang="fi-FI" sz="2400" b="0" dirty="0">
                <a:solidFill>
                  <a:schemeClr val="tx1"/>
                </a:solidFill>
              </a:rPr>
              <a:t>Sijoitustoiminnan tuotto oli +6 %</a:t>
            </a:r>
          </a:p>
          <a:p>
            <a:pPr lvl="1">
              <a:buClr>
                <a:srgbClr val="C00000"/>
              </a:buClr>
              <a:buSzPct val="200000"/>
              <a:defRPr/>
            </a:pPr>
            <a:r>
              <a:rPr lang="fi-FI" sz="2400" dirty="0"/>
              <a:t>MUTTA sijoitusomaisuutta myytiin 792 t€:</a:t>
            </a:r>
            <a:r>
              <a:rPr lang="fi-FI" sz="2400" dirty="0" err="1"/>
              <a:t>lla</a:t>
            </a:r>
            <a:r>
              <a:rPr lang="fi-FI" sz="2400" dirty="0"/>
              <a:t> kulujen ja velkojen maksamiseksi</a:t>
            </a:r>
          </a:p>
          <a:p>
            <a:pPr lvl="1">
              <a:buClr>
                <a:srgbClr val="C00000"/>
              </a:buClr>
              <a:buSzPct val="200000"/>
              <a:defRPr/>
            </a:pPr>
            <a:r>
              <a:rPr lang="fi-FI" sz="2400" dirty="0"/>
              <a:t>Sijoitusomaisuuden markkina-arvo väheni 183 t€.</a:t>
            </a:r>
          </a:p>
          <a:p>
            <a:pPr marL="457200" lvl="1" indent="0">
              <a:buClr>
                <a:srgbClr val="C00000"/>
              </a:buClr>
              <a:buSzPct val="200000"/>
              <a:buNone/>
              <a:defRPr/>
            </a:pPr>
            <a:endParaRPr lang="fi-FI" sz="2400" b="0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>
              <a:buClr>
                <a:srgbClr val="C00000"/>
              </a:buClr>
              <a:buSzPct val="200000"/>
              <a:defRPr/>
            </a:pPr>
            <a:r>
              <a:rPr lang="fi-FI" sz="2400" b="0" dirty="0">
                <a:solidFill>
                  <a:schemeClr val="tx1"/>
                </a:solidFill>
              </a:rPr>
              <a:t>Tase </a:t>
            </a:r>
            <a:r>
              <a:rPr lang="fi-FI" dirty="0"/>
              <a:t>2</a:t>
            </a:r>
            <a:r>
              <a:rPr lang="fi-FI" sz="2400" b="0" dirty="0">
                <a:solidFill>
                  <a:schemeClr val="tx1"/>
                </a:solidFill>
              </a:rPr>
              <a:t>9 977 </a:t>
            </a:r>
            <a:r>
              <a:rPr lang="fi-FI" dirty="0"/>
              <a:t>t</a:t>
            </a:r>
            <a:r>
              <a:rPr lang="fi-FI" sz="2400" b="0" dirty="0">
                <a:solidFill>
                  <a:schemeClr val="tx1"/>
                </a:solidFill>
              </a:rPr>
              <a:t>€</a:t>
            </a:r>
          </a:p>
          <a:p>
            <a:pPr lvl="1">
              <a:buClr>
                <a:srgbClr val="C00000"/>
              </a:buClr>
              <a:buSzPct val="200000"/>
              <a:defRPr/>
            </a:pPr>
            <a:r>
              <a:rPr lang="fi-FI" sz="2400" b="0" dirty="0">
                <a:solidFill>
                  <a:schemeClr val="tx1"/>
                </a:solidFill>
              </a:rPr>
              <a:t>Pieneni </a:t>
            </a:r>
            <a:r>
              <a:rPr lang="fi-FI" sz="2400" dirty="0"/>
              <a:t>428 </a:t>
            </a:r>
            <a:r>
              <a:rPr lang="fi-FI" sz="2400" b="0" dirty="0">
                <a:solidFill>
                  <a:schemeClr val="tx1"/>
                </a:solidFill>
              </a:rPr>
              <a:t>t€ edellisestä vuodesta</a:t>
            </a:r>
          </a:p>
          <a:p>
            <a:pPr lvl="1">
              <a:buNone/>
              <a:defRPr/>
            </a:pPr>
            <a:endParaRPr lang="fi-FI" sz="2800" dirty="0">
              <a:solidFill>
                <a:srgbClr val="FF0000"/>
              </a:solidFill>
            </a:endParaRPr>
          </a:p>
          <a:p>
            <a:pPr marL="0" indent="0">
              <a:buFont typeface="Trebuchet MS" pitchFamily="34" charset="0"/>
              <a:buNone/>
              <a:defRPr/>
            </a:pPr>
            <a:endParaRPr lang="fi-FI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5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59219" y="476672"/>
            <a:ext cx="7798981" cy="1123528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/>
              <a:t>Marttaliitto ry</a:t>
            </a:r>
            <a:br>
              <a:rPr lang="fi-FI" b="1" dirty="0"/>
            </a:br>
            <a:r>
              <a:rPr lang="fi-FI" b="1" dirty="0"/>
              <a:t>-tulokset 2009-2016 (t€)</a:t>
            </a:r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00000000-0008-0000-01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674023"/>
              </p:ext>
            </p:extLst>
          </p:nvPr>
        </p:nvGraphicFramePr>
        <p:xfrm>
          <a:off x="467833" y="1600200"/>
          <a:ext cx="7990367" cy="473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085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77462" y="476672"/>
            <a:ext cx="7480738" cy="1123528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/>
              <a:t>Marttaliitto ry</a:t>
            </a:r>
            <a:br>
              <a:rPr lang="fi-FI" b="1" dirty="0"/>
            </a:br>
            <a:r>
              <a:rPr lang="fi-FI" b="1" dirty="0"/>
              <a:t>-tase 2009-2016 (t€)</a:t>
            </a:r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406A60A0-73F4-47AB-903E-0BD0A52DB9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038509"/>
              </p:ext>
            </p:extLst>
          </p:nvPr>
        </p:nvGraphicFramePr>
        <p:xfrm>
          <a:off x="839972" y="1711842"/>
          <a:ext cx="7814929" cy="4997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217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93683" y="331076"/>
            <a:ext cx="7764517" cy="1269124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/>
              <a:t>Marttaliiton tulot 2016</a:t>
            </a:r>
            <a:br>
              <a:rPr lang="fi-FI" b="1" dirty="0"/>
            </a:br>
            <a:r>
              <a:rPr lang="fi-FI" sz="3600" b="1" dirty="0"/>
              <a:t>(yhteensä 4,6 M€)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1772816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Kaavio 6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657243"/>
              </p:ext>
            </p:extLst>
          </p:nvPr>
        </p:nvGraphicFramePr>
        <p:xfrm>
          <a:off x="541282" y="1772815"/>
          <a:ext cx="8056180" cy="4040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7408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34207" y="332656"/>
            <a:ext cx="6723993" cy="1008112"/>
          </a:xfrm>
        </p:spPr>
        <p:txBody>
          <a:bodyPr/>
          <a:lstStyle/>
          <a:p>
            <a:r>
              <a:rPr lang="fi-FI" b="1" dirty="0"/>
              <a:t>TULOJAKAUMA 2016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/>
          </p:nvPr>
        </p:nvGraphicFramePr>
        <p:xfrm>
          <a:off x="26342" y="1628800"/>
          <a:ext cx="8794129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Kaavio 4"/>
          <p:cNvGraphicFramePr>
            <a:graphicFrameLocks/>
          </p:cNvGraphicFramePr>
          <p:nvPr>
            <p:extLst/>
          </p:nvPr>
        </p:nvGraphicFramePr>
        <p:xfrm>
          <a:off x="323528" y="1772816"/>
          <a:ext cx="8352927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Kaavi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321916"/>
              </p:ext>
            </p:extLst>
          </p:nvPr>
        </p:nvGraphicFramePr>
        <p:xfrm>
          <a:off x="426028" y="1267691"/>
          <a:ext cx="8156864" cy="5401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Kaavio 6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764758"/>
              </p:ext>
            </p:extLst>
          </p:nvPr>
        </p:nvGraphicFramePr>
        <p:xfrm>
          <a:off x="188449" y="1267690"/>
          <a:ext cx="7389510" cy="4901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58268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67559" y="409903"/>
            <a:ext cx="8468937" cy="1190297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/>
              <a:t>Marttaliiton menot 2016</a:t>
            </a:r>
            <a:br>
              <a:rPr lang="fi-FI" b="1" dirty="0"/>
            </a:br>
            <a:r>
              <a:rPr lang="fi-FI" sz="3600" b="1" dirty="0"/>
              <a:t>(yhteensä 4,3 m€)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1916832"/>
          <a:ext cx="849694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842484"/>
              </p:ext>
            </p:extLst>
          </p:nvPr>
        </p:nvGraphicFramePr>
        <p:xfrm>
          <a:off x="144016" y="1700047"/>
          <a:ext cx="8033032" cy="4819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4338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579296" cy="979512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/>
              <a:t>Varsinaisen toiminnan kulujäämät 2016 (2,1 M€)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1556792"/>
          <a:ext cx="799065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Kaavio 4"/>
          <p:cNvGraphicFramePr>
            <a:graphicFrameLocks/>
          </p:cNvGraphicFramePr>
          <p:nvPr>
            <p:extLst/>
          </p:nvPr>
        </p:nvGraphicFramePr>
        <p:xfrm>
          <a:off x="323528" y="1988840"/>
          <a:ext cx="842493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Kaavi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846660"/>
              </p:ext>
            </p:extLst>
          </p:nvPr>
        </p:nvGraphicFramePr>
        <p:xfrm>
          <a:off x="457200" y="1988840"/>
          <a:ext cx="8001000" cy="4578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6810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arttaliitto v0.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A3B93"/>
      </a:accent1>
      <a:accent2>
        <a:srgbClr val="005EB0"/>
      </a:accent2>
      <a:accent3>
        <a:srgbClr val="63C6F5"/>
      </a:accent3>
      <a:accent4>
        <a:srgbClr val="DCC8AE"/>
      </a:accent4>
      <a:accent5>
        <a:srgbClr val="E0001B"/>
      </a:accent5>
      <a:accent6>
        <a:srgbClr val="4BAD31"/>
      </a:accent6>
      <a:hlink>
        <a:srgbClr val="0563C1"/>
      </a:hlink>
      <a:folHlink>
        <a:srgbClr val="954F72"/>
      </a:folHlink>
    </a:clrScheme>
    <a:fontScheme name="Marttaliitto v0.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tat_ppt_uusi_2015 [Vain luku]" id="{027650E9-4447-469E-BEF7-6580093EB776}" vid="{A30039A7-0BD0-4016-AB97-0B4D673F3BB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1366</TotalTime>
  <Words>294</Words>
  <Application>Microsoft Office PowerPoint</Application>
  <PresentationFormat>Näytössä katseltava diaesitys 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0" baseType="lpstr">
      <vt:lpstr>Arial</vt:lpstr>
      <vt:lpstr>Calibri</vt:lpstr>
      <vt:lpstr>Trebuchet MS</vt:lpstr>
      <vt:lpstr>Office-teema</vt:lpstr>
      <vt:lpstr>Talous vuonna 2016</vt:lpstr>
      <vt:lpstr>Marttaliiton tilinpäätös ja toimintakertomus 2016 </vt:lpstr>
      <vt:lpstr> Marttaliiton talous 2016</vt:lpstr>
      <vt:lpstr>Marttaliitto ry -tulokset 2009-2016 (t€)</vt:lpstr>
      <vt:lpstr>Marttaliitto ry -tase 2009-2016 (t€)</vt:lpstr>
      <vt:lpstr>Marttaliiton tulot 2016 (yhteensä 4,6 M€)</vt:lpstr>
      <vt:lpstr>TULOJAKAUMA 2016</vt:lpstr>
      <vt:lpstr>Marttaliiton menot 2016 (yhteensä 4,3 m€)</vt:lpstr>
      <vt:lpstr>Varsinaisen toiminnan kulujäämät 2016 (2,1 M€)</vt:lpstr>
      <vt:lpstr>Marttaliiton talousarviovertailu</vt:lpstr>
      <vt:lpstr>Henkilöstö</vt:lpstr>
      <vt:lpstr>Marttaliiton rahoitus (t€)</vt:lpstr>
      <vt:lpstr>Eduard Polónin säätiö - tulokset 2009-2016</vt:lpstr>
      <vt:lpstr>Eduard polónin säätiö -tase 2009-2016 (t€)</vt:lpstr>
      <vt:lpstr>KKOY Lapinlahdenkatu 3 - tulokset 2009-2016</vt:lpstr>
      <vt:lpstr>Kiitos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Reijo Petrell</dc:creator>
  <cp:lastModifiedBy>Seija Uimaniemi</cp:lastModifiedBy>
  <cp:revision>91</cp:revision>
  <cp:lastPrinted>2017-04-05T11:50:25Z</cp:lastPrinted>
  <dcterms:created xsi:type="dcterms:W3CDTF">2015-03-02T09:52:24Z</dcterms:created>
  <dcterms:modified xsi:type="dcterms:W3CDTF">2017-04-06T07:26:13Z</dcterms:modified>
</cp:coreProperties>
</file>