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ms-exce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embeddings/Microsoft_Excel_Worksheet.xlsx" ContentType="application/vnd.openxmlformats-officedocument.spreadsheetml.sheet"/>
  <Override PartName="/ppt/charts/chart6.xml" ContentType="application/vnd.openxmlformats-officedocument.drawingml.chart+xml"/>
  <Override PartName="/ppt/notesSlides/notesSlide5.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style2.xml" ContentType="application/vnd.ms-office.chartstyle+xml"/>
  <Override PartName="/ppt/charts/colors2.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chart12.xml" ContentType="application/vnd.openxmlformats-officedocument.drawingml.chart+xml"/>
  <Override PartName="/ppt/theme/themeOverride3.xml" ContentType="application/vnd.openxmlformats-officedocument.themeOverride+xml"/>
  <Override PartName="/ppt/embeddings/Microsoft_Excel_Worksheet1.xlsx" ContentType="application/vnd.openxmlformats-officedocument.spreadsheetml.sheet"/>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theme/themeOverride4.xml" ContentType="application/vnd.openxmlformats-officedocument.themeOverride+xml"/>
  <Override PartName="/ppt/embeddings/Microsoft_Excel_Worksheet2.xlsx" ContentType="application/vnd.openxmlformats-officedocument.spreadsheetml.sheet"/>
  <Override PartName="/ppt/charts/chart17.xml" ContentType="application/vnd.openxmlformats-officedocument.drawingml.chart+xml"/>
  <Override PartName="/ppt/charts/chart18.xml" ContentType="application/vnd.openxmlformats-officedocument.drawingml.chart+xml"/>
  <Override PartName="/ppt/theme/themeOverride5.xml" ContentType="application/vnd.openxmlformats-officedocument.themeOverride+xml"/>
  <Override PartName="/ppt/embeddings/Microsoft_Excel_Worksheet3.xlsx" ContentType="application/vnd.openxmlformats-officedocument.spreadsheetml.sheet"/>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style5.xml" ContentType="application/vnd.ms-office.chartstyle+xml"/>
  <Override PartName="/ppt/charts/colors5.xml" ContentType="application/vnd.ms-office.chartcolorstyle+xml"/>
  <Override PartName="/ppt/charts/chart24.xml" ContentType="application/vnd.openxmlformats-officedocument.drawingml.chart+xml"/>
  <Override PartName="/ppt/charts/chart2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handoutMasterIdLst>
    <p:handoutMasterId r:id="rId59"/>
  </p:handoutMasterIdLst>
  <p:sldIdLst>
    <p:sldId id="300" r:id="rId2"/>
    <p:sldId id="344" r:id="rId3"/>
    <p:sldId id="345" r:id="rId4"/>
    <p:sldId id="346" r:id="rId5"/>
    <p:sldId id="347" r:id="rId6"/>
    <p:sldId id="348" r:id="rId7"/>
    <p:sldId id="349" r:id="rId8"/>
    <p:sldId id="350" r:id="rId9"/>
    <p:sldId id="351" r:id="rId10"/>
    <p:sldId id="329" r:id="rId11"/>
    <p:sldId id="305" r:id="rId12"/>
    <p:sldId id="336" r:id="rId13"/>
    <p:sldId id="311" r:id="rId14"/>
    <p:sldId id="306" r:id="rId15"/>
    <p:sldId id="323" r:id="rId16"/>
    <p:sldId id="324" r:id="rId17"/>
    <p:sldId id="325" r:id="rId18"/>
    <p:sldId id="310" r:id="rId19"/>
    <p:sldId id="312" r:id="rId20"/>
    <p:sldId id="309" r:id="rId21"/>
    <p:sldId id="313" r:id="rId22"/>
    <p:sldId id="314" r:id="rId23"/>
    <p:sldId id="315" r:id="rId24"/>
    <p:sldId id="316" r:id="rId25"/>
    <p:sldId id="317" r:id="rId26"/>
    <p:sldId id="318" r:id="rId27"/>
    <p:sldId id="319" r:id="rId28"/>
    <p:sldId id="320" r:id="rId29"/>
    <p:sldId id="321" r:id="rId30"/>
    <p:sldId id="322" r:id="rId31"/>
    <p:sldId id="334" r:id="rId32"/>
    <p:sldId id="333" r:id="rId33"/>
    <p:sldId id="330" r:id="rId34"/>
    <p:sldId id="326" r:id="rId35"/>
    <p:sldId id="342" r:id="rId36"/>
    <p:sldId id="327" r:id="rId37"/>
    <p:sldId id="339" r:id="rId38"/>
    <p:sldId id="340" r:id="rId39"/>
    <p:sldId id="341" r:id="rId40"/>
    <p:sldId id="343" r:id="rId41"/>
    <p:sldId id="256" r:id="rId42"/>
    <p:sldId id="276" r:id="rId43"/>
    <p:sldId id="292" r:id="rId44"/>
    <p:sldId id="264" r:id="rId45"/>
    <p:sldId id="299" r:id="rId46"/>
    <p:sldId id="266" r:id="rId47"/>
    <p:sldId id="267" r:id="rId48"/>
    <p:sldId id="268" r:id="rId49"/>
    <p:sldId id="269" r:id="rId50"/>
    <p:sldId id="270" r:id="rId51"/>
    <p:sldId id="279" r:id="rId52"/>
    <p:sldId id="286" r:id="rId53"/>
    <p:sldId id="297" r:id="rId54"/>
    <p:sldId id="298" r:id="rId55"/>
    <p:sldId id="272" r:id="rId56"/>
    <p:sldId id="262" r:id="rId57"/>
  </p:sldIdLst>
  <p:sldSz cx="9144000" cy="6858000" type="screen4x3"/>
  <p:notesSz cx="6794500" cy="9931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AFB0"/>
    <a:srgbClr val="000000"/>
    <a:srgbClr val="DDD9C3"/>
    <a:srgbClr val="DDC3FF"/>
    <a:srgbClr val="126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3" autoAdjust="0"/>
    <p:restoredTop sz="94660"/>
  </p:normalViewPr>
  <p:slideViewPr>
    <p:cSldViewPr snapToGrid="0">
      <p:cViewPr varScale="1">
        <p:scale>
          <a:sx n="47" d="100"/>
          <a:sy n="47" d="100"/>
        </p:scale>
        <p:origin x="1375" y="55"/>
      </p:cViewPr>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mtls03.marttaliitto.fi\Marttaliitto\Sis&#228;lt&#246;alueet\Sis&#228;lt&#246;alueet\Om%20sis&#228;lt&#246;alueet\Loppuraportit%202016\Tiedoston%20Yhteenveto%202016%203.3.2017%20kopio.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M:\docs.marttaliitto.fi\ID2\D19FA129-6E1E-4730-9560-0CD0B655BDD0\0\24000-24999\24409\L\L\Tilinp&#228;&#228;t&#246;s%20kuvina%20(ID%2024409).xlsx" TargetMode="External"/><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oleObject" Target="file:///\\ad02\marttaliitto\Talous\Kirjanpito\Aherruksen%20tulos\Konserni\2012\Vuosikertomus%202012%20ALUSTAVA%20piirakat.xlsx" TargetMode="Externa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3.xml"/></Relationships>
</file>

<file path=ppt/charts/_rels/chart13.xml.rels><?xml version="1.0" encoding="UTF-8" standalone="yes"?>
<Relationships xmlns="http://schemas.openxmlformats.org/package/2006/relationships"><Relationship Id="rId1" Type="http://schemas.openxmlformats.org/officeDocument/2006/relationships/oleObject" Target="file:///\\ad02\marttaliitto\Talous\Kirjanpito\Aherruksen%20tulos\Konserni\2012\Vuosikertomus%202012%20ALUSTAVA%20piiraka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ad02\marttaliitto\Talous\Kirjanpito\Aherruksen%20tulos\Tilinp&#228;&#228;t&#246;s\2013\Vuosikertomus%202013%20ALUSTAVA%20piiraka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mtls03.marttaliitto.fi\Marttaliitto\Talous\Kirjanpito\Aherruksen%20tulos\Tilinp&#228;&#228;t&#246;s\2015\Vuosikertomus%202015%20piirakat.xlsx" TargetMode="Externa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1" Type="http://schemas.openxmlformats.org/officeDocument/2006/relationships/oleObject" Target="file:///\\ad02\marttaliitto\Talous\Kirjanpito\Aherruksen%20tulos\Tilinp&#228;&#228;t&#246;s\2013\Vuosikertomus%202013%20ALUSTAVA%20piirakat.xlsx" TargetMode="Externa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1" Type="http://schemas.openxmlformats.org/officeDocument/2006/relationships/oleObject" Target="file:///\\ad02\marttaliitto\Talous\Kirjanpito\Aherruksen%20tulos\Konserni\2012\Vuosikertomus%202012%20ALUSTAVA%20piirakat.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excel131.xlsx"/></Relationships>
</file>

<file path=ppt/charts/_rels/chart20.xml.rels><?xml version="1.0" encoding="UTF-8" standalone="yes"?>
<Relationships xmlns="http://schemas.openxmlformats.org/package/2006/relationships"><Relationship Id="rId1" Type="http://schemas.openxmlformats.org/officeDocument/2006/relationships/oleObject" Target="file:///\\ad02\marttaliitto\Talous\Kirjanpito\Aherruksen%20tulos\Tilinp&#228;&#228;t&#246;s\2013\Vuosikertomus%202013%20ALUSTAVA%20piirakat.xlsx" TargetMode="External"/></Relationships>
</file>

<file path=ppt/charts/_rels/chart21.xml.rels><?xml version="1.0" encoding="UTF-8" standalone="yes"?>
<Relationships xmlns="http://schemas.openxmlformats.org/package/2006/relationships"><Relationship Id="rId3" Type="http://schemas.openxmlformats.org/officeDocument/2006/relationships/oleObject" Target="file:///\\mtls03.marttaliitto.fi\Marttaliitto\Talous\Kirjanpito\Aherruksen%20tulos\Tilinp&#228;&#228;t&#246;s\2015\Vuosikertomus%202015%20piirakat.xlsx" TargetMode="External"/><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1" Type="http://schemas.openxmlformats.org/officeDocument/2006/relationships/oleObject" Target="file:///\\mtls03.marttaliitto.fi\Marttaliitto\Talous\Kirjanpito\Aherruksen%20tulos\Tilinp&#228;&#228;t&#246;s\2016\Vuosikertomus%202016%20piirakat.xlsx" TargetMode="External"/></Relationships>
</file>

<file path=ppt/charts/_rels/chart23.xml.rels><?xml version="1.0" encoding="UTF-8" standalone="yes"?>
<Relationships xmlns="http://schemas.openxmlformats.org/package/2006/relationships"><Relationship Id="rId3" Type="http://schemas.openxmlformats.org/officeDocument/2006/relationships/oleObject" Target="file:///M:\docs.marttaliitto.fi\ID2\D19FA129-6E1E-4730-9560-0CD0B655BDD0\0\24000-24999\24409\L\L\Tilinp&#228;&#228;t&#246;s%20kuvina%20(ID%2024409).xlsx" TargetMode="External"/><Relationship Id="rId2" Type="http://schemas.microsoft.com/office/2011/relationships/chartColorStyle" Target="colors5.xml"/><Relationship Id="rId1" Type="http://schemas.microsoft.com/office/2011/relationships/chartStyle" Target="style5.xml"/></Relationships>
</file>

<file path=ppt/charts/_rels/chart24.xml.rels><?xml version="1.0" encoding="UTF-8" standalone="yes"?>
<Relationships xmlns="http://schemas.openxmlformats.org/package/2006/relationships"><Relationship Id="rId1" Type="http://schemas.openxmlformats.org/officeDocument/2006/relationships/oleObject" Target="file:///\\ad02\marttaliitto\Talous\Kirjanpito\Aherruksen%20tulos\Tilinp&#228;&#228;t&#246;s\2013\Vuosikertomus%202013%20ALUSTAVA%20piirakat.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mtls03.marttaliitto.fi\Marttaliitto\Talous\Kirjanpito\Aherruksen%20tulos\Tilinp&#228;&#228;t&#246;s\2016\Vuosikertomus%202016%20piirakat.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excel141.xlsx"/></Relationships>
</file>

<file path=ppt/charts/_rels/chart4.xml.rels><?xml version="1.0" encoding="UTF-8" standalone="yes"?>
<Relationships xmlns="http://schemas.openxmlformats.org/package/2006/relationships"><Relationship Id="rId1" Type="http://schemas.openxmlformats.org/officeDocument/2006/relationships/package" Target="../embeddings/excel1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oleObject" Target="file:///\\mtls03.marttaliitto.fi\Marttaliitto\Sis&#228;lt&#246;alueet\Hankkeet\Hanketoiminta%20yleisesti\Hanketilastoja%202016%20UUSIN.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marjahelena.salonen\Desktop\Tilastot%202016%20arviointi.xlsx" TargetMode="External"/><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3" Type="http://schemas.openxmlformats.org/officeDocument/2006/relationships/oleObject" Target="file:///C:\Users\marjahelena.salonen\Desktop\Tilastot%202016%20arviointi.xlsx" TargetMode="External"/><Relationship Id="rId2" Type="http://schemas.microsoft.com/office/2011/relationships/chartColorStyle" Target="colors2.xml"/><Relationship Id="rId1" Type="http://schemas.microsoft.com/office/2011/relationships/chartStyle" Target="style2.xml"/></Relationships>
</file>

<file path=ppt/charts/_rels/chart9.xml.rels><?xml version="1.0" encoding="UTF-8" standalone="yes"?>
<Relationships xmlns="http://schemas.openxmlformats.org/package/2006/relationships"><Relationship Id="rId1" Type="http://schemas.openxmlformats.org/officeDocument/2006/relationships/oleObject" Target="file:///\\mtls03.marttaliitto.fi\Marttaliitto\Talous\Kirjanpito\Aherruksen%20tulos\Tilinp&#228;&#228;t&#246;s\2016\Vuosikertomus%202016%20piiraka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88803796785675"/>
          <c:y val="0.30116907261592302"/>
          <c:w val="0.59405336832895883"/>
          <c:h val="0.587480679498396"/>
        </c:manualLayout>
      </c:layout>
      <c:barChart>
        <c:barDir val="col"/>
        <c:grouping val="stacked"/>
        <c:varyColors val="0"/>
        <c:ser>
          <c:idx val="0"/>
          <c:order val="0"/>
          <c:tx>
            <c:v>joukkoneuvonta</c:v>
          </c:tx>
          <c:invertIfNegative val="0"/>
          <c:dLbls>
            <c:spPr>
              <a:noFill/>
              <a:ln>
                <a:noFill/>
              </a:ln>
              <a:effectLst/>
            </c:spPr>
            <c:txPr>
              <a:bodyPr wrap="square" lIns="38100" tIns="19050" rIns="38100" bIns="19050" anchor="ctr">
                <a:spAutoFit/>
              </a:bodyPr>
              <a:lstStyle/>
              <a:p>
                <a:pPr>
                  <a:defRPr sz="16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'[1]vertailu edellisiin vuosiin'!$Q$37:$W$37</c:f>
              <c:numCache>
                <c:formatCode>General</c:formatCode>
                <c:ptCount val="7"/>
                <c:pt idx="0">
                  <c:v>11434</c:v>
                </c:pt>
                <c:pt idx="1">
                  <c:v>10505</c:v>
                </c:pt>
                <c:pt idx="2">
                  <c:v>10577</c:v>
                </c:pt>
                <c:pt idx="3">
                  <c:v>11433</c:v>
                </c:pt>
                <c:pt idx="4">
                  <c:v>9412</c:v>
                </c:pt>
                <c:pt idx="5">
                  <c:v>8848</c:v>
                </c:pt>
                <c:pt idx="6">
                  <c:v>5264</c:v>
                </c:pt>
              </c:numCache>
            </c:numRef>
          </c:val>
          <c:extLst>
            <c:ext xmlns:c16="http://schemas.microsoft.com/office/drawing/2014/chart" uri="{C3380CC4-5D6E-409C-BE32-E72D297353CC}">
              <c16:uniqueId val="{00000000-517A-4F87-B5BC-1B8904BCDBF5}"/>
            </c:ext>
          </c:extLst>
        </c:ser>
        <c:ser>
          <c:idx val="1"/>
          <c:order val="1"/>
          <c:tx>
            <c:v>ryhmäneuvonta</c:v>
          </c:tx>
          <c:invertIfNegative val="0"/>
          <c:dLbls>
            <c:spPr>
              <a:noFill/>
              <a:ln>
                <a:noFill/>
              </a:ln>
              <a:effectLst/>
            </c:spPr>
            <c:txPr>
              <a:bodyPr wrap="square" lIns="38100" tIns="19050" rIns="38100" bIns="19050" anchor="ctr">
                <a:spAutoFit/>
              </a:bodyPr>
              <a:lstStyle/>
              <a:p>
                <a:pPr>
                  <a:defRPr sz="16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'[1]vertailu edellisiin vuosiin'!$Q$38:$W$38</c:f>
              <c:numCache>
                <c:formatCode>General</c:formatCode>
                <c:ptCount val="7"/>
                <c:pt idx="0">
                  <c:v>37160</c:v>
                </c:pt>
                <c:pt idx="1">
                  <c:v>37324</c:v>
                </c:pt>
                <c:pt idx="2">
                  <c:v>35470</c:v>
                </c:pt>
                <c:pt idx="3">
                  <c:v>34574</c:v>
                </c:pt>
                <c:pt idx="4">
                  <c:v>31527</c:v>
                </c:pt>
                <c:pt idx="5">
                  <c:v>30409</c:v>
                </c:pt>
                <c:pt idx="6">
                  <c:v>30404</c:v>
                </c:pt>
              </c:numCache>
            </c:numRef>
          </c:val>
          <c:extLst>
            <c:ext xmlns:c16="http://schemas.microsoft.com/office/drawing/2014/chart" uri="{C3380CC4-5D6E-409C-BE32-E72D297353CC}">
              <c16:uniqueId val="{00000001-517A-4F87-B5BC-1B8904BCDBF5}"/>
            </c:ext>
          </c:extLst>
        </c:ser>
        <c:ser>
          <c:idx val="2"/>
          <c:order val="2"/>
          <c:tx>
            <c:v>yksilöneuvonta</c:v>
          </c:tx>
          <c:invertIfNegative val="0"/>
          <c:dLbls>
            <c:spPr>
              <a:noFill/>
              <a:ln>
                <a:noFill/>
              </a:ln>
              <a:effectLst/>
            </c:spPr>
            <c:txPr>
              <a:bodyPr wrap="square" lIns="38100" tIns="19050" rIns="38100" bIns="19050" anchor="ctr">
                <a:spAutoFit/>
              </a:bodyPr>
              <a:lstStyle/>
              <a:p>
                <a:pPr>
                  <a:defRPr sz="1600"/>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'[1]vertailu edellisiin vuosiin'!$Q$39:$W$39</c:f>
              <c:numCache>
                <c:formatCode>General</c:formatCode>
                <c:ptCount val="7"/>
                <c:pt idx="0">
                  <c:v>73726</c:v>
                </c:pt>
                <c:pt idx="1">
                  <c:v>76946</c:v>
                </c:pt>
                <c:pt idx="2">
                  <c:v>59600</c:v>
                </c:pt>
                <c:pt idx="3">
                  <c:v>72762</c:v>
                </c:pt>
                <c:pt idx="4">
                  <c:v>53670</c:v>
                </c:pt>
                <c:pt idx="5">
                  <c:v>37690</c:v>
                </c:pt>
                <c:pt idx="6">
                  <c:v>42671</c:v>
                </c:pt>
              </c:numCache>
            </c:numRef>
          </c:val>
          <c:extLst>
            <c:ext xmlns:c16="http://schemas.microsoft.com/office/drawing/2014/chart" uri="{C3380CC4-5D6E-409C-BE32-E72D297353CC}">
              <c16:uniqueId val="{00000002-517A-4F87-B5BC-1B8904BCDBF5}"/>
            </c:ext>
          </c:extLst>
        </c:ser>
        <c:dLbls>
          <c:dLblPos val="ctr"/>
          <c:showLegendKey val="0"/>
          <c:showVal val="1"/>
          <c:showCatName val="0"/>
          <c:showSerName val="0"/>
          <c:showPercent val="0"/>
          <c:showBubbleSize val="0"/>
        </c:dLbls>
        <c:gapWidth val="150"/>
        <c:overlap val="100"/>
        <c:axId val="201798736"/>
        <c:axId val="201799128"/>
      </c:barChart>
      <c:catAx>
        <c:axId val="201798736"/>
        <c:scaling>
          <c:orientation val="minMax"/>
        </c:scaling>
        <c:delete val="1"/>
        <c:axPos val="b"/>
        <c:numFmt formatCode="General" sourceLinked="1"/>
        <c:majorTickMark val="out"/>
        <c:minorTickMark val="none"/>
        <c:tickLblPos val="nextTo"/>
        <c:crossAx val="201799128"/>
        <c:crosses val="autoZero"/>
        <c:auto val="0"/>
        <c:lblAlgn val="ctr"/>
        <c:lblOffset val="100"/>
        <c:noMultiLvlLbl val="0"/>
      </c:catAx>
      <c:valAx>
        <c:axId val="201799128"/>
        <c:scaling>
          <c:orientation val="minMax"/>
        </c:scaling>
        <c:delete val="0"/>
        <c:axPos val="l"/>
        <c:majorGridlines/>
        <c:numFmt formatCode="General" sourceLinked="1"/>
        <c:majorTickMark val="out"/>
        <c:minorTickMark val="none"/>
        <c:tickLblPos val="nextTo"/>
        <c:txPr>
          <a:bodyPr/>
          <a:lstStyle/>
          <a:p>
            <a:pPr>
              <a:defRPr sz="1600"/>
            </a:pPr>
            <a:endParaRPr lang="fi-FI"/>
          </a:p>
        </c:txPr>
        <c:crossAx val="201798736"/>
        <c:crosses val="autoZero"/>
        <c:crossBetween val="between"/>
      </c:valAx>
    </c:plotArea>
    <c:legend>
      <c:legendPos val="r"/>
      <c:overlay val="0"/>
    </c:legend>
    <c:plotVisOnly val="1"/>
    <c:dispBlanksAs val="gap"/>
    <c:showDLblsOverMax val="0"/>
  </c:chart>
  <c:spPr>
    <a:ln w="3175">
      <a:solidFill>
        <a:sysClr val="window" lastClr="FFFFFF">
          <a:lumMod val="50000"/>
        </a:sysClr>
      </a:solidFill>
    </a:ln>
  </c:sp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692038495188101E-2"/>
          <c:y val="2.8194444444444446E-2"/>
          <c:w val="0.86486351706036746"/>
          <c:h val="0.72088764946048411"/>
        </c:manualLayout>
      </c:layout>
      <c:barChart>
        <c:barDir val="col"/>
        <c:grouping val="clustered"/>
        <c:varyColors val="0"/>
        <c:ser>
          <c:idx val="0"/>
          <c:order val="0"/>
          <c:spPr>
            <a:solidFill>
              <a:schemeClr val="accent1"/>
            </a:solidFill>
            <a:ln>
              <a:noFill/>
            </a:ln>
            <a:effectLst/>
          </c:spPr>
          <c:invertIfNegative val="0"/>
          <c:cat>
            <c:numRef>
              <c:f>Taseet!$A$8:$A$15</c:f>
              <c:numCache>
                <c:formatCode>General</c:formatCode>
                <c:ptCount val="8"/>
                <c:pt idx="0">
                  <c:v>2009</c:v>
                </c:pt>
                <c:pt idx="1">
                  <c:v>2010</c:v>
                </c:pt>
                <c:pt idx="2">
                  <c:v>2011</c:v>
                </c:pt>
                <c:pt idx="3">
                  <c:v>2012</c:v>
                </c:pt>
                <c:pt idx="4">
                  <c:v>2013</c:v>
                </c:pt>
                <c:pt idx="5">
                  <c:v>2014</c:v>
                </c:pt>
                <c:pt idx="6">
                  <c:v>2015</c:v>
                </c:pt>
                <c:pt idx="7">
                  <c:v>2016</c:v>
                </c:pt>
              </c:numCache>
            </c:numRef>
          </c:cat>
          <c:val>
            <c:numRef>
              <c:f>Taseet!$B$8:$B$15</c:f>
              <c:numCache>
                <c:formatCode>General</c:formatCode>
                <c:ptCount val="8"/>
                <c:pt idx="0">
                  <c:v>45665</c:v>
                </c:pt>
                <c:pt idx="1">
                  <c:v>35173</c:v>
                </c:pt>
                <c:pt idx="2">
                  <c:v>32492</c:v>
                </c:pt>
                <c:pt idx="3">
                  <c:v>32065</c:v>
                </c:pt>
                <c:pt idx="4">
                  <c:v>31474</c:v>
                </c:pt>
                <c:pt idx="5">
                  <c:v>31166</c:v>
                </c:pt>
                <c:pt idx="6">
                  <c:v>30405</c:v>
                </c:pt>
                <c:pt idx="7">
                  <c:v>29977</c:v>
                </c:pt>
              </c:numCache>
            </c:numRef>
          </c:val>
          <c:extLst>
            <c:ext xmlns:c16="http://schemas.microsoft.com/office/drawing/2014/chart" uri="{C3380CC4-5D6E-409C-BE32-E72D297353CC}">
              <c16:uniqueId val="{00000000-AEBB-4489-AEF8-6E152F35D810}"/>
            </c:ext>
          </c:extLst>
        </c:ser>
        <c:dLbls>
          <c:showLegendKey val="0"/>
          <c:showVal val="0"/>
          <c:showCatName val="0"/>
          <c:showSerName val="0"/>
          <c:showPercent val="0"/>
          <c:showBubbleSize val="0"/>
        </c:dLbls>
        <c:gapWidth val="219"/>
        <c:overlap val="-27"/>
        <c:axId val="555372096"/>
        <c:axId val="555376688"/>
      </c:barChart>
      <c:catAx>
        <c:axId val="55537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55376688"/>
        <c:crosses val="autoZero"/>
        <c:auto val="1"/>
        <c:lblAlgn val="ctr"/>
        <c:lblOffset val="100"/>
        <c:noMultiLvlLbl val="0"/>
      </c:catAx>
      <c:valAx>
        <c:axId val="555376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55372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0315359477124173"/>
          <c:y val="0.2203817285997145"/>
          <c:w val="0.28704248366013074"/>
          <c:h val="0.62904636920384949"/>
        </c:manualLayout>
      </c:layout>
      <c:overlay val="0"/>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1"/>
          <c:order val="0"/>
          <c:dPt>
            <c:idx val="0"/>
            <c:bubble3D val="0"/>
            <c:spPr>
              <a:solidFill>
                <a:schemeClr val="accent3">
                  <a:lumMod val="60000"/>
                  <a:lumOff val="40000"/>
                </a:schemeClr>
              </a:solidFill>
            </c:spPr>
            <c:extLst>
              <c:ext xmlns:c16="http://schemas.microsoft.com/office/drawing/2014/chart" uri="{C3380CC4-5D6E-409C-BE32-E72D297353CC}">
                <c16:uniqueId val="{00000001-F391-48FC-9A58-2AB427F3AF17}"/>
              </c:ext>
            </c:extLst>
          </c:dPt>
          <c:dPt>
            <c:idx val="1"/>
            <c:bubble3D val="0"/>
            <c:explosion val="1"/>
            <c:spPr>
              <a:solidFill>
                <a:schemeClr val="accent2">
                  <a:lumMod val="60000"/>
                  <a:lumOff val="40000"/>
                </a:schemeClr>
              </a:solidFill>
            </c:spPr>
            <c:extLst>
              <c:ext xmlns:c16="http://schemas.microsoft.com/office/drawing/2014/chart" uri="{C3380CC4-5D6E-409C-BE32-E72D297353CC}">
                <c16:uniqueId val="{00000003-F391-48FC-9A58-2AB427F3AF17}"/>
              </c:ext>
            </c:extLst>
          </c:dPt>
          <c:dPt>
            <c:idx val="2"/>
            <c:bubble3D val="0"/>
            <c:spPr>
              <a:solidFill>
                <a:schemeClr val="accent4">
                  <a:lumMod val="40000"/>
                  <a:lumOff val="60000"/>
                </a:schemeClr>
              </a:solidFill>
            </c:spPr>
            <c:extLst>
              <c:ext xmlns:c16="http://schemas.microsoft.com/office/drawing/2014/chart" uri="{C3380CC4-5D6E-409C-BE32-E72D297353CC}">
                <c16:uniqueId val="{00000005-F391-48FC-9A58-2AB427F3AF17}"/>
              </c:ext>
            </c:extLst>
          </c:dPt>
          <c:dPt>
            <c:idx val="4"/>
            <c:bubble3D val="0"/>
            <c:spPr>
              <a:solidFill>
                <a:schemeClr val="accent6">
                  <a:lumMod val="40000"/>
                  <a:lumOff val="60000"/>
                </a:schemeClr>
              </a:solidFill>
            </c:spPr>
            <c:extLst>
              <c:ext xmlns:c16="http://schemas.microsoft.com/office/drawing/2014/chart" uri="{C3380CC4-5D6E-409C-BE32-E72D297353CC}">
                <c16:uniqueId val="{00000007-F391-48FC-9A58-2AB427F3AF17}"/>
              </c:ext>
            </c:extLst>
          </c:dPt>
          <c:dLbls>
            <c:spPr>
              <a:noFill/>
              <a:ln>
                <a:noFill/>
              </a:ln>
              <a:effectLst/>
            </c:spPr>
            <c:txPr>
              <a:bodyPr wrap="square" lIns="38100" tIns="19050" rIns="38100" bIns="19050" anchor="ctr">
                <a:spAutoFit/>
              </a:bodyPr>
              <a:lstStyle/>
              <a:p>
                <a:pPr>
                  <a:defRPr sz="2000"/>
                </a:pPr>
                <a:endParaRPr lang="fi-FI"/>
              </a:p>
            </c:txPr>
            <c:showLegendKey val="0"/>
            <c:showVal val="0"/>
            <c:showCatName val="0"/>
            <c:showSerName val="0"/>
            <c:showPercent val="1"/>
            <c:showBubbleSize val="0"/>
            <c:showLeaderLines val="1"/>
            <c:extLst>
              <c:ext xmlns:c15="http://schemas.microsoft.com/office/drawing/2012/chart" uri="{CE6537A1-D6FC-4f65-9D91-7224C49458BB}"/>
            </c:extLst>
          </c:dLbls>
          <c:cat>
            <c:strRef>
              <c:f>Piirakat!$A$4:$A$8</c:f>
              <c:strCache>
                <c:ptCount val="5"/>
                <c:pt idx="0">
                  <c:v>Sijoitus- ja rahoitustoiminta</c:v>
                </c:pt>
                <c:pt idx="1">
                  <c:v>Varsinainen toiminta</c:v>
                </c:pt>
                <c:pt idx="2">
                  <c:v>Jäsenmaksut</c:v>
                </c:pt>
                <c:pt idx="3">
                  <c:v>Muu varainhankinta</c:v>
                </c:pt>
                <c:pt idx="4">
                  <c:v>Yleisavustukset</c:v>
                </c:pt>
              </c:strCache>
            </c:strRef>
          </c:cat>
          <c:val>
            <c:numRef>
              <c:f>Piirakat!$B$4:$B$8</c:f>
              <c:numCache>
                <c:formatCode>#,##0</c:formatCode>
                <c:ptCount val="5"/>
                <c:pt idx="0">
                  <c:v>1803265</c:v>
                </c:pt>
                <c:pt idx="1">
                  <c:v>1206147</c:v>
                </c:pt>
                <c:pt idx="2">
                  <c:v>871479</c:v>
                </c:pt>
                <c:pt idx="3">
                  <c:v>85257</c:v>
                </c:pt>
                <c:pt idx="4">
                  <c:v>588000</c:v>
                </c:pt>
              </c:numCache>
            </c:numRef>
          </c:val>
          <c:extLst>
            <c:ext xmlns:c16="http://schemas.microsoft.com/office/drawing/2014/chart" uri="{C3380CC4-5D6E-409C-BE32-E72D297353CC}">
              <c16:uniqueId val="{00000008-F391-48FC-9A58-2AB427F3AF17}"/>
            </c:ext>
          </c:extLst>
        </c:ser>
        <c:ser>
          <c:idx val="0"/>
          <c:order val="1"/>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Piirakat!$A$4:$A$8</c:f>
              <c:strCache>
                <c:ptCount val="5"/>
                <c:pt idx="0">
                  <c:v>Sijoitus- ja rahoitustoiminta</c:v>
                </c:pt>
                <c:pt idx="1">
                  <c:v>Varsinainen toiminta</c:v>
                </c:pt>
                <c:pt idx="2">
                  <c:v>Jäsenmaksut</c:v>
                </c:pt>
                <c:pt idx="3">
                  <c:v>Muu varainhankinta</c:v>
                </c:pt>
                <c:pt idx="4">
                  <c:v>Yleisavustukset</c:v>
                </c:pt>
              </c:strCache>
            </c:strRef>
          </c:cat>
          <c:val>
            <c:numRef>
              <c:f>Piirakat!$B$4:$B$8</c:f>
              <c:numCache>
                <c:formatCode>#,##0</c:formatCode>
                <c:ptCount val="5"/>
                <c:pt idx="0">
                  <c:v>1803265</c:v>
                </c:pt>
                <c:pt idx="1">
                  <c:v>1206147</c:v>
                </c:pt>
                <c:pt idx="2">
                  <c:v>871479</c:v>
                </c:pt>
                <c:pt idx="3">
                  <c:v>85257</c:v>
                </c:pt>
                <c:pt idx="4">
                  <c:v>588000</c:v>
                </c:pt>
              </c:numCache>
            </c:numRef>
          </c:val>
          <c:extLst>
            <c:ext xmlns:c16="http://schemas.microsoft.com/office/drawing/2014/chart" uri="{C3380CC4-5D6E-409C-BE32-E72D297353CC}">
              <c16:uniqueId val="{00000009-F391-48FC-9A58-2AB427F3AF17}"/>
            </c:ext>
          </c:extLst>
        </c:ser>
        <c:dLbls>
          <c:showLegendKey val="0"/>
          <c:showVal val="0"/>
          <c:showCatName val="0"/>
          <c:showSerName val="0"/>
          <c:showPercent val="1"/>
          <c:showBubbleSize val="0"/>
          <c:showLeaderLines val="1"/>
        </c:dLbls>
        <c:firstSliceAng val="0"/>
      </c:pieChart>
    </c:plotArea>
    <c:legend>
      <c:legendPos val="r"/>
      <c:layout>
        <c:manualLayout>
          <c:xMode val="edge"/>
          <c:yMode val="edge"/>
          <c:x val="0.70048622047244091"/>
          <c:y val="0.1580132691746865"/>
          <c:w val="0.28284711286089237"/>
          <c:h val="0.79473753280839898"/>
        </c:manualLayout>
      </c:layout>
      <c:overlay val="0"/>
      <c:txPr>
        <a:bodyPr/>
        <a:lstStyle/>
        <a:p>
          <a:pPr>
            <a:defRPr sz="2000"/>
          </a:pPr>
          <a:endParaRPr lang="fi-FI"/>
        </a:p>
      </c:txPr>
    </c:legend>
    <c:plotVisOnly val="1"/>
    <c:dispBlanksAs val="zero"/>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1632340075137668"/>
          <c:y val="0.13688861260763457"/>
          <c:w val="0.2738726776799959"/>
          <c:h val="0.7642342404567849"/>
        </c:manualLayout>
      </c:layout>
      <c:overlay val="0"/>
      <c:txPr>
        <a:bodyPr/>
        <a:lstStyle/>
        <a:p>
          <a:pPr rtl="0">
            <a:defRPr/>
          </a:pPr>
          <a:endParaRPr lang="fi-FI"/>
        </a:p>
      </c:txPr>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786695776157202E-2"/>
          <c:y val="9.3126994904313656E-2"/>
          <c:w val="0.48174131764971567"/>
          <c:h val="0.81374601019137272"/>
        </c:manualLayout>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58154692733982782"/>
          <c:y val="2.9733624368534214E-2"/>
          <c:w val="0.40856322830835562"/>
          <c:h val="0.94972290660514846"/>
        </c:manualLayout>
      </c:layout>
      <c:overlay val="0"/>
      <c:txPr>
        <a:bodyPr/>
        <a:lstStyle/>
        <a:p>
          <a:pPr rtl="0">
            <a:defRPr sz="1400"/>
          </a:pPr>
          <a:endParaRPr lang="fi-FI"/>
        </a:p>
      </c:txPr>
    </c:legend>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434089375524711E-2"/>
          <c:y val="1.460215351958811E-2"/>
          <c:w val="0.65255384912633096"/>
          <c:h val="0.98539784648041184"/>
        </c:manualLayout>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70887782363418095"/>
          <c:y val="6.7479514201999408E-2"/>
          <c:w val="0.28178035087994602"/>
          <c:h val="0.87914753754811703"/>
        </c:manualLayout>
      </c:layout>
      <c:overlay val="0"/>
      <c:txPr>
        <a:bodyPr/>
        <a:lstStyle/>
        <a:p>
          <a:pPr rtl="0">
            <a:defRPr/>
          </a:pPr>
          <a:endParaRPr lang="fi-FI"/>
        </a:p>
      </c:txPr>
    </c:legend>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152955018553717E-2"/>
          <c:y val="0.2314724079352074"/>
          <c:w val="0.56196799755666949"/>
          <c:h val="0.61124527191704314"/>
        </c:manualLayout>
      </c:layout>
      <c:pieChart>
        <c:varyColors val="1"/>
        <c:ser>
          <c:idx val="0"/>
          <c:order val="0"/>
          <c:explosion val="25"/>
          <c:dPt>
            <c:idx val="0"/>
            <c:bubble3D val="0"/>
            <c:spPr>
              <a:solidFill>
                <a:schemeClr val="tx2">
                  <a:lumMod val="40000"/>
                  <a:lumOff val="60000"/>
                </a:schemeClr>
              </a:solidFill>
            </c:spPr>
            <c:extLst>
              <c:ext xmlns:c16="http://schemas.microsoft.com/office/drawing/2014/chart" uri="{C3380CC4-5D6E-409C-BE32-E72D297353CC}">
                <c16:uniqueId val="{00000001-ADC5-4940-92D5-7CABAE106CAF}"/>
              </c:ext>
            </c:extLst>
          </c:dPt>
          <c:dPt>
            <c:idx val="1"/>
            <c:bubble3D val="0"/>
            <c:spPr>
              <a:solidFill>
                <a:schemeClr val="accent2">
                  <a:lumMod val="60000"/>
                  <a:lumOff val="40000"/>
                </a:schemeClr>
              </a:solidFill>
            </c:spPr>
            <c:extLst>
              <c:ext xmlns:c16="http://schemas.microsoft.com/office/drawing/2014/chart" uri="{C3380CC4-5D6E-409C-BE32-E72D297353CC}">
                <c16:uniqueId val="{00000003-ADC5-4940-92D5-7CABAE106CAF}"/>
              </c:ext>
            </c:extLst>
          </c:dPt>
          <c:dPt>
            <c:idx val="2"/>
            <c:bubble3D val="0"/>
            <c:spPr>
              <a:solidFill>
                <a:schemeClr val="accent3">
                  <a:lumMod val="60000"/>
                  <a:lumOff val="40000"/>
                </a:schemeClr>
              </a:solidFill>
            </c:spPr>
            <c:extLst>
              <c:ext xmlns:c16="http://schemas.microsoft.com/office/drawing/2014/chart" uri="{C3380CC4-5D6E-409C-BE32-E72D297353CC}">
                <c16:uniqueId val="{00000005-ADC5-4940-92D5-7CABAE106CAF}"/>
              </c:ext>
            </c:extLst>
          </c:dPt>
          <c:dPt>
            <c:idx val="3"/>
            <c:bubble3D val="0"/>
            <c:spPr>
              <a:solidFill>
                <a:schemeClr val="accent4">
                  <a:lumMod val="60000"/>
                  <a:lumOff val="40000"/>
                </a:schemeClr>
              </a:solidFill>
            </c:spPr>
            <c:extLst>
              <c:ext xmlns:c16="http://schemas.microsoft.com/office/drawing/2014/chart" uri="{C3380CC4-5D6E-409C-BE32-E72D297353CC}">
                <c16:uniqueId val="{00000007-ADC5-4940-92D5-7CABAE106CAF}"/>
              </c:ext>
            </c:extLst>
          </c:dPt>
          <c:dPt>
            <c:idx val="4"/>
            <c:bubble3D val="0"/>
            <c:spPr>
              <a:solidFill>
                <a:srgbClr val="33CCCC"/>
              </a:solidFill>
            </c:spPr>
            <c:extLst>
              <c:ext xmlns:c16="http://schemas.microsoft.com/office/drawing/2014/chart" uri="{C3380CC4-5D6E-409C-BE32-E72D297353CC}">
                <c16:uniqueId val="{00000009-ADC5-4940-92D5-7CABAE106CAF}"/>
              </c:ext>
            </c:extLst>
          </c:dPt>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Piirakat!$A$13:$A$24</c:f>
              <c:strCache>
                <c:ptCount val="12"/>
                <c:pt idx="0">
                  <c:v>Vuokratuotot</c:v>
                </c:pt>
                <c:pt idx="1">
                  <c:v>Sijoitusomaisuuden tuotot</c:v>
                </c:pt>
                <c:pt idx="2">
                  <c:v>Jäsenmaksut</c:v>
                </c:pt>
                <c:pt idx="3">
                  <c:v>Hanketuotot</c:v>
                </c:pt>
                <c:pt idx="4">
                  <c:v>Eduard Polónin säätiön avustus</c:v>
                </c:pt>
                <c:pt idx="5">
                  <c:v>Valtionavustus</c:v>
                </c:pt>
                <c:pt idx="6">
                  <c:v>Tuotemyynnit</c:v>
                </c:pt>
                <c:pt idx="7">
                  <c:v>Julkaisutoiminta</c:v>
                </c:pt>
                <c:pt idx="8">
                  <c:v>Hallinnon tuotot</c:v>
                </c:pt>
                <c:pt idx="9">
                  <c:v>Neuvonnan tuotot</c:v>
                </c:pt>
                <c:pt idx="10">
                  <c:v>Järjestöpalvelujen tuotot</c:v>
                </c:pt>
                <c:pt idx="11">
                  <c:v>Arpajaistuotot</c:v>
                </c:pt>
              </c:strCache>
            </c:strRef>
          </c:cat>
          <c:val>
            <c:numRef>
              <c:f>Piirakat!$B$13:$B$24</c:f>
              <c:numCache>
                <c:formatCode>#,##0</c:formatCode>
                <c:ptCount val="12"/>
                <c:pt idx="0">
                  <c:v>987215</c:v>
                </c:pt>
                <c:pt idx="1">
                  <c:v>816050</c:v>
                </c:pt>
                <c:pt idx="2">
                  <c:v>871479</c:v>
                </c:pt>
                <c:pt idx="3">
                  <c:v>946930</c:v>
                </c:pt>
                <c:pt idx="4">
                  <c:v>370000</c:v>
                </c:pt>
                <c:pt idx="5">
                  <c:v>218000</c:v>
                </c:pt>
                <c:pt idx="6">
                  <c:v>111690</c:v>
                </c:pt>
                <c:pt idx="7">
                  <c:v>126366</c:v>
                </c:pt>
                <c:pt idx="8">
                  <c:v>59082</c:v>
                </c:pt>
                <c:pt idx="9">
                  <c:v>18705</c:v>
                </c:pt>
                <c:pt idx="10">
                  <c:v>28631</c:v>
                </c:pt>
                <c:pt idx="11">
                  <c:v>0</c:v>
                </c:pt>
              </c:numCache>
            </c:numRef>
          </c:val>
          <c:extLst>
            <c:ext xmlns:c16="http://schemas.microsoft.com/office/drawing/2014/chart" uri="{C3380CC4-5D6E-409C-BE32-E72D297353CC}">
              <c16:uniqueId val="{0000000A-ADC5-4940-92D5-7CABAE106CAF}"/>
            </c:ext>
          </c:extLst>
        </c:ser>
        <c:dLbls>
          <c:showLegendKey val="0"/>
          <c:showVal val="0"/>
          <c:showCatName val="0"/>
          <c:showSerName val="0"/>
          <c:showPercent val="1"/>
          <c:showBubbleSize val="0"/>
          <c:showLeaderLines val="1"/>
        </c:dLbls>
        <c:firstSliceAng val="0"/>
      </c:pieChart>
    </c:plotArea>
    <c:legend>
      <c:legendPos val="r"/>
      <c:legendEntry>
        <c:idx val="11"/>
        <c:delete val="1"/>
      </c:legendEntry>
      <c:layout>
        <c:manualLayout>
          <c:xMode val="edge"/>
          <c:yMode val="edge"/>
          <c:x val="0.62737136833159435"/>
          <c:y val="4.3290728599898701E-2"/>
          <c:w val="0.35640157466462591"/>
          <c:h val="0.92814003440720005"/>
        </c:manualLayout>
      </c:layout>
      <c:overlay val="0"/>
      <c:txPr>
        <a:bodyPr/>
        <a:lstStyle/>
        <a:p>
          <a:pPr rtl="0">
            <a:defRPr sz="1400"/>
          </a:pPr>
          <a:endParaRPr lang="fi-FI"/>
        </a:p>
      </c:txPr>
    </c:legend>
    <c:plotVisOnly val="1"/>
    <c:dispBlanksAs val="zero"/>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10756243656544E-2"/>
          <c:y val="3.0943570372522704E-2"/>
          <c:w val="0.53341695555484414"/>
          <c:h val="0.9683569346995633"/>
        </c:manualLayout>
      </c:layout>
      <c:pieChart>
        <c:varyColors val="1"/>
        <c:dLbls>
          <c:showLegendKey val="0"/>
          <c:showVal val="0"/>
          <c:showCatName val="0"/>
          <c:showSerName val="0"/>
          <c:showPercent val="1"/>
          <c:showBubbleSize val="0"/>
          <c:showLeaderLines val="0"/>
        </c:dLbls>
        <c:firstSliceAng val="0"/>
      </c:pieChart>
      <c:spPr>
        <a:noFill/>
        <a:ln w="25400">
          <a:noFill/>
        </a:ln>
      </c:spPr>
    </c:plotArea>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16404199475064"/>
          <c:y val="0.15527340332458442"/>
          <c:w val="0.44415813648293961"/>
          <c:h val="0.74026356080489941"/>
        </c:manualLayout>
      </c:layout>
      <c:pieChart>
        <c:varyColors val="1"/>
        <c:ser>
          <c:idx val="0"/>
          <c:order val="0"/>
          <c:dPt>
            <c:idx val="0"/>
            <c:bubble3D val="0"/>
            <c:spPr>
              <a:solidFill>
                <a:schemeClr val="accent1">
                  <a:lumMod val="60000"/>
                  <a:lumOff val="40000"/>
                </a:schemeClr>
              </a:solidFill>
            </c:spPr>
            <c:extLst>
              <c:ext xmlns:c16="http://schemas.microsoft.com/office/drawing/2014/chart" uri="{C3380CC4-5D6E-409C-BE32-E72D297353CC}">
                <c16:uniqueId val="{00000001-AFCC-43BB-A62F-20F4952FB554}"/>
              </c:ext>
            </c:extLst>
          </c:dPt>
          <c:dPt>
            <c:idx val="1"/>
            <c:bubble3D val="0"/>
            <c:spPr>
              <a:solidFill>
                <a:schemeClr val="accent6">
                  <a:lumMod val="60000"/>
                  <a:lumOff val="40000"/>
                </a:schemeClr>
              </a:solidFill>
            </c:spPr>
            <c:extLst>
              <c:ext xmlns:c16="http://schemas.microsoft.com/office/drawing/2014/chart" uri="{C3380CC4-5D6E-409C-BE32-E72D297353CC}">
                <c16:uniqueId val="{00000003-AFCC-43BB-A62F-20F4952FB554}"/>
              </c:ext>
            </c:extLst>
          </c:dPt>
          <c:dLbls>
            <c:spPr>
              <a:noFill/>
              <a:ln>
                <a:noFill/>
              </a:ln>
              <a:effectLst/>
            </c:spPr>
            <c:txPr>
              <a:bodyPr wrap="square" lIns="38100" tIns="19050" rIns="38100" bIns="19050" anchor="ctr">
                <a:spAutoFit/>
              </a:bodyPr>
              <a:lstStyle/>
              <a:p>
                <a:pPr>
                  <a:defRPr sz="2000"/>
                </a:pPr>
                <a:endParaRPr lang="fi-FI"/>
              </a:p>
            </c:txPr>
            <c:showLegendKey val="0"/>
            <c:showVal val="0"/>
            <c:showCatName val="0"/>
            <c:showSerName val="0"/>
            <c:showPercent val="1"/>
            <c:showBubbleSize val="0"/>
            <c:showLeaderLines val="1"/>
            <c:extLst>
              <c:ext xmlns:c15="http://schemas.microsoft.com/office/drawing/2012/chart" uri="{CE6537A1-D6FC-4f65-9D91-7224C49458BB}"/>
            </c:extLst>
          </c:dLbls>
          <c:cat>
            <c:strRef>
              <c:f>Piirakat!$E$4:$E$7</c:f>
              <c:strCache>
                <c:ptCount val="4"/>
                <c:pt idx="0">
                  <c:v>Varsinainen toiminta</c:v>
                </c:pt>
                <c:pt idx="1">
                  <c:v>Sijoitus- ja rahoitustoiminta</c:v>
                </c:pt>
                <c:pt idx="2">
                  <c:v>Varainhankinta</c:v>
                </c:pt>
                <c:pt idx="3">
                  <c:v>Rahastosiirto</c:v>
                </c:pt>
              </c:strCache>
            </c:strRef>
          </c:cat>
          <c:val>
            <c:numRef>
              <c:f>Piirakat!$F$4:$F$7</c:f>
              <c:numCache>
                <c:formatCode>#,##0</c:formatCode>
                <c:ptCount val="4"/>
                <c:pt idx="0">
                  <c:v>3291279</c:v>
                </c:pt>
                <c:pt idx="1">
                  <c:v>816938</c:v>
                </c:pt>
                <c:pt idx="2" formatCode="General">
                  <c:v>205495</c:v>
                </c:pt>
                <c:pt idx="3">
                  <c:v>15909</c:v>
                </c:pt>
              </c:numCache>
            </c:numRef>
          </c:val>
          <c:extLst>
            <c:ext xmlns:c16="http://schemas.microsoft.com/office/drawing/2014/chart" uri="{C3380CC4-5D6E-409C-BE32-E72D297353CC}">
              <c16:uniqueId val="{00000004-AFCC-43BB-A62F-20F4952FB554}"/>
            </c:ext>
          </c:extLst>
        </c:ser>
        <c:dLbls>
          <c:showLegendKey val="0"/>
          <c:showVal val="0"/>
          <c:showCatName val="0"/>
          <c:showSerName val="0"/>
          <c:showPercent val="1"/>
          <c:showBubbleSize val="0"/>
          <c:showLeaderLines val="1"/>
        </c:dLbls>
        <c:firstSliceAng val="0"/>
      </c:pieChart>
    </c:plotArea>
    <c:legend>
      <c:legendPos val="r"/>
      <c:overlay val="0"/>
      <c:txPr>
        <a:bodyPr/>
        <a:lstStyle/>
        <a:p>
          <a:pPr>
            <a:defRPr sz="2000"/>
          </a:pPr>
          <a:endParaRPr lang="fi-FI"/>
        </a:p>
      </c:txPr>
    </c:legend>
    <c:plotVisOnly val="1"/>
    <c:dispBlanksAs val="zero"/>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9224491706312974"/>
          <c:y val="0.22320384799698872"/>
          <c:w val="0.29821894472744165"/>
          <c:h val="0.62729866664897915"/>
        </c:manualLayout>
      </c:layout>
      <c:overlay val="0"/>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i-FI"/>
  <c:roundedCorners val="1"/>
  <c:style val="18"/>
  <c:chart>
    <c:autoTitleDeleted val="1"/>
    <c:plotArea>
      <c:layout>
        <c:manualLayout>
          <c:layoutTarget val="inner"/>
          <c:xMode val="edge"/>
          <c:yMode val="edge"/>
          <c:x val="0.3723701030426752"/>
          <c:y val="8.5348506401137988E-3"/>
          <c:w val="0.59864841547584324"/>
          <c:h val="0.83470861661495732"/>
        </c:manualLayout>
      </c:layout>
      <c:barChart>
        <c:barDir val="bar"/>
        <c:grouping val="clustered"/>
        <c:varyColors val="0"/>
        <c:ser>
          <c:idx val="0"/>
          <c:order val="0"/>
          <c:tx>
            <c:strRef>
              <c:f>T1!$B$1</c:f>
              <c:strCache>
                <c:ptCount val="1"/>
                <c:pt idx="0">
                  <c:v>Kaikki</c:v>
                </c:pt>
              </c:strCache>
            </c:strRef>
          </c:tx>
          <c:invertIfNegative val="1"/>
          <c:dLbls>
            <c:dLbl>
              <c:idx val="0"/>
              <c:spPr>
                <a:noFill/>
                <a:ln>
                  <a:noFill/>
                </a:ln>
                <a:effectLst/>
              </c:spPr>
              <c:txPr>
                <a:bodyPr/>
                <a:lstStyle/>
                <a:p>
                  <a:pPr algn="l">
                    <a:defRPr sz="1800" b="0" spc="100" baseline="0">
                      <a:solidFill>
                        <a:srgbClr val="FF0000"/>
                      </a:solidFill>
                      <a:latin typeface="Arial"/>
                    </a:defRPr>
                  </a:pPr>
                  <a:endParaRPr lang="fi-FI"/>
                </a:p>
              </c:txPr>
              <c:showLegendKey val="0"/>
              <c:showVal val="1"/>
              <c:showCatName val="0"/>
              <c:showSerName val="0"/>
              <c:showPercent val="1"/>
              <c:showBubbleSize val="0"/>
              <c:extLst>
                <c:ext xmlns:c16="http://schemas.microsoft.com/office/drawing/2014/chart" uri="{C3380CC4-5D6E-409C-BE32-E72D297353CC}">
                  <c16:uniqueId val="{00000002-96DD-4F95-985F-315D9E7D151C}"/>
                </c:ext>
              </c:extLst>
            </c:dLbl>
            <c:dLbl>
              <c:idx val="1"/>
              <c:spPr>
                <a:noFill/>
                <a:ln>
                  <a:noFill/>
                </a:ln>
                <a:effectLst/>
              </c:spPr>
              <c:txPr>
                <a:bodyPr/>
                <a:lstStyle/>
                <a:p>
                  <a:pPr algn="l">
                    <a:defRPr sz="1800" b="0" spc="100" baseline="0">
                      <a:solidFill>
                        <a:srgbClr val="FF0000"/>
                      </a:solidFill>
                      <a:latin typeface="Arial"/>
                    </a:defRPr>
                  </a:pPr>
                  <a:endParaRPr lang="fi-FI"/>
                </a:p>
              </c:txPr>
              <c:showLegendKey val="0"/>
              <c:showVal val="1"/>
              <c:showCatName val="0"/>
              <c:showSerName val="0"/>
              <c:showPercent val="1"/>
              <c:showBubbleSize val="0"/>
              <c:extLst>
                <c:ext xmlns:c16="http://schemas.microsoft.com/office/drawing/2014/chart" uri="{C3380CC4-5D6E-409C-BE32-E72D297353CC}">
                  <c16:uniqueId val="{00000000-96DD-4F95-985F-315D9E7D151C}"/>
                </c:ext>
              </c:extLst>
            </c:dLbl>
            <c:dLbl>
              <c:idx val="3"/>
              <c:spPr>
                <a:noFill/>
                <a:ln>
                  <a:noFill/>
                </a:ln>
                <a:effectLst/>
              </c:spPr>
              <c:txPr>
                <a:bodyPr/>
                <a:lstStyle/>
                <a:p>
                  <a:pPr algn="l">
                    <a:defRPr sz="1800" b="0" spc="100" baseline="0">
                      <a:solidFill>
                        <a:srgbClr val="FF0000"/>
                      </a:solidFill>
                      <a:latin typeface="Arial"/>
                    </a:defRPr>
                  </a:pPr>
                  <a:endParaRPr lang="fi-FI"/>
                </a:p>
              </c:txPr>
              <c:showLegendKey val="0"/>
              <c:showVal val="1"/>
              <c:showCatName val="0"/>
              <c:showSerName val="0"/>
              <c:showPercent val="1"/>
              <c:showBubbleSize val="0"/>
              <c:extLst>
                <c:ext xmlns:c16="http://schemas.microsoft.com/office/drawing/2014/chart" uri="{C3380CC4-5D6E-409C-BE32-E72D297353CC}">
                  <c16:uniqueId val="{00000001-96DD-4F95-985F-315D9E7D151C}"/>
                </c:ext>
              </c:extLst>
            </c:dLbl>
            <c:spPr>
              <a:noFill/>
              <a:ln>
                <a:noFill/>
              </a:ln>
              <a:effectLst/>
            </c:spPr>
            <c:txPr>
              <a:bodyPr/>
              <a:lstStyle/>
              <a:p>
                <a:pPr algn="l">
                  <a:defRPr sz="1800" b="0" spc="100" baseline="0">
                    <a:solidFill>
                      <a:schemeClr val="tx1"/>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showLeaderLines val="0"/>
              </c:ext>
            </c:extLst>
          </c:dLbls>
          <c:cat>
            <c:strRef>
              <c:f>T1!$A$2:$A$6</c:f>
              <c:strCache>
                <c:ptCount val="5"/>
                <c:pt idx="0">
                  <c:v>Syrjäytymisen ehkäisy</c:v>
                </c:pt>
                <c:pt idx="1">
                  <c:v>Terveyden edistäminen</c:v>
                </c:pt>
                <c:pt idx="2">
                  <c:v>Ympäristön viihtyisyys</c:v>
                </c:pt>
                <c:pt idx="3">
                  <c:v>Kestävän kehityksen edistäminen</c:v>
                </c:pt>
                <c:pt idx="4">
                  <c:v>Tasa-arvon ja naisten aseman edistäminen</c:v>
                </c:pt>
              </c:strCache>
            </c:strRef>
          </c:cat>
          <c:val>
            <c:numRef>
              <c:f>T1!$B$2:$B$6</c:f>
              <c:numCache>
                <c:formatCode>General</c:formatCode>
                <c:ptCount val="5"/>
                <c:pt idx="0">
                  <c:v>3</c:v>
                </c:pt>
                <c:pt idx="1">
                  <c:v>3.47</c:v>
                </c:pt>
                <c:pt idx="2">
                  <c:v>2.87</c:v>
                </c:pt>
                <c:pt idx="3">
                  <c:v>3.07</c:v>
                </c:pt>
                <c:pt idx="4">
                  <c:v>2.67</c:v>
                </c:pt>
              </c:numCache>
            </c:numRef>
          </c:val>
          <c:extLst>
            <c:ext xmlns:c16="http://schemas.microsoft.com/office/drawing/2014/chart" uri="{C3380CC4-5D6E-409C-BE32-E72D297353CC}">
              <c16:uniqueId val="{00000000-87C2-4742-98EC-FD974EA97706}"/>
            </c:ext>
          </c:extLst>
        </c:ser>
        <c:dLbls>
          <c:showLegendKey val="0"/>
          <c:showVal val="0"/>
          <c:showCatName val="0"/>
          <c:showSerName val="0"/>
          <c:showPercent val="0"/>
          <c:showBubbleSize val="0"/>
        </c:dLbls>
        <c:gapWidth val="58"/>
        <c:axId val="450348"/>
        <c:axId val="276534"/>
      </c:barChart>
      <c:catAx>
        <c:axId val="450348"/>
        <c:scaling>
          <c:orientation val="maxMin"/>
        </c:scaling>
        <c:delete val="0"/>
        <c:axPos val="l"/>
        <c:numFmt formatCode="General" sourceLinked="0"/>
        <c:majorTickMark val="none"/>
        <c:minorTickMark val="none"/>
        <c:tickLblPos val="nextTo"/>
        <c:txPr>
          <a:bodyPr/>
          <a:lstStyle/>
          <a:p>
            <a:pPr algn="l">
              <a:defRPr sz="1800" b="0" spc="100" baseline="0">
                <a:solidFill>
                  <a:srgbClr val="000000"/>
                </a:solidFill>
                <a:latin typeface="Arial"/>
              </a:defRPr>
            </a:pPr>
            <a:endParaRPr lang="fi-FI"/>
          </a:p>
        </c:txPr>
        <c:crossAx val="276534"/>
        <c:crosses val="autoZero"/>
        <c:auto val="1"/>
        <c:lblAlgn val="ctr"/>
        <c:lblOffset val="100"/>
        <c:noMultiLvlLbl val="1"/>
      </c:catAx>
      <c:valAx>
        <c:axId val="276534"/>
        <c:scaling>
          <c:orientation val="minMax"/>
          <c:max val="4"/>
          <c:min val="1"/>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450348"/>
        <c:crosses val="autoZero"/>
        <c:crossBetween val="between"/>
      </c:valAx>
    </c:plotArea>
    <c:plotVisOnly val="1"/>
    <c:dispBlanksAs val="gap"/>
    <c:showDLblsOverMax val="1"/>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0"/>
        </c:dLbls>
        <c:firstSliceAng val="0"/>
      </c:pieChart>
    </c:plotArea>
    <c:legend>
      <c:legendPos val="r"/>
      <c:layout>
        <c:manualLayout>
          <c:xMode val="edge"/>
          <c:yMode val="edge"/>
          <c:x val="0.60656057209217984"/>
          <c:y val="9.6495451122714765E-2"/>
          <c:w val="0.39343942790782033"/>
          <c:h val="0.87139788700726373"/>
        </c:manualLayout>
      </c:layout>
      <c:overlay val="0"/>
      <c:txPr>
        <a:bodyPr/>
        <a:lstStyle/>
        <a:p>
          <a:pPr>
            <a:defRPr sz="1800"/>
          </a:pPr>
          <a:endParaRPr lang="fi-FI"/>
        </a:p>
      </c:txPr>
    </c:legend>
    <c:plotVisOnly val="1"/>
    <c:dispBlanksAs val="zero"/>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01153155650517"/>
          <c:y val="0.12508630547058189"/>
          <c:w val="0.84454396325459313"/>
          <c:h val="0.77736111111111106"/>
        </c:manualLayout>
      </c:layout>
      <c:barChart>
        <c:barDir val="col"/>
        <c:grouping val="clustered"/>
        <c:varyColors val="0"/>
        <c:ser>
          <c:idx val="0"/>
          <c:order val="0"/>
          <c:spPr>
            <a:solidFill>
              <a:schemeClr val="accent1"/>
            </a:solidFill>
            <a:ln>
              <a:noFill/>
            </a:ln>
            <a:effectLst/>
          </c:spPr>
          <c:invertIfNegative val="0"/>
          <c:cat>
            <c:strRef>
              <c:f>Piirakat!$E$12:$E$16</c:f>
              <c:strCache>
                <c:ptCount val="5"/>
                <c:pt idx="0">
                  <c:v>Jäsenlehti</c:v>
                </c:pt>
                <c:pt idx="1">
                  <c:v>Järjestöpalvelut</c:v>
                </c:pt>
                <c:pt idx="2">
                  <c:v>Neuvonta</c:v>
                </c:pt>
                <c:pt idx="3">
                  <c:v>Hanketoiminta</c:v>
                </c:pt>
                <c:pt idx="4">
                  <c:v>Hallinto ja viestintä</c:v>
                </c:pt>
              </c:strCache>
            </c:strRef>
          </c:cat>
          <c:val>
            <c:numRef>
              <c:f>Piirakat!$F$12:$F$16</c:f>
              <c:numCache>
                <c:formatCode>#,##0</c:formatCode>
                <c:ptCount val="5"/>
                <c:pt idx="0">
                  <c:v>511996</c:v>
                </c:pt>
                <c:pt idx="1">
                  <c:v>525011</c:v>
                </c:pt>
                <c:pt idx="2">
                  <c:v>457558</c:v>
                </c:pt>
                <c:pt idx="3">
                  <c:v>74005</c:v>
                </c:pt>
                <c:pt idx="4">
                  <c:v>371577</c:v>
                </c:pt>
              </c:numCache>
            </c:numRef>
          </c:val>
          <c:extLst>
            <c:ext xmlns:c16="http://schemas.microsoft.com/office/drawing/2014/chart" uri="{C3380CC4-5D6E-409C-BE32-E72D297353CC}">
              <c16:uniqueId val="{00000000-C08A-4540-9051-B221FF50CC97}"/>
            </c:ext>
          </c:extLst>
        </c:ser>
        <c:dLbls>
          <c:showLegendKey val="0"/>
          <c:showVal val="0"/>
          <c:showCatName val="0"/>
          <c:showSerName val="0"/>
          <c:showPercent val="0"/>
          <c:showBubbleSize val="0"/>
        </c:dLbls>
        <c:gapWidth val="219"/>
        <c:overlap val="-27"/>
        <c:axId val="417608704"/>
        <c:axId val="417609096"/>
      </c:barChart>
      <c:catAx>
        <c:axId val="41760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417609096"/>
        <c:crosses val="autoZero"/>
        <c:auto val="1"/>
        <c:lblAlgn val="ctr"/>
        <c:lblOffset val="100"/>
        <c:noMultiLvlLbl val="0"/>
      </c:catAx>
      <c:valAx>
        <c:axId val="4176090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17608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numRef>
              <c:f>'[Vuosikertomus 2016 piirakat.xlsx]Tulokset 5 v'!$A$24:$A$31</c:f>
              <c:numCache>
                <c:formatCode>General</c:formatCode>
                <c:ptCount val="8"/>
                <c:pt idx="0">
                  <c:v>2009</c:v>
                </c:pt>
                <c:pt idx="1">
                  <c:v>2010</c:v>
                </c:pt>
                <c:pt idx="2">
                  <c:v>2011</c:v>
                </c:pt>
                <c:pt idx="3">
                  <c:v>2012</c:v>
                </c:pt>
                <c:pt idx="4">
                  <c:v>2013</c:v>
                </c:pt>
                <c:pt idx="5">
                  <c:v>2014</c:v>
                </c:pt>
                <c:pt idx="6">
                  <c:v>2015</c:v>
                </c:pt>
                <c:pt idx="7">
                  <c:v>2016</c:v>
                </c:pt>
              </c:numCache>
            </c:numRef>
          </c:cat>
          <c:val>
            <c:numRef>
              <c:f>'[Vuosikertomus 2016 piirakat.xlsx]Tulokset 5 v'!$B$24:$B$31</c:f>
              <c:numCache>
                <c:formatCode>General</c:formatCode>
                <c:ptCount val="8"/>
                <c:pt idx="0">
                  <c:v>-1439</c:v>
                </c:pt>
                <c:pt idx="1">
                  <c:v>-3305</c:v>
                </c:pt>
                <c:pt idx="2">
                  <c:v>-1985</c:v>
                </c:pt>
                <c:pt idx="3">
                  <c:v>1006</c:v>
                </c:pt>
                <c:pt idx="4">
                  <c:v>684</c:v>
                </c:pt>
                <c:pt idx="5">
                  <c:v>328</c:v>
                </c:pt>
                <c:pt idx="6">
                  <c:v>-148</c:v>
                </c:pt>
                <c:pt idx="7">
                  <c:v>376</c:v>
                </c:pt>
              </c:numCache>
            </c:numRef>
          </c:val>
          <c:extLst>
            <c:ext xmlns:c16="http://schemas.microsoft.com/office/drawing/2014/chart" uri="{C3380CC4-5D6E-409C-BE32-E72D297353CC}">
              <c16:uniqueId val="{00000000-E67C-490A-AF1E-1899DD837D7C}"/>
            </c:ext>
          </c:extLst>
        </c:ser>
        <c:dLbls>
          <c:showLegendKey val="0"/>
          <c:showVal val="0"/>
          <c:showCatName val="0"/>
          <c:showSerName val="0"/>
          <c:showPercent val="0"/>
          <c:showBubbleSize val="0"/>
        </c:dLbls>
        <c:gapWidth val="150"/>
        <c:axId val="337907200"/>
        <c:axId val="337907592"/>
      </c:barChart>
      <c:catAx>
        <c:axId val="337907200"/>
        <c:scaling>
          <c:orientation val="minMax"/>
        </c:scaling>
        <c:delete val="0"/>
        <c:axPos val="b"/>
        <c:numFmt formatCode="General" sourceLinked="1"/>
        <c:majorTickMark val="none"/>
        <c:minorTickMark val="none"/>
        <c:tickLblPos val="nextTo"/>
        <c:crossAx val="337907592"/>
        <c:crosses val="autoZero"/>
        <c:auto val="1"/>
        <c:lblAlgn val="ctr"/>
        <c:lblOffset val="100"/>
        <c:noMultiLvlLbl val="0"/>
      </c:catAx>
      <c:valAx>
        <c:axId val="337907592"/>
        <c:scaling>
          <c:orientation val="minMax"/>
        </c:scaling>
        <c:delete val="0"/>
        <c:axPos val="l"/>
        <c:majorGridlines/>
        <c:title>
          <c:tx>
            <c:rich>
              <a:bodyPr/>
              <a:lstStyle/>
              <a:p>
                <a:pPr>
                  <a:defRPr/>
                </a:pPr>
                <a:r>
                  <a:rPr lang="fi-FI"/>
                  <a:t>Tuhatta euroa</a:t>
                </a:r>
              </a:p>
            </c:rich>
          </c:tx>
          <c:overlay val="0"/>
        </c:title>
        <c:numFmt formatCode="General" sourceLinked="1"/>
        <c:majorTickMark val="none"/>
        <c:minorTickMark val="none"/>
        <c:tickLblPos val="nextTo"/>
        <c:crossAx val="337907200"/>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numRef>
              <c:f>Taseet!$A$29:$A$36</c:f>
              <c:numCache>
                <c:formatCode>General</c:formatCode>
                <c:ptCount val="8"/>
                <c:pt idx="0">
                  <c:v>2009</c:v>
                </c:pt>
                <c:pt idx="1">
                  <c:v>2010</c:v>
                </c:pt>
                <c:pt idx="2">
                  <c:v>2011</c:v>
                </c:pt>
                <c:pt idx="3">
                  <c:v>2012</c:v>
                </c:pt>
                <c:pt idx="4">
                  <c:v>2013</c:v>
                </c:pt>
                <c:pt idx="5">
                  <c:v>2014</c:v>
                </c:pt>
                <c:pt idx="6">
                  <c:v>2015</c:v>
                </c:pt>
                <c:pt idx="7">
                  <c:v>2016</c:v>
                </c:pt>
              </c:numCache>
            </c:numRef>
          </c:cat>
          <c:val>
            <c:numRef>
              <c:f>Taseet!$B$29:$B$36</c:f>
              <c:numCache>
                <c:formatCode>General</c:formatCode>
                <c:ptCount val="8"/>
                <c:pt idx="0">
                  <c:v>17963</c:v>
                </c:pt>
                <c:pt idx="1">
                  <c:v>17581</c:v>
                </c:pt>
                <c:pt idx="2">
                  <c:v>14020</c:v>
                </c:pt>
                <c:pt idx="3">
                  <c:v>14204</c:v>
                </c:pt>
                <c:pt idx="4">
                  <c:v>14438</c:v>
                </c:pt>
                <c:pt idx="5">
                  <c:v>14698</c:v>
                </c:pt>
                <c:pt idx="6">
                  <c:v>14550</c:v>
                </c:pt>
                <c:pt idx="7">
                  <c:v>14926</c:v>
                </c:pt>
              </c:numCache>
            </c:numRef>
          </c:val>
          <c:extLst>
            <c:ext xmlns:c16="http://schemas.microsoft.com/office/drawing/2014/chart" uri="{C3380CC4-5D6E-409C-BE32-E72D297353CC}">
              <c16:uniqueId val="{00000000-0DDB-4B98-8713-B7E06DFDB717}"/>
            </c:ext>
          </c:extLst>
        </c:ser>
        <c:dLbls>
          <c:showLegendKey val="0"/>
          <c:showVal val="0"/>
          <c:showCatName val="0"/>
          <c:showSerName val="0"/>
          <c:showPercent val="0"/>
          <c:showBubbleSize val="0"/>
        </c:dLbls>
        <c:gapWidth val="219"/>
        <c:overlap val="-27"/>
        <c:axId val="583939112"/>
        <c:axId val="583930912"/>
      </c:barChart>
      <c:catAx>
        <c:axId val="583939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i-FI"/>
          </a:p>
        </c:txPr>
        <c:crossAx val="583930912"/>
        <c:crosses val="autoZero"/>
        <c:auto val="1"/>
        <c:lblAlgn val="ctr"/>
        <c:lblOffset val="100"/>
        <c:noMultiLvlLbl val="0"/>
      </c:catAx>
      <c:valAx>
        <c:axId val="583930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83939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150"/>
        <c:axId val="192328656"/>
        <c:axId val="192329048"/>
      </c:barChart>
      <c:catAx>
        <c:axId val="192328656"/>
        <c:scaling>
          <c:orientation val="minMax"/>
        </c:scaling>
        <c:delete val="0"/>
        <c:axPos val="b"/>
        <c:numFmt formatCode="General" sourceLinked="1"/>
        <c:majorTickMark val="none"/>
        <c:minorTickMark val="none"/>
        <c:tickLblPos val="nextTo"/>
        <c:crossAx val="192329048"/>
        <c:crosses val="autoZero"/>
        <c:auto val="1"/>
        <c:lblAlgn val="ctr"/>
        <c:lblOffset val="100"/>
        <c:noMultiLvlLbl val="0"/>
      </c:catAx>
      <c:valAx>
        <c:axId val="192329048"/>
        <c:scaling>
          <c:orientation val="minMax"/>
        </c:scaling>
        <c:delete val="0"/>
        <c:axPos val="l"/>
        <c:majorGridlines/>
        <c:title>
          <c:tx>
            <c:rich>
              <a:bodyPr/>
              <a:lstStyle/>
              <a:p>
                <a:pPr>
                  <a:defRPr/>
                </a:pPr>
                <a:r>
                  <a:rPr lang="fi-FI"/>
                  <a:t>Tuhatta euroa</a:t>
                </a:r>
              </a:p>
            </c:rich>
          </c:tx>
          <c:overlay val="0"/>
        </c:title>
        <c:numFmt formatCode="General" sourceLinked="1"/>
        <c:majorTickMark val="none"/>
        <c:minorTickMark val="none"/>
        <c:tickLblPos val="nextTo"/>
        <c:crossAx val="192328656"/>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numRef>
              <c:f>'[Vuosikertomus 2016 piirakat.xlsx]Tulokset 5 v'!$A$35:$A$42</c:f>
              <c:numCache>
                <c:formatCode>General</c:formatCode>
                <c:ptCount val="8"/>
                <c:pt idx="0">
                  <c:v>2009</c:v>
                </c:pt>
                <c:pt idx="1">
                  <c:v>2010</c:v>
                </c:pt>
                <c:pt idx="2">
                  <c:v>2011</c:v>
                </c:pt>
                <c:pt idx="3">
                  <c:v>2012</c:v>
                </c:pt>
                <c:pt idx="4">
                  <c:v>2013</c:v>
                </c:pt>
                <c:pt idx="5">
                  <c:v>2014</c:v>
                </c:pt>
                <c:pt idx="6">
                  <c:v>2015</c:v>
                </c:pt>
                <c:pt idx="7">
                  <c:v>2016</c:v>
                </c:pt>
              </c:numCache>
            </c:numRef>
          </c:cat>
          <c:val>
            <c:numRef>
              <c:f>'[Vuosikertomus 2016 piirakat.xlsx]Tulokset 5 v'!$B$35:$B$42</c:f>
              <c:numCache>
                <c:formatCode>General</c:formatCode>
                <c:ptCount val="8"/>
                <c:pt idx="0">
                  <c:v>-282</c:v>
                </c:pt>
                <c:pt idx="1">
                  <c:v>-571</c:v>
                </c:pt>
                <c:pt idx="2">
                  <c:v>-616</c:v>
                </c:pt>
                <c:pt idx="3">
                  <c:v>-194</c:v>
                </c:pt>
                <c:pt idx="4">
                  <c:v>-128</c:v>
                </c:pt>
                <c:pt idx="5">
                  <c:v>51</c:v>
                </c:pt>
                <c:pt idx="6">
                  <c:v>13</c:v>
                </c:pt>
                <c:pt idx="7">
                  <c:v>-46</c:v>
                </c:pt>
              </c:numCache>
            </c:numRef>
          </c:val>
          <c:extLst>
            <c:ext xmlns:c16="http://schemas.microsoft.com/office/drawing/2014/chart" uri="{C3380CC4-5D6E-409C-BE32-E72D297353CC}">
              <c16:uniqueId val="{00000000-09CD-4A33-ADF9-3AA55D6E3614}"/>
            </c:ext>
          </c:extLst>
        </c:ser>
        <c:dLbls>
          <c:showLegendKey val="0"/>
          <c:showVal val="0"/>
          <c:showCatName val="0"/>
          <c:showSerName val="0"/>
          <c:showPercent val="0"/>
          <c:showBubbleSize val="0"/>
        </c:dLbls>
        <c:gapWidth val="150"/>
        <c:axId val="336693784"/>
        <c:axId val="338213880"/>
      </c:barChart>
      <c:catAx>
        <c:axId val="336693784"/>
        <c:scaling>
          <c:orientation val="minMax"/>
        </c:scaling>
        <c:delete val="0"/>
        <c:axPos val="b"/>
        <c:numFmt formatCode="General" sourceLinked="1"/>
        <c:majorTickMark val="none"/>
        <c:minorTickMark val="none"/>
        <c:tickLblPos val="nextTo"/>
        <c:crossAx val="338213880"/>
        <c:crosses val="autoZero"/>
        <c:auto val="1"/>
        <c:lblAlgn val="ctr"/>
        <c:lblOffset val="100"/>
        <c:noMultiLvlLbl val="0"/>
      </c:catAx>
      <c:valAx>
        <c:axId val="338213880"/>
        <c:scaling>
          <c:orientation val="minMax"/>
        </c:scaling>
        <c:delete val="0"/>
        <c:axPos val="l"/>
        <c:majorGridlines/>
        <c:title>
          <c:tx>
            <c:rich>
              <a:bodyPr/>
              <a:lstStyle/>
              <a:p>
                <a:pPr>
                  <a:defRPr/>
                </a:pPr>
                <a:r>
                  <a:rPr lang="fi-FI"/>
                  <a:t>Tuhatta euroa</a:t>
                </a:r>
              </a:p>
            </c:rich>
          </c:tx>
          <c:overlay val="0"/>
        </c:title>
        <c:numFmt formatCode="General" sourceLinked="1"/>
        <c:majorTickMark val="none"/>
        <c:minorTickMark val="none"/>
        <c:tickLblPos val="nextTo"/>
        <c:crossAx val="336693784"/>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5124355983279872"/>
          <c:y val="3.1294452347083924E-2"/>
          <c:w val="0.72903421794497913"/>
          <c:h val="0.83470861661495732"/>
        </c:manualLayout>
      </c:layout>
      <c:barChart>
        <c:barDir val="bar"/>
        <c:grouping val="clustered"/>
        <c:varyColors val="0"/>
        <c:ser>
          <c:idx val="0"/>
          <c:order val="0"/>
          <c:tx>
            <c:strRef>
              <c:f>T1!$B$1</c:f>
              <c:strCache>
                <c:ptCount val="1"/>
                <c:pt idx="0">
                  <c:v>Kaikki</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showLeaderLines val="0"/>
              </c:ext>
            </c:extLst>
          </c:dLbls>
          <c:cat>
            <c:strRef>
              <c:f>T1!$A$2:$A$7</c:f>
              <c:strCache>
                <c:ptCount val="6"/>
                <c:pt idx="0">
                  <c:v>Sisältö</c:v>
                </c:pt>
                <c:pt idx="1">
                  <c:v>Aineisto</c:v>
                </c:pt>
                <c:pt idx="2">
                  <c:v>Opetus</c:v>
                </c:pt>
                <c:pt idx="3">
                  <c:v>Tilat</c:v>
                </c:pt>
                <c:pt idx="4">
                  <c:v>Ilmapiiri</c:v>
                </c:pt>
                <c:pt idx="5">
                  <c:v>Hyödyllisyys omaan arkeen</c:v>
                </c:pt>
              </c:strCache>
            </c:strRef>
          </c:cat>
          <c:val>
            <c:numRef>
              <c:f>T1!$B$2:$B$7</c:f>
              <c:numCache>
                <c:formatCode>General</c:formatCode>
                <c:ptCount val="6"/>
                <c:pt idx="0">
                  <c:v>3.51</c:v>
                </c:pt>
                <c:pt idx="1">
                  <c:v>3.44</c:v>
                </c:pt>
                <c:pt idx="2">
                  <c:v>3.63</c:v>
                </c:pt>
                <c:pt idx="3">
                  <c:v>3.45</c:v>
                </c:pt>
                <c:pt idx="4">
                  <c:v>3.63</c:v>
                </c:pt>
                <c:pt idx="5">
                  <c:v>3.31</c:v>
                </c:pt>
              </c:numCache>
            </c:numRef>
          </c:val>
          <c:extLst>
            <c:ext xmlns:c16="http://schemas.microsoft.com/office/drawing/2014/chart" uri="{C3380CC4-5D6E-409C-BE32-E72D297353CC}">
              <c16:uniqueId val="{00000000-89D6-4499-8C9C-CB888AA3D76F}"/>
            </c:ext>
          </c:extLst>
        </c:ser>
        <c:dLbls>
          <c:showLegendKey val="0"/>
          <c:showVal val="0"/>
          <c:showCatName val="0"/>
          <c:showSerName val="0"/>
          <c:showPercent val="0"/>
          <c:showBubbleSize val="0"/>
        </c:dLbls>
        <c:gapWidth val="58"/>
        <c:axId val="569765"/>
        <c:axId val="354486"/>
      </c:barChart>
      <c:catAx>
        <c:axId val="569765"/>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354486"/>
        <c:crosses val="autoZero"/>
        <c:auto val="1"/>
        <c:lblAlgn val="ctr"/>
        <c:lblOffset val="100"/>
        <c:noMultiLvlLbl val="1"/>
      </c:catAx>
      <c:valAx>
        <c:axId val="354486"/>
        <c:scaling>
          <c:orientation val="minMax"/>
          <c:max val="4"/>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569765"/>
        <c:crosses val="autoZero"/>
        <c:crossBetween val="between"/>
      </c:valAx>
    </c:plotArea>
    <c:plotVisOnly val="1"/>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1"/>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T1!$B$1</c:f>
              <c:strCache>
                <c:ptCount val="1"/>
                <c:pt idx="0">
                  <c:v>Kaikki (KA:1.07, Hajonta:0.35) (Vastauksia:1441)</c:v>
                </c:pt>
              </c:strCache>
            </c:strRef>
          </c:tx>
          <c:invertIfNegative val="1"/>
          <c:dLbls>
            <c:spPr>
              <a:noFill/>
              <a:ln>
                <a:noFill/>
              </a:ln>
              <a:effectLst/>
            </c:spPr>
            <c:txPr>
              <a:bodyPr/>
              <a:lstStyle/>
              <a:p>
                <a:pPr algn="l">
                  <a:defRPr sz="1000" b="0" spc="100">
                    <a:solidFill>
                      <a:srgbClr val="000000"/>
                    </a:solidFill>
                    <a:latin typeface="Arial"/>
                  </a:defRPr>
                </a:pPr>
                <a:endParaRPr lang="fi-FI"/>
              </a:p>
            </c:txPr>
            <c:showLegendKey val="0"/>
            <c:showVal val="1"/>
            <c:showCatName val="0"/>
            <c:showSerName val="0"/>
            <c:showPercent val="1"/>
            <c:showBubbleSize val="0"/>
            <c:showLeaderLines val="0"/>
            <c:extLst>
              <c:ext xmlns:c15="http://schemas.microsoft.com/office/drawing/2012/chart" uri="{CE6537A1-D6FC-4f65-9D91-7224C49458BB}">
                <c15:showLeaderLines val="0"/>
              </c:ext>
            </c:extLst>
          </c:dLbls>
          <c:cat>
            <c:strRef>
              <c:f>T1!$A$2:$A$4</c:f>
              <c:strCache>
                <c:ptCount val="3"/>
                <c:pt idx="0">
                  <c:v>Kyllä</c:v>
                </c:pt>
                <c:pt idx="1">
                  <c:v>En</c:v>
                </c:pt>
                <c:pt idx="2">
                  <c:v>En osaa sanoa</c:v>
                </c:pt>
              </c:strCache>
            </c:strRef>
          </c:cat>
          <c:val>
            <c:numRef>
              <c:f>T1!$B$2:$B$4</c:f>
              <c:numCache>
                <c:formatCode>General</c:formatCode>
                <c:ptCount val="3"/>
                <c:pt idx="0">
                  <c:v>1386</c:v>
                </c:pt>
                <c:pt idx="1">
                  <c:v>11</c:v>
                </c:pt>
                <c:pt idx="2">
                  <c:v>44</c:v>
                </c:pt>
              </c:numCache>
            </c:numRef>
          </c:val>
          <c:extLst>
            <c:ext xmlns:c16="http://schemas.microsoft.com/office/drawing/2014/chart" uri="{C3380CC4-5D6E-409C-BE32-E72D297353CC}">
              <c16:uniqueId val="{00000000-2B59-472D-B990-3B9CC4313186}"/>
            </c:ext>
          </c:extLst>
        </c:ser>
        <c:dLbls>
          <c:showLegendKey val="0"/>
          <c:showVal val="0"/>
          <c:showCatName val="0"/>
          <c:showSerName val="0"/>
          <c:showPercent val="0"/>
          <c:showBubbleSize val="0"/>
        </c:dLbls>
        <c:gapWidth val="58"/>
        <c:axId val="735185"/>
        <c:axId val="908665"/>
      </c:barChart>
      <c:catAx>
        <c:axId val="735185"/>
        <c:scaling>
          <c:orientation val="maxMin"/>
        </c:scaling>
        <c:delete val="0"/>
        <c:axPos val="l"/>
        <c:numFmt formatCode="General" sourceLinked="0"/>
        <c:majorTickMark val="none"/>
        <c:minorTickMark val="none"/>
        <c:tickLblPos val="nextTo"/>
        <c:txPr>
          <a:bodyPr/>
          <a:lstStyle/>
          <a:p>
            <a:pPr algn="l">
              <a:defRPr sz="1000" b="0" spc="100">
                <a:solidFill>
                  <a:srgbClr val="000000"/>
                </a:solidFill>
                <a:latin typeface="Arial"/>
              </a:defRPr>
            </a:pPr>
            <a:endParaRPr lang="fi-FI"/>
          </a:p>
        </c:txPr>
        <c:crossAx val="908665"/>
        <c:crosses val="autoZero"/>
        <c:auto val="1"/>
        <c:lblAlgn val="ctr"/>
        <c:lblOffset val="100"/>
        <c:noMultiLvlLbl val="1"/>
      </c:catAx>
      <c:valAx>
        <c:axId val="908665"/>
        <c:scaling>
          <c:orientation val="minMax"/>
          <c:min val="0"/>
        </c:scaling>
        <c:delete val="0"/>
        <c:axPos val="t"/>
        <c:majorGridlines>
          <c:spPr>
            <a:ln>
              <a:solidFill>
                <a:srgbClr val="4F81BD">
                  <a:alpha val="20000"/>
                </a:srgbClr>
              </a:solidFill>
            </a:ln>
          </c:spPr>
        </c:majorGridlines>
        <c:numFmt formatCode="General" sourceLinked="1"/>
        <c:majorTickMark val="none"/>
        <c:minorTickMark val="none"/>
        <c:tickLblPos val="high"/>
        <c:spPr>
          <a:ln>
            <a:noFill/>
          </a:ln>
        </c:spPr>
        <c:txPr>
          <a:bodyPr/>
          <a:lstStyle/>
          <a:p>
            <a:pPr algn="l">
              <a:defRPr sz="1000" b="0" spc="100">
                <a:solidFill>
                  <a:srgbClr val="000000"/>
                </a:solidFill>
                <a:latin typeface="Arial"/>
              </a:defRPr>
            </a:pPr>
            <a:endParaRPr lang="fi-FI"/>
          </a:p>
        </c:txPr>
        <c:crossAx val="735185"/>
        <c:crosses val="autoZero"/>
        <c:crossBetween val="between"/>
      </c:valAx>
    </c:plotArea>
    <c:plotVisOnly val="1"/>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1100136811548087"/>
          <c:y val="6.7469855027505757E-2"/>
          <c:w val="0.28008453187229443"/>
          <c:h val="0.89516880610133276"/>
        </c:manualLayout>
      </c:layout>
      <c:overlay val="0"/>
      <c:txPr>
        <a:bodyPr/>
        <a:lstStyle/>
        <a:p>
          <a:pPr>
            <a:defRPr sz="1600" baseline="0"/>
          </a:pPr>
          <a:endParaRPr lang="fi-FI"/>
        </a:p>
      </c:txPr>
    </c:legend>
    <c:plotVisOnly val="1"/>
    <c:dispBlanksAs val="gap"/>
    <c:showDLblsOverMax val="0"/>
  </c:chart>
  <c:txPr>
    <a:bodyPr/>
    <a:lstStyle/>
    <a:p>
      <a:pPr>
        <a:defRPr sz="1800" baseline="0"/>
      </a:pPr>
      <a:endParaRPr lang="fi-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Lbls>
            <c:spPr>
              <a:noFill/>
              <a:ln>
                <a:noFill/>
              </a:ln>
              <a:effectLst/>
            </c:spPr>
            <c:txPr>
              <a:bodyPr wrap="square" lIns="38100" tIns="19050" rIns="38100" bIns="19050" anchor="ctr">
                <a:spAutoFit/>
              </a:bodyPr>
              <a:lstStyle/>
              <a:p>
                <a:pPr>
                  <a:defRPr sz="1800" baseline="0"/>
                </a:pPr>
                <a:endParaRPr lang="fi-FI"/>
              </a:p>
            </c:txPr>
            <c:dLblPos val="outEnd"/>
            <c:showLegendKey val="0"/>
            <c:showVal val="1"/>
            <c:showCatName val="0"/>
            <c:showSerName val="0"/>
            <c:showPercent val="0"/>
            <c:showBubbleSize val="0"/>
            <c:showLeaderLines val="1"/>
            <c:extLst>
              <c:ext xmlns:c15="http://schemas.microsoft.com/office/drawing/2012/chart" uri="{CE6537A1-D6FC-4f65-9D91-7224C49458BB}"/>
            </c:extLst>
          </c:dLbls>
          <c:cat>
            <c:strRef>
              <c:f>visut!$A$2:$A$8</c:f>
              <c:strCache>
                <c:ptCount val="7"/>
                <c:pt idx="0">
                  <c:v>Pidä kiinni rahoistasi</c:v>
                </c:pt>
                <c:pt idx="1">
                  <c:v>Makuja</c:v>
                </c:pt>
                <c:pt idx="2">
                  <c:v>Paikoillanne, valmiina, keittiöön</c:v>
                </c:pt>
                <c:pt idx="3">
                  <c:v>Ota raha-asiat haltuun</c:v>
                </c:pt>
                <c:pt idx="4">
                  <c:v>Arki sujuvaksi </c:v>
                </c:pt>
                <c:pt idx="5">
                  <c:v>Karjalaiset leivonnaiset</c:v>
                </c:pt>
                <c:pt idx="6">
                  <c:v>Lapsiperheiden arjen tukeminen</c:v>
                </c:pt>
              </c:strCache>
            </c:strRef>
          </c:cat>
          <c:val>
            <c:numRef>
              <c:f>visut!$B$2:$B$8</c:f>
              <c:numCache>
                <c:formatCode>General</c:formatCode>
                <c:ptCount val="7"/>
                <c:pt idx="0">
                  <c:v>1970</c:v>
                </c:pt>
                <c:pt idx="1">
                  <c:v>1077</c:v>
                </c:pt>
                <c:pt idx="2">
                  <c:v>4360</c:v>
                </c:pt>
                <c:pt idx="3">
                  <c:v>630</c:v>
                </c:pt>
                <c:pt idx="4">
                  <c:v>6199</c:v>
                </c:pt>
                <c:pt idx="5">
                  <c:v>296</c:v>
                </c:pt>
                <c:pt idx="6">
                  <c:v>3064</c:v>
                </c:pt>
              </c:numCache>
            </c:numRef>
          </c:val>
          <c:extLst>
            <c:ext xmlns:c16="http://schemas.microsoft.com/office/drawing/2014/chart" uri="{C3380CC4-5D6E-409C-BE32-E72D297353CC}">
              <c16:uniqueId val="{00000000-831F-4704-8F06-25BB1F016F3C}"/>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6704900174909677"/>
          <c:y val="0.12055473321651121"/>
          <c:w val="0.3295099825090323"/>
          <c:h val="0.79233494667841475"/>
        </c:manualLayout>
      </c:layout>
      <c:overlay val="0"/>
      <c:txPr>
        <a:bodyPr/>
        <a:lstStyle/>
        <a:p>
          <a:pPr>
            <a:defRPr sz="1800" baseline="0"/>
          </a:pPr>
          <a:endParaRPr lang="fi-FI"/>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lt1"/>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Taul1!$A$2:$A$18</c:f>
              <c:strCache>
                <c:ptCount val="17"/>
                <c:pt idx="0">
                  <c:v>JÄRJESTÖESITTELYT</c:v>
                </c:pt>
                <c:pt idx="1">
                  <c:v>LUOTTAMUSMARTTAKOULUTUS</c:v>
                </c:pt>
                <c:pt idx="2">
                  <c:v>PUHEENJOHTAJIEN KOULUTUS</c:v>
                </c:pt>
                <c:pt idx="3">
                  <c:v>SIHTEERIEN KOULUTUS</c:v>
                </c:pt>
                <c:pt idx="4">
                  <c:v>RAHASTONHOITAJIEN KOULUTUS</c:v>
                </c:pt>
                <c:pt idx="5">
                  <c:v>PR-MARTTAKOULUTUS</c:v>
                </c:pt>
                <c:pt idx="6">
                  <c:v>SINUSTAKO MARTTA-KOULUTUS</c:v>
                </c:pt>
                <c:pt idx="7">
                  <c:v>UUDEN JÄSENEN ILTA/AAMUKAHVITILAISUUDET</c:v>
                </c:pt>
                <c:pt idx="8">
                  <c:v>TAITOMERKKIKOULUTUS</c:v>
                </c:pt>
                <c:pt idx="9">
                  <c:v>JÄRJESTÖESITTELY</c:v>
                </c:pt>
                <c:pt idx="10">
                  <c:v>KÄSSÄMARTTA -KOULUTUS</c:v>
                </c:pt>
                <c:pt idx="11">
                  <c:v>PUUTARHAMARTTA -KOULUTUS</c:v>
                </c:pt>
                <c:pt idx="12">
                  <c:v>RUOKAMARTTA -KOULUTUS</c:v>
                </c:pt>
                <c:pt idx="13">
                  <c:v>SIENIMARTTA -KOULUTUS</c:v>
                </c:pt>
                <c:pt idx="14">
                  <c:v>VERTAISMARTTA -KOULUTUS</c:v>
                </c:pt>
                <c:pt idx="15">
                  <c:v>KV-MARTTAKOULUTUS</c:v>
                </c:pt>
                <c:pt idx="16">
                  <c:v>MUU JÄRJESTÖKOULUTUS</c:v>
                </c:pt>
              </c:strCache>
            </c:strRef>
          </c:cat>
          <c:val>
            <c:numRef>
              <c:f>Taul1!$B$2:$B$18</c:f>
              <c:numCache>
                <c:formatCode>General</c:formatCode>
                <c:ptCount val="17"/>
                <c:pt idx="0">
                  <c:v>73</c:v>
                </c:pt>
                <c:pt idx="1">
                  <c:v>38</c:v>
                </c:pt>
                <c:pt idx="2">
                  <c:v>16</c:v>
                </c:pt>
                <c:pt idx="3">
                  <c:v>5</c:v>
                </c:pt>
                <c:pt idx="4">
                  <c:v>1</c:v>
                </c:pt>
                <c:pt idx="5">
                  <c:v>1</c:v>
                </c:pt>
                <c:pt idx="6">
                  <c:v>7</c:v>
                </c:pt>
                <c:pt idx="7">
                  <c:v>7</c:v>
                </c:pt>
                <c:pt idx="8">
                  <c:v>4</c:v>
                </c:pt>
                <c:pt idx="9">
                  <c:v>17</c:v>
                </c:pt>
                <c:pt idx="10">
                  <c:v>15</c:v>
                </c:pt>
                <c:pt idx="11">
                  <c:v>4</c:v>
                </c:pt>
                <c:pt idx="12">
                  <c:v>11</c:v>
                </c:pt>
                <c:pt idx="13">
                  <c:v>5</c:v>
                </c:pt>
                <c:pt idx="14">
                  <c:v>5</c:v>
                </c:pt>
                <c:pt idx="15">
                  <c:v>2</c:v>
                </c:pt>
                <c:pt idx="16">
                  <c:v>18</c:v>
                </c:pt>
              </c:numCache>
            </c:numRef>
          </c:val>
          <c:extLst>
            <c:ext xmlns:c16="http://schemas.microsoft.com/office/drawing/2014/chart" uri="{C3380CC4-5D6E-409C-BE32-E72D297353CC}">
              <c16:uniqueId val="{00000000-2012-4986-8409-2C9F4011668F}"/>
            </c:ext>
          </c:extLst>
        </c:ser>
        <c:dLbls>
          <c:showLegendKey val="0"/>
          <c:showVal val="1"/>
          <c:showCatName val="0"/>
          <c:showSerName val="0"/>
          <c:showPercent val="0"/>
          <c:showBubbleSize val="0"/>
        </c:dLbls>
        <c:gapWidth val="79"/>
        <c:shape val="box"/>
        <c:axId val="489185104"/>
        <c:axId val="489184120"/>
        <c:axId val="0"/>
      </c:bar3DChart>
      <c:catAx>
        <c:axId val="4891851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solidFill>
                <a:latin typeface="+mn-lt"/>
                <a:ea typeface="+mn-ea"/>
                <a:cs typeface="+mn-cs"/>
              </a:defRPr>
            </a:pPr>
            <a:endParaRPr lang="fi-FI"/>
          </a:p>
        </c:txPr>
        <c:crossAx val="489184120"/>
        <c:crosses val="autoZero"/>
        <c:auto val="1"/>
        <c:lblAlgn val="ctr"/>
        <c:lblOffset val="100"/>
        <c:noMultiLvlLbl val="0"/>
      </c:catAx>
      <c:valAx>
        <c:axId val="489184120"/>
        <c:scaling>
          <c:orientation val="minMax"/>
        </c:scaling>
        <c:delete val="1"/>
        <c:axPos val="l"/>
        <c:numFmt formatCode="General" sourceLinked="1"/>
        <c:majorTickMark val="none"/>
        <c:minorTickMark val="none"/>
        <c:tickLblPos val="nextTo"/>
        <c:crossAx val="489185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a:solidFill>
                  <a:sysClr val="windowText" lastClr="000000"/>
                </a:solidFill>
              </a:rPr>
              <a:t>JÄRJESTÖTILAISUUDET</a:t>
            </a:r>
          </a:p>
        </c:rich>
      </c:tx>
      <c:layout>
        <c:manualLayout>
          <c:xMode val="edge"/>
          <c:yMode val="edge"/>
          <c:x val="0.3341696530471735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fi-FI"/>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spPr>
            <a:solidFill>
              <a:schemeClr val="accent1"/>
            </a:solidFill>
            <a:ln>
              <a:noFill/>
            </a:ln>
            <a:effectLst/>
            <a:sp3d/>
          </c:spPr>
          <c:invertIfNegative val="0"/>
          <c:cat>
            <c:strRef>
              <c:f>Taul1!$A$44:$A$49</c:f>
              <c:strCache>
                <c:ptCount val="6"/>
                <c:pt idx="0">
                  <c:v>Toiminnansuunnittelu tai -esittelyillat</c:v>
                </c:pt>
                <c:pt idx="1">
                  <c:v>Puheenjohtajatapaamiset</c:v>
                </c:pt>
                <c:pt idx="2">
                  <c:v>Luottamusmarttatapaamiset</c:v>
                </c:pt>
                <c:pt idx="3">
                  <c:v>Yhdistyskäynnit</c:v>
                </c:pt>
                <c:pt idx="4">
                  <c:v>Yhdistyksen juhlat</c:v>
                </c:pt>
                <c:pt idx="5">
                  <c:v>Muut yhdistystapahtumat</c:v>
                </c:pt>
              </c:strCache>
            </c:strRef>
          </c:cat>
          <c:val>
            <c:numRef>
              <c:f>Taul1!$B$44:$B$49</c:f>
              <c:numCache>
                <c:formatCode>General</c:formatCode>
                <c:ptCount val="6"/>
                <c:pt idx="0">
                  <c:v>40</c:v>
                </c:pt>
                <c:pt idx="1">
                  <c:v>16</c:v>
                </c:pt>
                <c:pt idx="2">
                  <c:v>10</c:v>
                </c:pt>
                <c:pt idx="3">
                  <c:v>43</c:v>
                </c:pt>
                <c:pt idx="4">
                  <c:v>40</c:v>
                </c:pt>
                <c:pt idx="5">
                  <c:v>5</c:v>
                </c:pt>
              </c:numCache>
            </c:numRef>
          </c:val>
          <c:extLst>
            <c:ext xmlns:c16="http://schemas.microsoft.com/office/drawing/2014/chart" uri="{C3380CC4-5D6E-409C-BE32-E72D297353CC}">
              <c16:uniqueId val="{00000000-62A9-4022-B4EA-0B7D91950759}"/>
            </c:ext>
          </c:extLst>
        </c:ser>
        <c:dLbls>
          <c:showLegendKey val="0"/>
          <c:showVal val="0"/>
          <c:showCatName val="0"/>
          <c:showSerName val="0"/>
          <c:showPercent val="0"/>
          <c:showBubbleSize val="0"/>
        </c:dLbls>
        <c:gapWidth val="150"/>
        <c:shape val="box"/>
        <c:axId val="604363456"/>
        <c:axId val="604361160"/>
        <c:axId val="0"/>
      </c:bar3DChart>
      <c:catAx>
        <c:axId val="60436345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604361160"/>
        <c:crosses val="autoZero"/>
        <c:auto val="1"/>
        <c:lblAlgn val="ctr"/>
        <c:lblOffset val="100"/>
        <c:noMultiLvlLbl val="0"/>
      </c:catAx>
      <c:valAx>
        <c:axId val="604361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fi-FI"/>
          </a:p>
        </c:txPr>
        <c:crossAx val="604363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rgbClr val="C00000"/>
            </a:solidFill>
          </c:spPr>
          <c:invertIfNegative val="0"/>
          <c:cat>
            <c:numRef>
              <c:f>'[Vuosikertomus 2016 piirakat.xlsx]Tulokset 5 v'!$A$13:$A$20</c:f>
              <c:numCache>
                <c:formatCode>General</c:formatCode>
                <c:ptCount val="8"/>
                <c:pt idx="0">
                  <c:v>2009</c:v>
                </c:pt>
                <c:pt idx="1">
                  <c:v>2010</c:v>
                </c:pt>
                <c:pt idx="2">
                  <c:v>2011</c:v>
                </c:pt>
                <c:pt idx="3">
                  <c:v>2012</c:v>
                </c:pt>
                <c:pt idx="4">
                  <c:v>2013</c:v>
                </c:pt>
                <c:pt idx="5">
                  <c:v>2014</c:v>
                </c:pt>
                <c:pt idx="6">
                  <c:v>2015</c:v>
                </c:pt>
                <c:pt idx="7">
                  <c:v>2016</c:v>
                </c:pt>
              </c:numCache>
            </c:numRef>
          </c:cat>
          <c:val>
            <c:numRef>
              <c:f>'[Vuosikertomus 2016 piirakat.xlsx]Tulokset 5 v'!$B$13:$B$20</c:f>
              <c:numCache>
                <c:formatCode>General</c:formatCode>
                <c:ptCount val="8"/>
                <c:pt idx="0">
                  <c:v>-660</c:v>
                </c:pt>
                <c:pt idx="1">
                  <c:v>-10055</c:v>
                </c:pt>
                <c:pt idx="2">
                  <c:v>21</c:v>
                </c:pt>
                <c:pt idx="3">
                  <c:v>960</c:v>
                </c:pt>
                <c:pt idx="4">
                  <c:v>324</c:v>
                </c:pt>
                <c:pt idx="5">
                  <c:v>534</c:v>
                </c:pt>
                <c:pt idx="6">
                  <c:v>-14</c:v>
                </c:pt>
                <c:pt idx="7">
                  <c:v>225</c:v>
                </c:pt>
              </c:numCache>
            </c:numRef>
          </c:val>
          <c:extLst>
            <c:ext xmlns:c16="http://schemas.microsoft.com/office/drawing/2014/chart" uri="{C3380CC4-5D6E-409C-BE32-E72D297353CC}">
              <c16:uniqueId val="{00000000-F338-413A-BDBD-319BDF0F8A74}"/>
            </c:ext>
          </c:extLst>
        </c:ser>
        <c:dLbls>
          <c:showLegendKey val="0"/>
          <c:showVal val="0"/>
          <c:showCatName val="0"/>
          <c:showSerName val="0"/>
          <c:showPercent val="0"/>
          <c:showBubbleSize val="0"/>
        </c:dLbls>
        <c:gapWidth val="150"/>
        <c:axId val="337908768"/>
        <c:axId val="337909160"/>
      </c:barChart>
      <c:catAx>
        <c:axId val="337908768"/>
        <c:scaling>
          <c:orientation val="minMax"/>
        </c:scaling>
        <c:delete val="0"/>
        <c:axPos val="b"/>
        <c:numFmt formatCode="General" sourceLinked="1"/>
        <c:majorTickMark val="none"/>
        <c:minorTickMark val="none"/>
        <c:tickLblPos val="nextTo"/>
        <c:crossAx val="337909160"/>
        <c:crosses val="autoZero"/>
        <c:auto val="1"/>
        <c:lblAlgn val="ctr"/>
        <c:lblOffset val="100"/>
        <c:noMultiLvlLbl val="0"/>
      </c:catAx>
      <c:valAx>
        <c:axId val="337909160"/>
        <c:scaling>
          <c:orientation val="minMax"/>
        </c:scaling>
        <c:delete val="0"/>
        <c:axPos val="l"/>
        <c:majorGridlines/>
        <c:title>
          <c:tx>
            <c:rich>
              <a:bodyPr/>
              <a:lstStyle/>
              <a:p>
                <a:pPr>
                  <a:defRPr/>
                </a:pPr>
                <a:r>
                  <a:rPr lang="fi-FI"/>
                  <a:t>Tuhatta euroa</a:t>
                </a:r>
              </a:p>
            </c:rich>
          </c:tx>
          <c:overlay val="0"/>
        </c:title>
        <c:numFmt formatCode="General" sourceLinked="1"/>
        <c:majorTickMark val="none"/>
        <c:minorTickMark val="none"/>
        <c:tickLblPos val="nextTo"/>
        <c:crossAx val="337908768"/>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800" b="1"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0.13699</cdr:x>
      <cdr:y>0.26563</cdr:y>
    </cdr:from>
    <cdr:to>
      <cdr:x>0.77568</cdr:x>
      <cdr:y>0.34549</cdr:y>
    </cdr:to>
    <cdr:sp macro="" textlink="">
      <cdr:nvSpPr>
        <cdr:cNvPr id="2" name="Tekstiruutu 1"/>
        <cdr:cNvSpPr txBox="1"/>
      </cdr:nvSpPr>
      <cdr:spPr>
        <a:xfrm xmlns:a="http://schemas.openxmlformats.org/drawingml/2006/main">
          <a:off x="762000" y="728663"/>
          <a:ext cx="35528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i-FI" sz="1100"/>
        </a:p>
      </cdr:txBody>
    </cdr:sp>
  </cdr:relSizeAnchor>
  <cdr:relSizeAnchor xmlns:cdr="http://schemas.openxmlformats.org/drawingml/2006/chartDrawing">
    <cdr:from>
      <cdr:x>0.11998</cdr:x>
      <cdr:y>0.22096</cdr:y>
    </cdr:from>
    <cdr:to>
      <cdr:x>0.79806</cdr:x>
      <cdr:y>0.32512</cdr:y>
    </cdr:to>
    <cdr:sp macro="" textlink="">
      <cdr:nvSpPr>
        <cdr:cNvPr id="3" name="Tekstiruutu 2"/>
        <cdr:cNvSpPr txBox="1"/>
      </cdr:nvSpPr>
      <cdr:spPr>
        <a:xfrm xmlns:a="http://schemas.openxmlformats.org/drawingml/2006/main">
          <a:off x="758009" y="676861"/>
          <a:ext cx="4283848" cy="31906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600" dirty="0"/>
            <a:t>122 320   </a:t>
          </a:r>
          <a:r>
            <a:rPr lang="fi-FI" sz="1600" dirty="0">
              <a:solidFill>
                <a:srgbClr val="FF0000"/>
              </a:solidFill>
            </a:rPr>
            <a:t>124 775  </a:t>
          </a:r>
          <a:r>
            <a:rPr lang="fi-FI" sz="1600" dirty="0"/>
            <a:t>105 647   </a:t>
          </a:r>
          <a:r>
            <a:rPr lang="fi-FI" sz="1600" dirty="0">
              <a:solidFill>
                <a:srgbClr val="FF0000"/>
              </a:solidFill>
            </a:rPr>
            <a:t>118 769  </a:t>
          </a:r>
          <a:r>
            <a:rPr lang="fi-FI" sz="1600" dirty="0"/>
            <a:t>94 609  </a:t>
          </a:r>
          <a:r>
            <a:rPr lang="fi-FI" sz="1600" dirty="0">
              <a:solidFill>
                <a:srgbClr val="FF0000"/>
              </a:solidFill>
            </a:rPr>
            <a:t>76947</a:t>
          </a:r>
          <a:r>
            <a:rPr lang="fi-FI" sz="1600" dirty="0"/>
            <a:t>  78339</a:t>
          </a:r>
        </a:p>
        <a:p xmlns:a="http://schemas.openxmlformats.org/drawingml/2006/main">
          <a:endParaRPr lang="fi-FI"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0.01375</cdr:x>
      <cdr:y>0.91553</cdr:y>
    </cdr:from>
    <cdr:to>
      <cdr:x>0.76346</cdr:x>
      <cdr:y>1</cdr:y>
    </cdr:to>
    <cdr:sp macro="" textlink="">
      <cdr:nvSpPr>
        <cdr:cNvPr id="2" name="Tekstiruutu 1"/>
        <cdr:cNvSpPr txBox="1"/>
      </cdr:nvSpPr>
      <cdr:spPr>
        <a:xfrm xmlns:a="http://schemas.openxmlformats.org/drawingml/2006/main">
          <a:off x="113122" y="4392028"/>
          <a:ext cx="6169843" cy="4052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i-FI" sz="1800" dirty="0"/>
            <a:t>Hankkeissa on huomioitu myös ko. tavoitteet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r>
              <a:rPr lang="fi-FI"/>
              <a:t>4.4.2017</a:t>
            </a:r>
          </a:p>
        </p:txBody>
      </p:sp>
      <p:sp>
        <p:nvSpPr>
          <p:cNvPr id="4" name="Alatunnisteen paikkamerkki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0B614DDE-95EC-47CE-BDA1-3C5DB81144BF}" type="slidenum">
              <a:rPr lang="fi-FI" smtClean="0"/>
              <a:t>‹#›</a:t>
            </a:fld>
            <a:endParaRPr lang="fi-FI"/>
          </a:p>
        </p:txBody>
      </p:sp>
    </p:spTree>
    <p:extLst>
      <p:ext uri="{BB962C8B-B14F-4D97-AF65-F5344CB8AC3E}">
        <p14:creationId xmlns:p14="http://schemas.microsoft.com/office/powerpoint/2010/main" val="343027303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r>
              <a:rPr lang="fi-FI"/>
              <a:t>4.4.2017</a:t>
            </a:r>
          </a:p>
        </p:txBody>
      </p:sp>
      <p:sp>
        <p:nvSpPr>
          <p:cNvPr id="4" name="Dian kuvan paikkamerkki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EE6E363-7D34-43AD-B2A3-FC0B302B6B3C}" type="slidenum">
              <a:rPr lang="fi-FI" smtClean="0"/>
              <a:t>‹#›</a:t>
            </a:fld>
            <a:endParaRPr lang="fi-FI"/>
          </a:p>
        </p:txBody>
      </p:sp>
    </p:spTree>
    <p:extLst>
      <p:ext uri="{BB962C8B-B14F-4D97-AF65-F5344CB8AC3E}">
        <p14:creationId xmlns:p14="http://schemas.microsoft.com/office/powerpoint/2010/main" val="124795546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Päivämäärän paikkamerkki 3"/>
          <p:cNvSpPr>
            <a:spLocks noGrp="1"/>
          </p:cNvSpPr>
          <p:nvPr>
            <p:ph type="dt" idx="10"/>
          </p:nvPr>
        </p:nvSpPr>
        <p:spPr/>
        <p:txBody>
          <a:bodyPr/>
          <a:lstStyle/>
          <a:p>
            <a:r>
              <a:rPr lang="fi-FI"/>
              <a:t>4.4.2017</a:t>
            </a:r>
          </a:p>
        </p:txBody>
      </p:sp>
      <p:sp>
        <p:nvSpPr>
          <p:cNvPr id="5" name="Dian numeron paikkamerkki 4"/>
          <p:cNvSpPr>
            <a:spLocks noGrp="1"/>
          </p:cNvSpPr>
          <p:nvPr>
            <p:ph type="sldNum" sz="quarter" idx="11"/>
          </p:nvPr>
        </p:nvSpPr>
        <p:spPr/>
        <p:txBody>
          <a:bodyPr/>
          <a:lstStyle/>
          <a:p>
            <a:fld id="{0EE6E363-7D34-43AD-B2A3-FC0B302B6B3C}" type="slidenum">
              <a:rPr lang="fi-FI" smtClean="0"/>
              <a:t>4</a:t>
            </a:fld>
            <a:endParaRPr lang="fi-FI"/>
          </a:p>
        </p:txBody>
      </p:sp>
    </p:spTree>
    <p:extLst>
      <p:ext uri="{BB962C8B-B14F-4D97-AF65-F5344CB8AC3E}">
        <p14:creationId xmlns:p14="http://schemas.microsoft.com/office/powerpoint/2010/main" val="4284849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0"/>
            <a:r>
              <a:rPr lang="fi-FI" sz="1200" kern="1200" dirty="0">
                <a:solidFill>
                  <a:schemeClr val="tx1"/>
                </a:solidFill>
                <a:effectLst/>
                <a:latin typeface="+mn-lt"/>
                <a:ea typeface="+mn-ea"/>
                <a:cs typeface="+mn-cs"/>
              </a:rPr>
              <a:t>Uusia jäseniä järjestöömme liittyi vuoden aikana 3 078.</a:t>
            </a:r>
          </a:p>
          <a:p>
            <a:pPr lvl="0"/>
            <a:r>
              <a:rPr lang="fi-FI" sz="1200" kern="1200" dirty="0">
                <a:solidFill>
                  <a:schemeClr val="tx1"/>
                </a:solidFill>
                <a:effectLst/>
                <a:latin typeface="+mn-lt"/>
                <a:ea typeface="+mn-ea"/>
                <a:cs typeface="+mn-cs"/>
              </a:rPr>
              <a:t>Eronneita oli 844. </a:t>
            </a:r>
          </a:p>
          <a:p>
            <a:pPr lvl="0"/>
            <a:r>
              <a:rPr lang="fi-FI" sz="1200" kern="1200" dirty="0">
                <a:solidFill>
                  <a:schemeClr val="tx1"/>
                </a:solidFill>
                <a:effectLst/>
                <a:latin typeface="+mn-lt"/>
                <a:ea typeface="+mn-ea"/>
                <a:cs typeface="+mn-cs"/>
              </a:rPr>
              <a:t>Kuolleita oli 253. </a:t>
            </a:r>
          </a:p>
          <a:p>
            <a:pPr lvl="0"/>
            <a:r>
              <a:rPr lang="fi-FI" sz="1200" kern="1200" dirty="0">
                <a:solidFill>
                  <a:schemeClr val="tx1"/>
                </a:solidFill>
                <a:effectLst/>
                <a:latin typeface="+mn-lt"/>
                <a:ea typeface="+mn-ea"/>
                <a:cs typeface="+mn-cs"/>
              </a:rPr>
              <a:t>Jäsenmäärä laski vuoden 2016 aikana 843 henkilöä eli 1,8 %. </a:t>
            </a:r>
          </a:p>
          <a:p>
            <a:endParaRPr lang="fi-FI" dirty="0"/>
          </a:p>
        </p:txBody>
      </p:sp>
      <p:sp>
        <p:nvSpPr>
          <p:cNvPr id="4" name="Päivämäärän paikkamerkki 3"/>
          <p:cNvSpPr>
            <a:spLocks noGrp="1"/>
          </p:cNvSpPr>
          <p:nvPr>
            <p:ph type="dt" idx="10"/>
          </p:nvPr>
        </p:nvSpPr>
        <p:spPr/>
        <p:txBody>
          <a:bodyPr/>
          <a:lstStyle/>
          <a:p>
            <a:r>
              <a:rPr lang="fi-FI"/>
              <a:t>4.4.2017</a:t>
            </a:r>
          </a:p>
        </p:txBody>
      </p:sp>
      <p:sp>
        <p:nvSpPr>
          <p:cNvPr id="5" name="Dian numeron paikkamerkki 4"/>
          <p:cNvSpPr>
            <a:spLocks noGrp="1"/>
          </p:cNvSpPr>
          <p:nvPr>
            <p:ph type="sldNum" sz="quarter" idx="11"/>
          </p:nvPr>
        </p:nvSpPr>
        <p:spPr/>
        <p:txBody>
          <a:bodyPr/>
          <a:lstStyle/>
          <a:p>
            <a:fld id="{0EE6E363-7D34-43AD-B2A3-FC0B302B6B3C}" type="slidenum">
              <a:rPr lang="fi-FI" smtClean="0"/>
              <a:t>10</a:t>
            </a:fld>
            <a:endParaRPr lang="fi-FI"/>
          </a:p>
        </p:txBody>
      </p:sp>
    </p:spTree>
    <p:extLst>
      <p:ext uri="{BB962C8B-B14F-4D97-AF65-F5344CB8AC3E}">
        <p14:creationId xmlns:p14="http://schemas.microsoft.com/office/powerpoint/2010/main" val="31233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Joukkoneuvonnan </a:t>
            </a:r>
            <a:r>
              <a:rPr lang="fi-FI" dirty="0" err="1"/>
              <a:t>merkittys</a:t>
            </a:r>
            <a:r>
              <a:rPr lang="fi-FI" dirty="0"/>
              <a:t>!</a:t>
            </a:r>
          </a:p>
          <a:p>
            <a:endParaRPr lang="fi-FI" dirty="0"/>
          </a:p>
          <a:p>
            <a:r>
              <a:rPr lang="fi-FI" dirty="0"/>
              <a:t>Valtionavun määrä!</a:t>
            </a:r>
          </a:p>
        </p:txBody>
      </p:sp>
      <p:sp>
        <p:nvSpPr>
          <p:cNvPr id="4" name="Dian numeron paikkamerkki 3"/>
          <p:cNvSpPr>
            <a:spLocks noGrp="1"/>
          </p:cNvSpPr>
          <p:nvPr>
            <p:ph type="sldNum" sz="quarter" idx="10"/>
          </p:nvPr>
        </p:nvSpPr>
        <p:spPr/>
        <p:txBody>
          <a:bodyPr/>
          <a:lstStyle/>
          <a:p>
            <a:fld id="{61FE53FF-25A9-4475-9B73-1DD4784D9883}" type="slidenum">
              <a:rPr lang="fi-FI" smtClean="0"/>
              <a:t>14</a:t>
            </a:fld>
            <a:endParaRPr lang="fi-FI"/>
          </a:p>
        </p:txBody>
      </p:sp>
      <p:sp>
        <p:nvSpPr>
          <p:cNvPr id="5" name="Päivämäärän paikkamerkki 4"/>
          <p:cNvSpPr>
            <a:spLocks noGrp="1"/>
          </p:cNvSpPr>
          <p:nvPr>
            <p:ph type="dt" idx="11"/>
          </p:nvPr>
        </p:nvSpPr>
        <p:spPr/>
        <p:txBody>
          <a:bodyPr/>
          <a:lstStyle/>
          <a:p>
            <a:r>
              <a:rPr lang="fi-FI"/>
              <a:t>4.4.2017</a:t>
            </a:r>
          </a:p>
        </p:txBody>
      </p:sp>
    </p:spTree>
    <p:extLst>
      <p:ext uri="{BB962C8B-B14F-4D97-AF65-F5344CB8AC3E}">
        <p14:creationId xmlns:p14="http://schemas.microsoft.com/office/powerpoint/2010/main" val="152497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544513" y="142875"/>
            <a:ext cx="4852987" cy="3640138"/>
          </a:xfrm>
        </p:spPr>
      </p:sp>
      <p:sp>
        <p:nvSpPr>
          <p:cNvPr id="3" name="Huomautusten paikkamerkki 2"/>
          <p:cNvSpPr>
            <a:spLocks noGrp="1"/>
          </p:cNvSpPr>
          <p:nvPr>
            <p:ph type="body" idx="1"/>
          </p:nvPr>
        </p:nvSpPr>
        <p:spPr>
          <a:xfrm>
            <a:off x="125766" y="3782987"/>
            <a:ext cx="5857205" cy="6327980"/>
          </a:xfrm>
        </p:spPr>
        <p:txBody>
          <a:bodyPr/>
          <a:lstStyle/>
          <a:p>
            <a:r>
              <a:rPr lang="fi-FI" dirty="0" err="1"/>
              <a:t>Vapu</a:t>
            </a:r>
            <a:r>
              <a:rPr lang="fi-FI" dirty="0"/>
              <a:t>-neuvonta pääsääntöisesti kertaluonteista. Ei pystytä merkittäviä muutoksia asenteissa, tiedoissa tai taidoissa saamaan aikaiseksi. Motivaation ja innostuksen herättämisessä onnistutaan.</a:t>
            </a:r>
          </a:p>
          <a:p>
            <a:endParaRPr lang="fi-FI" dirty="0"/>
          </a:p>
          <a:p>
            <a:r>
              <a:rPr lang="fi-FI" dirty="0"/>
              <a:t>Syrjäytymisen ehkäisyssä on  tärkeää, että ihminen lähtee pois kotoaan ja osallistuu ja toimii yhdessä muiden kanssa. Yhdessä tekeminen, kokemusten vaihto ehkäisee syrjäytymistä. Sosiaaliset kontaktit lisääntyvät ja myös ryhmässä tekeminen itselleen vieraiden kanssa lisää rohkeutta ja vahvistaa sosiaalisuutta.</a:t>
            </a:r>
          </a:p>
          <a:p>
            <a:endParaRPr lang="fi-FI" dirty="0"/>
          </a:p>
          <a:p>
            <a:r>
              <a:rPr lang="fi-FI" dirty="0"/>
              <a:t>Terveyden edistämiseen pyritään  kurssien teemoissa, sisällöissä, raaka-aine- ja reseptivalinnoissa, valmistusmenetelmissä. Neuvonnan taustalla ravitsemussuositukset. Tilaisuuksissa nostetaan esiin terveyttä edistäviä valintoja ja keskustellaan terveyteen ja liikuntaan liittyvistä teemoista. Myös yhdessä tekeminen, onnistumisen elämykset edistävät terveyttä ja aktivoivat ihmistä.</a:t>
            </a:r>
          </a:p>
          <a:p>
            <a:endParaRPr lang="fi-FI" dirty="0"/>
          </a:p>
          <a:p>
            <a:r>
              <a:rPr lang="fi-FI" dirty="0"/>
              <a:t>Kestävä kehityksen eri ulottuvuuksien pitäisi olla myös läpileikkaava teemana kaikessa neuvonnassamme. Se näkyy sesonkiajattelun, kotimaisuuden, lähiruoan  ja luonnontuotteiden suosimisena, ympäristöä vähemmän kuluttavien valintojen esiintuomisena, hävikin vähentämisenä, tähderuoan hyödyntämisenä,  kierrättämiseen innostamisena, taloudellisuuden korostamisena, erilaisuuden ja erilaisten kulttuurien huomioimisena. </a:t>
            </a:r>
          </a:p>
          <a:p>
            <a:endParaRPr lang="fi-FI" dirty="0"/>
          </a:p>
          <a:p>
            <a:r>
              <a:rPr lang="fi-FI" dirty="0"/>
              <a:t>Neuvonnassa on tuotu esiin kodin puhtaanapidon, kattauksen, ruokien ja tilojen koristelun merkitystä ympäristön viihtyisyydessä. Lisäksi ympäristön viihtyisyyttä edistetään kotipuutarhaneuvonnalla niissä piireissä, joissa sitä on. </a:t>
            </a:r>
          </a:p>
          <a:p>
            <a:endParaRPr lang="fi-FI" dirty="0"/>
          </a:p>
          <a:p>
            <a:r>
              <a:rPr lang="fi-FI" dirty="0"/>
              <a:t>Tasa-arvon edistämiseen pyritään avoimen neuvonnan avulla, neuvonnan suuntaamisella eri kohderyhmille, kotityön arvotuksen korostamisella, puhumalla kotitöiden tasapuolisesta jakamisesta perheenjäsenten kesken, </a:t>
            </a:r>
          </a:p>
          <a:p>
            <a:endParaRPr lang="fi-FI" dirty="0"/>
          </a:p>
        </p:txBody>
      </p:sp>
      <p:sp>
        <p:nvSpPr>
          <p:cNvPr id="4" name="Dian numeron paikkamerkki 3"/>
          <p:cNvSpPr>
            <a:spLocks noGrp="1"/>
          </p:cNvSpPr>
          <p:nvPr>
            <p:ph type="sldNum" sz="quarter" idx="10"/>
          </p:nvPr>
        </p:nvSpPr>
        <p:spPr/>
        <p:txBody>
          <a:bodyPr/>
          <a:lstStyle/>
          <a:p>
            <a:fld id="{5522C3FC-9BC9-4A27-8590-BA0615955799}" type="slidenum">
              <a:rPr lang="fi-FI" smtClean="0"/>
              <a:t>15</a:t>
            </a:fld>
            <a:endParaRPr lang="fi-FI"/>
          </a:p>
        </p:txBody>
      </p:sp>
      <p:sp>
        <p:nvSpPr>
          <p:cNvPr id="5" name="Päivämäärän paikkamerkki 4"/>
          <p:cNvSpPr>
            <a:spLocks noGrp="1"/>
          </p:cNvSpPr>
          <p:nvPr>
            <p:ph type="dt" idx="11"/>
          </p:nvPr>
        </p:nvSpPr>
        <p:spPr/>
        <p:txBody>
          <a:bodyPr/>
          <a:lstStyle/>
          <a:p>
            <a:r>
              <a:rPr lang="fi-FI"/>
              <a:t>4.4.2017</a:t>
            </a:r>
          </a:p>
        </p:txBody>
      </p:sp>
    </p:spTree>
    <p:extLst>
      <p:ext uri="{BB962C8B-B14F-4D97-AF65-F5344CB8AC3E}">
        <p14:creationId xmlns:p14="http://schemas.microsoft.com/office/powerpoint/2010/main" val="129030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28B1039-7125-42EC-85CF-34280972D392}" type="slidenum">
              <a:rPr lang="fi-FI" smtClean="0"/>
              <a:t>33</a:t>
            </a:fld>
            <a:endParaRPr lang="fi-FI"/>
          </a:p>
        </p:txBody>
      </p:sp>
      <p:sp>
        <p:nvSpPr>
          <p:cNvPr id="5" name="Päivämäärän paikkamerkki 4"/>
          <p:cNvSpPr>
            <a:spLocks noGrp="1"/>
          </p:cNvSpPr>
          <p:nvPr>
            <p:ph type="dt" idx="11"/>
          </p:nvPr>
        </p:nvSpPr>
        <p:spPr/>
        <p:txBody>
          <a:bodyPr/>
          <a:lstStyle/>
          <a:p>
            <a:r>
              <a:rPr lang="fi-FI"/>
              <a:t>4.4.2017</a:t>
            </a:r>
          </a:p>
        </p:txBody>
      </p:sp>
    </p:spTree>
    <p:extLst>
      <p:ext uri="{BB962C8B-B14F-4D97-AF65-F5344CB8AC3E}">
        <p14:creationId xmlns:p14="http://schemas.microsoft.com/office/powerpoint/2010/main" val="26811053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Kansi dia 1">
    <p:bg>
      <p:bgPr>
        <a:solidFill>
          <a:srgbClr val="1269B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330800"/>
            <a:ext cx="6400800" cy="576000"/>
          </a:xfrm>
        </p:spPr>
        <p:txBody>
          <a:bodyPr anchor="b">
            <a:normAutofit/>
          </a:bodyPr>
          <a:lstStyle>
            <a:lvl1pPr algn="ctr">
              <a:spcBef>
                <a:spcPts val="672"/>
              </a:spcBef>
              <a:defRPr sz="2800">
                <a:solidFill>
                  <a:srgbClr val="DDD9C3"/>
                </a:solidFill>
              </a:defRPr>
            </a:lvl1pPr>
          </a:lstStyle>
          <a:p>
            <a:r>
              <a:rPr lang="fi-FI"/>
              <a:t>Muokkaa perustyyl. napsautt.</a:t>
            </a:r>
            <a:endParaRPr lang="en-US" dirty="0"/>
          </a:p>
        </p:txBody>
      </p:sp>
      <p:sp>
        <p:nvSpPr>
          <p:cNvPr id="3" name="Subtitle 2"/>
          <p:cNvSpPr>
            <a:spLocks noGrp="1"/>
          </p:cNvSpPr>
          <p:nvPr>
            <p:ph type="subTitle" idx="1"/>
          </p:nvPr>
        </p:nvSpPr>
        <p:spPr>
          <a:xfrm>
            <a:off x="1371600" y="4906800"/>
            <a:ext cx="6400800" cy="1080000"/>
          </a:xfrm>
        </p:spPr>
        <p:txBody>
          <a:bodyPr>
            <a:normAutofit/>
          </a:bodyPr>
          <a:lstStyle>
            <a:lvl1pPr marL="0" indent="0" algn="ctr">
              <a:spcBef>
                <a:spcPts val="672"/>
              </a:spcBef>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8320" y="1683185"/>
            <a:ext cx="7452000" cy="2434122"/>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0" y="-666000"/>
            <a:ext cx="2071130" cy="3600000"/>
          </a:xfrm>
          <a:prstGeom prst="rect">
            <a:avLst/>
          </a:prstGeom>
        </p:spPr>
      </p:pic>
    </p:spTree>
    <p:extLst>
      <p:ext uri="{BB962C8B-B14F-4D97-AF65-F5344CB8AC3E}">
        <p14:creationId xmlns:p14="http://schemas.microsoft.com/office/powerpoint/2010/main" val="1877176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76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dia 2">
    <p:bg>
      <p:bgPr>
        <a:solidFill>
          <a:srgbClr val="1269B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8505" y="2127600"/>
            <a:ext cx="7686990" cy="1569600"/>
          </a:xfrm>
        </p:spPr>
        <p:txBody>
          <a:bodyPr anchor="b">
            <a:noAutofit/>
          </a:bodyPr>
          <a:lstStyle>
            <a:lvl1pPr algn="ctr">
              <a:spcBef>
                <a:spcPts val="672"/>
              </a:spcBef>
              <a:defRPr sz="9600">
                <a:solidFill>
                  <a:schemeClr val="bg1"/>
                </a:solidFill>
              </a:defRPr>
            </a:lvl1pPr>
          </a:lstStyle>
          <a:p>
            <a:r>
              <a:rPr lang="fi-FI"/>
              <a:t>Muokkaa perustyyl. napsautt.</a:t>
            </a:r>
            <a:endParaRPr lang="en-US" dirty="0"/>
          </a:p>
        </p:txBody>
      </p:sp>
      <p:grpSp>
        <p:nvGrpSpPr>
          <p:cNvPr id="11" name="Group 10"/>
          <p:cNvGrpSpPr/>
          <p:nvPr userDrawn="1"/>
        </p:nvGrpSpPr>
        <p:grpSpPr>
          <a:xfrm>
            <a:off x="3567600" y="5144400"/>
            <a:ext cx="1846800" cy="562573"/>
            <a:chOff x="3607200" y="475200"/>
            <a:chExt cx="1846800" cy="562573"/>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2400" y="500400"/>
              <a:ext cx="1821600" cy="537373"/>
            </a:xfrm>
            <a:prstGeom prst="rect">
              <a:avLst/>
            </a:prstGeom>
          </p:spPr>
        </p:pic>
        <p:cxnSp>
          <p:nvCxnSpPr>
            <p:cNvPr id="9" name="Straight Connector 8"/>
            <p:cNvCxnSpPr/>
            <p:nvPr userDrawn="1"/>
          </p:nvCxnSpPr>
          <p:spPr>
            <a:xfrm flipV="1">
              <a:off x="3607200" y="475200"/>
              <a:ext cx="1821600" cy="0"/>
            </a:xfrm>
            <a:prstGeom prst="line">
              <a:avLst/>
            </a:prstGeom>
            <a:ln w="9525">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618000" y="1036800"/>
              <a:ext cx="1821600" cy="0"/>
            </a:xfrm>
            <a:prstGeom prst="line">
              <a:avLst/>
            </a:prstGeom>
            <a:ln w="9525">
              <a:solidFill>
                <a:schemeClr val="bg1"/>
              </a:solidFill>
              <a:round/>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000" y="-666000"/>
            <a:ext cx="2071130" cy="360000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35219" y="4228406"/>
            <a:ext cx="2160000" cy="705543"/>
          </a:xfrm>
          <a:prstGeom prst="rect">
            <a:avLst/>
          </a:prstGeom>
        </p:spPr>
      </p:pic>
    </p:spTree>
    <p:extLst>
      <p:ext uri="{BB962C8B-B14F-4D97-AF65-F5344CB8AC3E}">
        <p14:creationId xmlns:p14="http://schemas.microsoft.com/office/powerpoint/2010/main" val="32067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1">
    <p:spTree>
      <p:nvGrpSpPr>
        <p:cNvPr id="1" name=""/>
        <p:cNvGrpSpPr/>
        <p:nvPr/>
      </p:nvGrpSpPr>
      <p:grpSpPr>
        <a:xfrm>
          <a:off x="0" y="0"/>
          <a:ext cx="0" cy="0"/>
          <a:chOff x="0" y="0"/>
          <a:chExt cx="0" cy="0"/>
        </a:xfrm>
      </p:grpSpPr>
      <p:sp>
        <p:nvSpPr>
          <p:cNvPr id="2" name="Title 1"/>
          <p:cNvSpPr>
            <a:spLocks noGrp="1"/>
          </p:cNvSpPr>
          <p:nvPr>
            <p:ph type="title"/>
          </p:nvPr>
        </p:nvSpPr>
        <p:spPr>
          <a:xfrm>
            <a:off x="2084400" y="1983600"/>
            <a:ext cx="5227200" cy="781200"/>
          </a:xfrm>
        </p:spPr>
        <p:txBody>
          <a:bodyPr/>
          <a:lstStyle>
            <a:lvl1pPr algn="ctr">
              <a:defRPr>
                <a:solidFill>
                  <a:schemeClr val="tx1"/>
                </a:solidFill>
              </a:defRPr>
            </a:lvl1pPr>
          </a:lstStyle>
          <a:p>
            <a:r>
              <a:rPr lang="fi-FI"/>
              <a:t>Muokkaa perustyyl. napsautt.</a:t>
            </a:r>
            <a:endParaRPr lang="fi-FI" dirty="0"/>
          </a:p>
        </p:txBody>
      </p:sp>
      <p:sp>
        <p:nvSpPr>
          <p:cNvPr id="5" name="Text Placeholder 4"/>
          <p:cNvSpPr>
            <a:spLocks noGrp="1"/>
          </p:cNvSpPr>
          <p:nvPr>
            <p:ph type="body" sz="quarter" idx="10"/>
          </p:nvPr>
        </p:nvSpPr>
        <p:spPr>
          <a:xfrm>
            <a:off x="1753200" y="2808000"/>
            <a:ext cx="5994000" cy="17938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Kuvan paikkamerkki 5"/>
          <p:cNvSpPr>
            <a:spLocks noGrp="1"/>
          </p:cNvSpPr>
          <p:nvPr>
            <p:ph type="pic" sz="quarter" idx="11"/>
          </p:nvPr>
        </p:nvSpPr>
        <p:spPr>
          <a:xfrm>
            <a:off x="0" y="0"/>
            <a:ext cx="9144000" cy="6858000"/>
          </a:xfrm>
        </p:spPr>
        <p:txBody>
          <a:bodyPr/>
          <a:lstStyle/>
          <a:p>
            <a:r>
              <a:rPr lang="fi-FI"/>
              <a:t>Lisää kuva napsauttamalla kuvaketta</a:t>
            </a:r>
          </a:p>
        </p:txBody>
      </p:sp>
    </p:spTree>
    <p:extLst>
      <p:ext uri="{BB962C8B-B14F-4D97-AF65-F5344CB8AC3E}">
        <p14:creationId xmlns:p14="http://schemas.microsoft.com/office/powerpoint/2010/main" val="252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aliotsikkodia 2">
    <p:spTree>
      <p:nvGrpSpPr>
        <p:cNvPr id="1" name=""/>
        <p:cNvGrpSpPr/>
        <p:nvPr/>
      </p:nvGrpSpPr>
      <p:grpSpPr>
        <a:xfrm>
          <a:off x="0" y="0"/>
          <a:ext cx="0" cy="0"/>
          <a:chOff x="0" y="0"/>
          <a:chExt cx="0" cy="0"/>
        </a:xfrm>
      </p:grpSpPr>
      <p:sp>
        <p:nvSpPr>
          <p:cNvPr id="2" name="Title 1"/>
          <p:cNvSpPr>
            <a:spLocks noGrp="1"/>
          </p:cNvSpPr>
          <p:nvPr>
            <p:ph type="title"/>
          </p:nvPr>
        </p:nvSpPr>
        <p:spPr>
          <a:xfrm>
            <a:off x="5047200" y="273598"/>
            <a:ext cx="3708000" cy="1404000"/>
          </a:xfrm>
        </p:spPr>
        <p:txBody>
          <a:bodyPr anchor="t" anchorCtr="0"/>
          <a:lstStyle>
            <a:lvl1pPr algn="l">
              <a:defRPr/>
            </a:lvl1pPr>
          </a:lstStyle>
          <a:p>
            <a:r>
              <a:rPr lang="fi-FI"/>
              <a:t>Muokkaa perustyyl. napsautt.</a:t>
            </a:r>
            <a:endParaRPr lang="fi-FI" dirty="0"/>
          </a:p>
        </p:txBody>
      </p:sp>
      <p:sp>
        <p:nvSpPr>
          <p:cNvPr id="4" name="Picture Placeholder 3"/>
          <p:cNvSpPr>
            <a:spLocks noGrp="1"/>
          </p:cNvSpPr>
          <p:nvPr>
            <p:ph type="pic" sz="quarter" idx="10"/>
          </p:nvPr>
        </p:nvSpPr>
        <p:spPr>
          <a:xfrm>
            <a:off x="0" y="0"/>
            <a:ext cx="4593600" cy="6858000"/>
          </a:xfrm>
        </p:spPr>
        <p:txBody>
          <a:bodyPr/>
          <a:lstStyle/>
          <a:p>
            <a:r>
              <a:rPr lang="fi-FI"/>
              <a:t>Lisää kuva napsauttamalla kuvaketta</a:t>
            </a:r>
          </a:p>
        </p:txBody>
      </p:sp>
      <p:sp>
        <p:nvSpPr>
          <p:cNvPr id="6" name="Text Placeholder 5"/>
          <p:cNvSpPr>
            <a:spLocks noGrp="1"/>
          </p:cNvSpPr>
          <p:nvPr>
            <p:ph type="body" sz="quarter" idx="11"/>
          </p:nvPr>
        </p:nvSpPr>
        <p:spPr>
          <a:xfrm>
            <a:off x="5047200" y="1838632"/>
            <a:ext cx="3708000" cy="414778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167265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40083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i+kuva 70/30">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
        <p:nvSpPr>
          <p:cNvPr id="11" name="Picture Placeholder 10"/>
          <p:cNvSpPr>
            <a:spLocks noGrp="1"/>
          </p:cNvSpPr>
          <p:nvPr>
            <p:ph type="pic" sz="quarter" idx="11"/>
          </p:nvPr>
        </p:nvSpPr>
        <p:spPr>
          <a:xfrm>
            <a:off x="6152400" y="1738800"/>
            <a:ext cx="2534400" cy="3798000"/>
          </a:xfrm>
        </p:spPr>
        <p:txBody>
          <a:bodyPr/>
          <a:lstStyle/>
          <a:p>
            <a:r>
              <a:rPr lang="fi-FI"/>
              <a:t>Lisää kuva napsauttamalla kuvaketta</a:t>
            </a:r>
            <a:endParaRPr lang="fi-FI" dirty="0"/>
          </a:p>
        </p:txBody>
      </p:sp>
      <p:sp>
        <p:nvSpPr>
          <p:cNvPr id="9" name="Text Placeholder 8"/>
          <p:cNvSpPr>
            <a:spLocks noGrp="1"/>
          </p:cNvSpPr>
          <p:nvPr>
            <p:ph type="body" sz="quarter" idx="10"/>
          </p:nvPr>
        </p:nvSpPr>
        <p:spPr>
          <a:xfrm>
            <a:off x="457200" y="1602000"/>
            <a:ext cx="5688000" cy="4525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Tree>
    <p:extLst>
      <p:ext uri="{BB962C8B-B14F-4D97-AF65-F5344CB8AC3E}">
        <p14:creationId xmlns:p14="http://schemas.microsoft.com/office/powerpoint/2010/main" val="230994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ksi kappaletta - Sinine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8164800" cy="1144800"/>
          </a:xfrm>
        </p:spPr>
        <p:txBody>
          <a:bodyPr/>
          <a:lstStyle/>
          <a:p>
            <a:r>
              <a:rPr lang="fi-FI"/>
              <a:t>Muokkaa perustyyl. napsautt.</a:t>
            </a:r>
            <a:endParaRPr lang="en-US" dirty="0"/>
          </a:p>
        </p:txBody>
      </p:sp>
      <p:sp>
        <p:nvSpPr>
          <p:cNvPr id="3" name="Text Placeholder 2"/>
          <p:cNvSpPr>
            <a:spLocks noGrp="1"/>
          </p:cNvSpPr>
          <p:nvPr>
            <p:ph type="body" idx="1"/>
          </p:nvPr>
        </p:nvSpPr>
        <p:spPr>
          <a:xfrm>
            <a:off x="457200" y="1602000"/>
            <a:ext cx="3931200" cy="823912"/>
          </a:xfrm>
        </p:spPr>
        <p:txBody>
          <a:bodyPr anchor="b"/>
          <a:lstStyle>
            <a:lvl1pPr marL="0" indent="0">
              <a:buNone/>
              <a:defRPr sz="2400" b="1" kern="300" cap="all" spc="1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457200" y="2505075"/>
            <a:ext cx="3931200" cy="3700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51200" y="1602000"/>
            <a:ext cx="3931200" cy="823912"/>
          </a:xfrm>
        </p:spPr>
        <p:txBody>
          <a:bodyPr anchor="b"/>
          <a:lstStyle>
            <a:lvl1pPr marL="0" indent="0">
              <a:buNone/>
              <a:defRPr sz="2400" b="1" kern="300" cap="all" spc="1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51200" y="2505075"/>
            <a:ext cx="3931200" cy="3700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815615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ksi kappaletta">
    <p:spTree>
      <p:nvGrpSpPr>
        <p:cNvPr id="1" name=""/>
        <p:cNvGrpSpPr/>
        <p:nvPr/>
      </p:nvGrpSpPr>
      <p:grpSpPr>
        <a:xfrm>
          <a:off x="0" y="0"/>
          <a:ext cx="0" cy="0"/>
          <a:chOff x="0" y="0"/>
          <a:chExt cx="0" cy="0"/>
        </a:xfrm>
      </p:grpSpPr>
      <p:sp>
        <p:nvSpPr>
          <p:cNvPr id="2" name="Title 1"/>
          <p:cNvSpPr>
            <a:spLocks noGrp="1"/>
          </p:cNvSpPr>
          <p:nvPr>
            <p:ph type="title"/>
          </p:nvPr>
        </p:nvSpPr>
        <p:spPr>
          <a:xfrm>
            <a:off x="457200" y="273600"/>
            <a:ext cx="8164800" cy="1144800"/>
          </a:xfrm>
        </p:spPr>
        <p:txBody>
          <a:bodyPr/>
          <a:lstStyle/>
          <a:p>
            <a:r>
              <a:rPr lang="fi-FI"/>
              <a:t>Muokkaa perustyyl. napsautt.</a:t>
            </a:r>
            <a:endParaRPr lang="en-US" dirty="0"/>
          </a:p>
        </p:txBody>
      </p:sp>
      <p:sp>
        <p:nvSpPr>
          <p:cNvPr id="4" name="Content Placeholder 3"/>
          <p:cNvSpPr>
            <a:spLocks noGrp="1"/>
          </p:cNvSpPr>
          <p:nvPr>
            <p:ph sz="half" idx="2"/>
          </p:nvPr>
        </p:nvSpPr>
        <p:spPr>
          <a:xfrm>
            <a:off x="457200" y="1602000"/>
            <a:ext cx="3931200" cy="4525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Content Placeholder 5"/>
          <p:cNvSpPr>
            <a:spLocks noGrp="1"/>
          </p:cNvSpPr>
          <p:nvPr>
            <p:ph sz="quarter" idx="4"/>
          </p:nvPr>
        </p:nvSpPr>
        <p:spPr>
          <a:xfrm>
            <a:off x="4651200" y="1602000"/>
            <a:ext cx="3931200" cy="4525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Tree>
    <p:extLst>
      <p:ext uri="{BB962C8B-B14F-4D97-AF65-F5344CB8AC3E}">
        <p14:creationId xmlns:p14="http://schemas.microsoft.com/office/powerpoint/2010/main" val="135913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dirty="0"/>
          </a:p>
        </p:txBody>
      </p:sp>
    </p:spTree>
    <p:extLst>
      <p:ext uri="{BB962C8B-B14F-4D97-AF65-F5344CB8AC3E}">
        <p14:creationId xmlns:p14="http://schemas.microsoft.com/office/powerpoint/2010/main" val="2890227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3600"/>
            <a:ext cx="8229600" cy="1144800"/>
          </a:xfrm>
          <a:prstGeom prst="rect">
            <a:avLst/>
          </a:prstGeom>
        </p:spPr>
        <p:txBody>
          <a:bodyPr vert="horz" lIns="91440" tIns="45720" rIns="91440" bIns="45720" rtlCol="0" anchor="ctr">
            <a:normAutofit/>
          </a:bodyPr>
          <a:lstStyle/>
          <a:p>
            <a:r>
              <a:rPr lang="fi-FI"/>
              <a:t>Muokkaa perustyyl. napsautt.</a:t>
            </a:r>
            <a:endParaRPr lang="en-US" dirty="0"/>
          </a:p>
        </p:txBody>
      </p:sp>
      <p:sp>
        <p:nvSpPr>
          <p:cNvPr id="3" name="Text Placeholder 2"/>
          <p:cNvSpPr>
            <a:spLocks noGrp="1"/>
          </p:cNvSpPr>
          <p:nvPr>
            <p:ph type="body" idx="1"/>
          </p:nvPr>
        </p:nvSpPr>
        <p:spPr>
          <a:xfrm>
            <a:off x="457200" y="1602000"/>
            <a:ext cx="8229600" cy="4525200"/>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pic>
        <p:nvPicPr>
          <p:cNvPr id="8" name="Kuva 6"/>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592244" y="6196237"/>
            <a:ext cx="1296169" cy="493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65650264"/>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75" r:id="rId3"/>
    <p:sldLayoutId id="2147483676" r:id="rId4"/>
    <p:sldLayoutId id="2147483662" r:id="rId5"/>
    <p:sldLayoutId id="2147483664" r:id="rId6"/>
    <p:sldLayoutId id="2147483665" r:id="rId7"/>
    <p:sldLayoutId id="2147483674" r:id="rId8"/>
    <p:sldLayoutId id="2147483666" r:id="rId9"/>
    <p:sldLayoutId id="2147483667" r:id="rId10"/>
  </p:sldLayoutIdLst>
  <p:txStyles>
    <p:titleStyle>
      <a:lvl1pPr algn="l" defTabSz="914400" rtl="0" eaLnBrk="1" latinLnBrk="0" hangingPunct="1">
        <a:lnSpc>
          <a:spcPct val="100000"/>
        </a:lnSpc>
        <a:spcBef>
          <a:spcPct val="0"/>
        </a:spcBef>
        <a:buNone/>
        <a:defRPr sz="4400" b="1" kern="1200" cap="all" spc="300" baseline="0">
          <a:solidFill>
            <a:schemeClr val="tx1"/>
          </a:solidFill>
          <a:latin typeface="+mj-lt"/>
          <a:ea typeface="+mj-ea"/>
          <a:cs typeface="+mj-cs"/>
        </a:defRPr>
      </a:lvl1pPr>
    </p:titleStyle>
    <p:bodyStyle>
      <a:lvl1pPr marL="342000" indent="-342000" algn="l" defTabSz="914400" rtl="0" eaLnBrk="1" latinLnBrk="0" hangingPunct="1">
        <a:lnSpc>
          <a:spcPct val="100000"/>
        </a:lnSpc>
        <a:spcBef>
          <a:spcPts val="576"/>
        </a:spcBef>
        <a:buFont typeface="Arial" panose="020B0604020202020204" pitchFamily="34" charset="0"/>
        <a:buChar char="•"/>
        <a:defRPr sz="2400" kern="1200" baseline="0">
          <a:solidFill>
            <a:schemeClr val="tx1"/>
          </a:solidFill>
          <a:latin typeface="+mn-lt"/>
          <a:ea typeface="+mn-ea"/>
          <a:cs typeface="+mn-cs"/>
        </a:defRPr>
      </a:lvl1pPr>
      <a:lvl2pPr marL="741600" indent="-284400" algn="l" defTabSz="914400" rtl="0" eaLnBrk="1" latinLnBrk="0" hangingPunct="1">
        <a:lnSpc>
          <a:spcPct val="100000"/>
        </a:lnSpc>
        <a:spcBef>
          <a:spcPts val="486"/>
        </a:spcBef>
        <a:buFont typeface="Arial" panose="020B0604020202020204" pitchFamily="34" charset="0"/>
        <a:buChar char="•"/>
        <a:defRPr sz="2000" kern="1200" baseline="0">
          <a:solidFill>
            <a:schemeClr val="tx1"/>
          </a:solidFill>
          <a:latin typeface="+mn-lt"/>
          <a:ea typeface="+mn-ea"/>
          <a:cs typeface="+mn-cs"/>
        </a:defRPr>
      </a:lvl2pPr>
      <a:lvl3pPr marL="1143000" indent="-228600" algn="l" defTabSz="914400" rtl="0" eaLnBrk="1" latinLnBrk="0" hangingPunct="1">
        <a:lnSpc>
          <a:spcPct val="100000"/>
        </a:lnSpc>
        <a:spcBef>
          <a:spcPts val="384"/>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lnSpc>
          <a:spcPct val="100000"/>
        </a:lnSpc>
        <a:spcBef>
          <a:spcPts val="288"/>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lnSpc>
          <a:spcPct val="100000"/>
        </a:lnSpc>
        <a:spcBef>
          <a:spcPts val="288"/>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chart" Target="../charts/chart15.xml"/></Relationships>
</file>

<file path=ppt/slides/_rels/slide4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5.xml"/><Relationship Id="rId4" Type="http://schemas.openxmlformats.org/officeDocument/2006/relationships/chart" Target="../charts/chart21.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Vuosikokous 2017</a:t>
            </a:r>
          </a:p>
        </p:txBody>
      </p:sp>
      <p:sp>
        <p:nvSpPr>
          <p:cNvPr id="3" name="Alaotsikko 2"/>
          <p:cNvSpPr>
            <a:spLocks noGrp="1"/>
          </p:cNvSpPr>
          <p:nvPr>
            <p:ph type="subTitle" idx="1"/>
          </p:nvPr>
        </p:nvSpPr>
        <p:spPr/>
        <p:txBody>
          <a:bodyPr/>
          <a:lstStyle/>
          <a:p>
            <a:r>
              <a:rPr lang="fi-FI" dirty="0"/>
              <a:t>Toiminta 2016</a:t>
            </a:r>
          </a:p>
          <a:p>
            <a:r>
              <a:rPr lang="fi-FI" dirty="0"/>
              <a:t>Pääsihteeri Marianne Heikkilä</a:t>
            </a:r>
          </a:p>
        </p:txBody>
      </p:sp>
    </p:spTree>
    <p:extLst>
      <p:ext uri="{BB962C8B-B14F-4D97-AF65-F5344CB8AC3E}">
        <p14:creationId xmlns:p14="http://schemas.microsoft.com/office/powerpoint/2010/main" val="110520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a:t>Marttatilastot 2016</a:t>
            </a:r>
          </a:p>
        </p:txBody>
      </p:sp>
      <p:graphicFrame>
        <p:nvGraphicFramePr>
          <p:cNvPr id="3" name="Taulukko 2"/>
          <p:cNvGraphicFramePr>
            <a:graphicFrameLocks noGrp="1"/>
          </p:cNvGraphicFramePr>
          <p:nvPr>
            <p:extLst>
              <p:ext uri="{D42A27DB-BD31-4B8C-83A1-F6EECF244321}">
                <p14:modId xmlns:p14="http://schemas.microsoft.com/office/powerpoint/2010/main" val="413482830"/>
              </p:ext>
            </p:extLst>
          </p:nvPr>
        </p:nvGraphicFramePr>
        <p:xfrm>
          <a:off x="350520" y="1418400"/>
          <a:ext cx="8442960" cy="4981504"/>
        </p:xfrm>
        <a:graphic>
          <a:graphicData uri="http://schemas.openxmlformats.org/drawingml/2006/table">
            <a:tbl>
              <a:tblPr firstRow="1" bandRow="1">
                <a:solidFill>
                  <a:schemeClr val="accent5">
                    <a:lumMod val="20000"/>
                    <a:lumOff val="80000"/>
                  </a:schemeClr>
                </a:solidFill>
                <a:tableStyleId>{2D5ABB26-0587-4C30-8999-92F81FD0307C}</a:tableStyleId>
              </a:tblPr>
              <a:tblGrid>
                <a:gridCol w="4982543">
                  <a:extLst>
                    <a:ext uri="{9D8B030D-6E8A-4147-A177-3AD203B41FA5}">
                      <a16:colId xmlns:a16="http://schemas.microsoft.com/office/drawing/2014/main" val="3432941602"/>
                    </a:ext>
                  </a:extLst>
                </a:gridCol>
                <a:gridCol w="3460417">
                  <a:extLst>
                    <a:ext uri="{9D8B030D-6E8A-4147-A177-3AD203B41FA5}">
                      <a16:colId xmlns:a16="http://schemas.microsoft.com/office/drawing/2014/main" val="3018877234"/>
                    </a:ext>
                  </a:extLst>
                </a:gridCol>
              </a:tblGrid>
              <a:tr h="396000">
                <a:tc>
                  <a:txBody>
                    <a:bodyPr/>
                    <a:lstStyle/>
                    <a:p>
                      <a:pPr algn="l"/>
                      <a:r>
                        <a:rPr lang="fi-FI" sz="2400" b="0" dirty="0">
                          <a:solidFill>
                            <a:srgbClr val="1269B0"/>
                          </a:solidFill>
                        </a:rPr>
                        <a:t>Jäsenmäärä</a:t>
                      </a:r>
                    </a:p>
                  </a:txBody>
                  <a:tcPr marL="87105" marR="87105" marT="43552" marB="43552" anchor="ctr">
                    <a:solidFill>
                      <a:srgbClr val="FFFFFF"/>
                    </a:solidFill>
                  </a:tcPr>
                </a:tc>
                <a:tc>
                  <a:txBody>
                    <a:bodyPr/>
                    <a:lstStyle/>
                    <a:p>
                      <a:pPr algn="l"/>
                      <a:r>
                        <a:rPr lang="fi-FI" sz="2400" b="0" dirty="0"/>
                        <a:t>46 000</a:t>
                      </a:r>
                    </a:p>
                  </a:txBody>
                  <a:tcPr marL="87105" marR="87105" marT="43552" marB="43552" anchor="ctr">
                    <a:solidFill>
                      <a:srgbClr val="FFFFFF"/>
                    </a:solidFill>
                  </a:tcPr>
                </a:tc>
                <a:extLst>
                  <a:ext uri="{0D108BD9-81ED-4DB2-BD59-A6C34878D82A}">
                    <a16:rowId xmlns:a16="http://schemas.microsoft.com/office/drawing/2014/main" val="4163801647"/>
                  </a:ext>
                </a:extLst>
              </a:tr>
              <a:tr h="396000">
                <a:tc>
                  <a:txBody>
                    <a:bodyPr/>
                    <a:lstStyle/>
                    <a:p>
                      <a:pPr algn="l"/>
                      <a:r>
                        <a:rPr lang="fi-FI" sz="2400" b="0" dirty="0">
                          <a:solidFill>
                            <a:srgbClr val="1269B0"/>
                          </a:solidFill>
                        </a:rPr>
                        <a:t>Piirejä</a:t>
                      </a:r>
                    </a:p>
                  </a:txBody>
                  <a:tcPr marL="87105" marR="87105" marT="43552" marB="43552" anchor="ctr">
                    <a:solidFill>
                      <a:srgbClr val="FFFFFF"/>
                    </a:solidFill>
                  </a:tcPr>
                </a:tc>
                <a:tc>
                  <a:txBody>
                    <a:bodyPr/>
                    <a:lstStyle/>
                    <a:p>
                      <a:pPr algn="l"/>
                      <a:r>
                        <a:rPr lang="fi-FI" sz="2400" b="0" dirty="0"/>
                        <a:t>14</a:t>
                      </a:r>
                    </a:p>
                  </a:txBody>
                  <a:tcPr marL="87105" marR="87105" marT="43552" marB="43552" anchor="ctr">
                    <a:solidFill>
                      <a:srgbClr val="FFFFFF"/>
                    </a:solidFill>
                  </a:tcPr>
                </a:tc>
                <a:extLst>
                  <a:ext uri="{0D108BD9-81ED-4DB2-BD59-A6C34878D82A}">
                    <a16:rowId xmlns:a16="http://schemas.microsoft.com/office/drawing/2014/main" val="2089313242"/>
                  </a:ext>
                </a:extLst>
              </a:tr>
              <a:tr h="396000">
                <a:tc>
                  <a:txBody>
                    <a:bodyPr/>
                    <a:lstStyle/>
                    <a:p>
                      <a:pPr algn="l"/>
                      <a:r>
                        <a:rPr lang="fi-FI" sz="2400" b="0" dirty="0">
                          <a:solidFill>
                            <a:srgbClr val="1269B0"/>
                          </a:solidFill>
                        </a:rPr>
                        <a:t>Yhdistyksiä</a:t>
                      </a:r>
                    </a:p>
                  </a:txBody>
                  <a:tcPr marL="87105" marR="87105" marT="43552" marB="43552" anchor="ctr">
                    <a:solidFill>
                      <a:srgbClr val="FFFFFF"/>
                    </a:solidFill>
                  </a:tcPr>
                </a:tc>
                <a:tc>
                  <a:txBody>
                    <a:bodyPr/>
                    <a:lstStyle/>
                    <a:p>
                      <a:pPr algn="l"/>
                      <a:r>
                        <a:rPr lang="fi-FI" sz="2400" b="0" dirty="0"/>
                        <a:t>1 170</a:t>
                      </a:r>
                    </a:p>
                  </a:txBody>
                  <a:tcPr marL="87105" marR="87105" marT="43552" marB="43552" anchor="ctr">
                    <a:solidFill>
                      <a:srgbClr val="FFFFFF"/>
                    </a:solidFill>
                  </a:tcPr>
                </a:tc>
                <a:extLst>
                  <a:ext uri="{0D108BD9-81ED-4DB2-BD59-A6C34878D82A}">
                    <a16:rowId xmlns:a16="http://schemas.microsoft.com/office/drawing/2014/main" val="474414688"/>
                  </a:ext>
                </a:extLst>
              </a:tr>
              <a:tr h="396000">
                <a:tc>
                  <a:txBody>
                    <a:bodyPr/>
                    <a:lstStyle/>
                    <a:p>
                      <a:pPr algn="l"/>
                      <a:r>
                        <a:rPr lang="fi-FI" sz="2400" b="0" dirty="0">
                          <a:solidFill>
                            <a:srgbClr val="1269B0"/>
                          </a:solidFill>
                        </a:rPr>
                        <a:t>Martat-lehden levikki</a:t>
                      </a:r>
                    </a:p>
                  </a:txBody>
                  <a:tcPr marL="87105" marR="87105" marT="43552" marB="43552" anchor="ctr">
                    <a:solidFill>
                      <a:srgbClr val="FFFFFF"/>
                    </a:solidFill>
                  </a:tcPr>
                </a:tc>
                <a:tc>
                  <a:txBody>
                    <a:bodyPr/>
                    <a:lstStyle/>
                    <a:p>
                      <a:pPr marL="0" algn="l" defTabSz="914400" rtl="0" eaLnBrk="1" latinLnBrk="0" hangingPunct="1"/>
                      <a:r>
                        <a:rPr lang="fi-FI" sz="2400" b="0" kern="1200" dirty="0">
                          <a:solidFill>
                            <a:schemeClr val="tx1"/>
                          </a:solidFill>
                          <a:latin typeface="+mn-lt"/>
                          <a:ea typeface="+mn-ea"/>
                          <a:cs typeface="+mn-cs"/>
                        </a:rPr>
                        <a:t>42 187 (LT 2016)</a:t>
                      </a:r>
                    </a:p>
                  </a:txBody>
                  <a:tcPr marL="87105" marR="87105" marT="43552" marB="43552" anchor="ctr">
                    <a:solidFill>
                      <a:srgbClr val="FFFFFF"/>
                    </a:solidFill>
                  </a:tcPr>
                </a:tc>
                <a:extLst>
                  <a:ext uri="{0D108BD9-81ED-4DB2-BD59-A6C34878D82A}">
                    <a16:rowId xmlns:a16="http://schemas.microsoft.com/office/drawing/2014/main" val="664144855"/>
                  </a:ext>
                </a:extLst>
              </a:tr>
              <a:tr h="396000">
                <a:tc>
                  <a:txBody>
                    <a:bodyPr/>
                    <a:lstStyle/>
                    <a:p>
                      <a:pPr algn="l"/>
                      <a:r>
                        <a:rPr lang="fi-FI" sz="2400" b="0" dirty="0">
                          <a:solidFill>
                            <a:srgbClr val="1269B0"/>
                          </a:solidFill>
                        </a:rPr>
                        <a:t>Martat.fi vierailut</a:t>
                      </a:r>
                    </a:p>
                  </a:txBody>
                  <a:tcPr marL="87105" marR="87105" marT="43552" marB="43552" anchor="ctr">
                    <a:solidFill>
                      <a:srgbClr val="FFFFFF"/>
                    </a:solidFill>
                  </a:tcPr>
                </a:tc>
                <a:tc>
                  <a:txBody>
                    <a:bodyPr/>
                    <a:lstStyle/>
                    <a:p>
                      <a:pPr algn="l"/>
                      <a:r>
                        <a:rPr lang="fi-FI" sz="2400" b="0" dirty="0"/>
                        <a:t>8 000 000</a:t>
                      </a:r>
                    </a:p>
                  </a:txBody>
                  <a:tcPr marL="87105" marR="87105" marT="43552" marB="43552" anchor="ctr">
                    <a:solidFill>
                      <a:srgbClr val="FFFFFF"/>
                    </a:solidFill>
                  </a:tcPr>
                </a:tc>
                <a:extLst>
                  <a:ext uri="{0D108BD9-81ED-4DB2-BD59-A6C34878D82A}">
                    <a16:rowId xmlns:a16="http://schemas.microsoft.com/office/drawing/2014/main" val="1226227348"/>
                  </a:ext>
                </a:extLst>
              </a:tr>
              <a:tr h="396000">
                <a:tc>
                  <a:txBody>
                    <a:bodyPr/>
                    <a:lstStyle/>
                    <a:p>
                      <a:pPr algn="l"/>
                      <a:r>
                        <a:rPr lang="fi-FI" sz="2400" b="0" dirty="0">
                          <a:solidFill>
                            <a:srgbClr val="1269B0"/>
                          </a:solidFill>
                        </a:rPr>
                        <a:t>Mediaosumat</a:t>
                      </a:r>
                    </a:p>
                  </a:txBody>
                  <a:tcPr marL="87105" marR="87105" marT="43552" marB="43552" anchor="ctr">
                    <a:solidFill>
                      <a:srgbClr val="FFFFFF"/>
                    </a:solidFill>
                  </a:tcPr>
                </a:tc>
                <a:tc>
                  <a:txBody>
                    <a:bodyPr/>
                    <a:lstStyle/>
                    <a:p>
                      <a:pPr algn="l"/>
                      <a:r>
                        <a:rPr lang="fi-FI" sz="2400" b="0" dirty="0"/>
                        <a:t>5 900</a:t>
                      </a:r>
                    </a:p>
                  </a:txBody>
                  <a:tcPr marL="87105" marR="87105" marT="43552" marB="43552" anchor="ctr">
                    <a:solidFill>
                      <a:srgbClr val="FFFFFF"/>
                    </a:solidFill>
                  </a:tcPr>
                </a:tc>
                <a:extLst>
                  <a:ext uri="{0D108BD9-81ED-4DB2-BD59-A6C34878D82A}">
                    <a16:rowId xmlns:a16="http://schemas.microsoft.com/office/drawing/2014/main" val="1434764556"/>
                  </a:ext>
                </a:extLst>
              </a:tr>
              <a:tr h="396000">
                <a:tc>
                  <a:txBody>
                    <a:bodyPr/>
                    <a:lstStyle/>
                    <a:p>
                      <a:pPr algn="l"/>
                      <a:r>
                        <a:rPr lang="fi-FI" sz="2400" b="0" dirty="0">
                          <a:solidFill>
                            <a:srgbClr val="1269B0"/>
                          </a:solidFill>
                        </a:rPr>
                        <a:t>Seuraajia eri some-kanavilla</a:t>
                      </a:r>
                    </a:p>
                  </a:txBody>
                  <a:tcPr marL="87105" marR="87105" marT="43552" marB="43552" anchor="ctr">
                    <a:solidFill>
                      <a:srgbClr val="FFFFFF"/>
                    </a:solidFill>
                  </a:tcPr>
                </a:tc>
                <a:tc>
                  <a:txBody>
                    <a:bodyPr/>
                    <a:lstStyle/>
                    <a:p>
                      <a:pPr algn="l"/>
                      <a:r>
                        <a:rPr lang="fi-FI" sz="2400" b="0" dirty="0"/>
                        <a:t>110 000</a:t>
                      </a:r>
                    </a:p>
                  </a:txBody>
                  <a:tcPr marL="87105" marR="87105" marT="43552" marB="43552" anchor="ctr">
                    <a:solidFill>
                      <a:srgbClr val="FFFFFF"/>
                    </a:solidFill>
                  </a:tcPr>
                </a:tc>
                <a:extLst>
                  <a:ext uri="{0D108BD9-81ED-4DB2-BD59-A6C34878D82A}">
                    <a16:rowId xmlns:a16="http://schemas.microsoft.com/office/drawing/2014/main" val="443942687"/>
                  </a:ext>
                </a:extLst>
              </a:tr>
              <a:tr h="396000">
                <a:tc>
                  <a:txBody>
                    <a:bodyPr/>
                    <a:lstStyle/>
                    <a:p>
                      <a:pPr algn="l"/>
                      <a:r>
                        <a:rPr lang="fi-FI" sz="2400" b="0" dirty="0">
                          <a:solidFill>
                            <a:srgbClr val="1269B0"/>
                          </a:solidFill>
                        </a:rPr>
                        <a:t>Vapaaehtoistyötunnit</a:t>
                      </a:r>
                    </a:p>
                  </a:txBody>
                  <a:tcPr marL="87105" marR="87105" marT="43552" marB="43552" anchor="ctr">
                    <a:solidFill>
                      <a:srgbClr val="FFFFFF"/>
                    </a:solidFill>
                  </a:tcPr>
                </a:tc>
                <a:tc>
                  <a:txBody>
                    <a:bodyPr/>
                    <a:lstStyle/>
                    <a:p>
                      <a:pPr algn="l"/>
                      <a:r>
                        <a:rPr lang="fi-FI" sz="2400" b="0" dirty="0"/>
                        <a:t>320 000</a:t>
                      </a:r>
                    </a:p>
                  </a:txBody>
                  <a:tcPr marL="87105" marR="87105" marT="43552" marB="43552" anchor="ctr">
                    <a:solidFill>
                      <a:srgbClr val="FFFFFF"/>
                    </a:solidFill>
                  </a:tcPr>
                </a:tc>
                <a:extLst>
                  <a:ext uri="{0D108BD9-81ED-4DB2-BD59-A6C34878D82A}">
                    <a16:rowId xmlns:a16="http://schemas.microsoft.com/office/drawing/2014/main" val="817971982"/>
                  </a:ext>
                </a:extLst>
              </a:tr>
              <a:tr h="396000">
                <a:tc>
                  <a:txBody>
                    <a:bodyPr/>
                    <a:lstStyle/>
                    <a:p>
                      <a:pPr algn="l"/>
                      <a:r>
                        <a:rPr lang="fi-FI" sz="2400" b="0" dirty="0">
                          <a:solidFill>
                            <a:srgbClr val="1269B0"/>
                          </a:solidFill>
                        </a:rPr>
                        <a:t>Martta-tapahtumia</a:t>
                      </a:r>
                    </a:p>
                  </a:txBody>
                  <a:tcPr marL="87105" marR="87105" marT="43552" marB="43552" anchor="ctr">
                    <a:solidFill>
                      <a:srgbClr val="FFFFFF"/>
                    </a:solidFill>
                  </a:tcPr>
                </a:tc>
                <a:tc>
                  <a:txBody>
                    <a:bodyPr/>
                    <a:lstStyle/>
                    <a:p>
                      <a:pPr algn="l"/>
                      <a:r>
                        <a:rPr lang="fi-FI" sz="2400" b="0" dirty="0"/>
                        <a:t>28 000</a:t>
                      </a:r>
                    </a:p>
                  </a:txBody>
                  <a:tcPr marL="87105" marR="87105" marT="43552" marB="43552" anchor="ctr">
                    <a:solidFill>
                      <a:srgbClr val="FFFFFF"/>
                    </a:solidFill>
                  </a:tcPr>
                </a:tc>
                <a:extLst>
                  <a:ext uri="{0D108BD9-81ED-4DB2-BD59-A6C34878D82A}">
                    <a16:rowId xmlns:a16="http://schemas.microsoft.com/office/drawing/2014/main" val="2682196154"/>
                  </a:ext>
                </a:extLst>
              </a:tr>
              <a:tr h="396000">
                <a:tc>
                  <a:txBody>
                    <a:bodyPr/>
                    <a:lstStyle/>
                    <a:p>
                      <a:pPr algn="l"/>
                      <a:r>
                        <a:rPr lang="fi-FI" sz="2400" b="0" dirty="0">
                          <a:solidFill>
                            <a:srgbClr val="1269B0"/>
                          </a:solidFill>
                        </a:rPr>
                        <a:t>Martta-tapahtumissa osallistujia </a:t>
                      </a:r>
                    </a:p>
                  </a:txBody>
                  <a:tcPr marL="87105" marR="87105" marT="43552" marB="43552" anchor="ctr">
                    <a:solidFill>
                      <a:srgbClr val="FFFFFF"/>
                    </a:solidFill>
                  </a:tcPr>
                </a:tc>
                <a:tc>
                  <a:txBody>
                    <a:bodyPr/>
                    <a:lstStyle/>
                    <a:p>
                      <a:pPr algn="l"/>
                      <a:r>
                        <a:rPr lang="fi-FI" sz="2400" b="0" dirty="0"/>
                        <a:t>1 200 000</a:t>
                      </a:r>
                    </a:p>
                  </a:txBody>
                  <a:tcPr marL="87105" marR="87105" marT="43552" marB="43552" anchor="ctr">
                    <a:solidFill>
                      <a:srgbClr val="FFFFFF"/>
                    </a:solidFill>
                  </a:tcPr>
                </a:tc>
                <a:extLst>
                  <a:ext uri="{0D108BD9-81ED-4DB2-BD59-A6C34878D82A}">
                    <a16:rowId xmlns:a16="http://schemas.microsoft.com/office/drawing/2014/main" val="872092294"/>
                  </a:ext>
                </a:extLst>
              </a:tr>
              <a:tr h="396000">
                <a:tc>
                  <a:txBody>
                    <a:bodyPr/>
                    <a:lstStyle/>
                    <a:p>
                      <a:pPr algn="l"/>
                      <a:r>
                        <a:rPr lang="fi-FI" sz="2400" b="0" dirty="0">
                          <a:solidFill>
                            <a:srgbClr val="1269B0"/>
                          </a:solidFill>
                        </a:rPr>
                        <a:t>Neuvonnalla tavoitetut ihmiset</a:t>
                      </a:r>
                    </a:p>
                  </a:txBody>
                  <a:tcPr marL="87105" marR="87105" marT="43552" marB="43552" anchor="ctr">
                    <a:solidFill>
                      <a:srgbClr val="FFFFFF"/>
                    </a:solidFill>
                  </a:tcPr>
                </a:tc>
                <a:tc>
                  <a:txBody>
                    <a:bodyPr/>
                    <a:lstStyle/>
                    <a:p>
                      <a:pPr algn="l"/>
                      <a:r>
                        <a:rPr lang="fi-FI" sz="2400" b="0" dirty="0"/>
                        <a:t>100 000</a:t>
                      </a:r>
                    </a:p>
                  </a:txBody>
                  <a:tcPr marL="87105" marR="87105" marT="43552" marB="43552" anchor="ctr">
                    <a:solidFill>
                      <a:srgbClr val="FFFFFF"/>
                    </a:solidFill>
                  </a:tcPr>
                </a:tc>
                <a:extLst>
                  <a:ext uri="{0D108BD9-81ED-4DB2-BD59-A6C34878D82A}">
                    <a16:rowId xmlns:a16="http://schemas.microsoft.com/office/drawing/2014/main" val="1478181414"/>
                  </a:ext>
                </a:extLst>
              </a:tr>
            </a:tbl>
          </a:graphicData>
        </a:graphic>
      </p:graphicFrame>
    </p:spTree>
    <p:extLst>
      <p:ext uri="{BB962C8B-B14F-4D97-AF65-F5344CB8AC3E}">
        <p14:creationId xmlns:p14="http://schemas.microsoft.com/office/powerpoint/2010/main" val="99943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600"/>
            <a:ext cx="8164800" cy="1144800"/>
          </a:xfrm>
        </p:spPr>
        <p:txBody>
          <a:bodyPr>
            <a:normAutofit fontScale="90000"/>
          </a:bodyPr>
          <a:lstStyle/>
          <a:p>
            <a:r>
              <a:rPr lang="fi-FI" dirty="0"/>
              <a:t>Vaikuttajaviestintä 2016</a:t>
            </a:r>
          </a:p>
        </p:txBody>
      </p:sp>
      <p:sp>
        <p:nvSpPr>
          <p:cNvPr id="3" name="Sisällön paikkamerkki 2"/>
          <p:cNvSpPr>
            <a:spLocks noGrp="1"/>
          </p:cNvSpPr>
          <p:nvPr>
            <p:ph sz="half" idx="2"/>
          </p:nvPr>
        </p:nvSpPr>
        <p:spPr>
          <a:xfrm>
            <a:off x="457200" y="1601999"/>
            <a:ext cx="4194000" cy="5075891"/>
          </a:xfrm>
        </p:spPr>
        <p:txBody>
          <a:bodyPr>
            <a:normAutofit fontScale="55000" lnSpcReduction="20000"/>
          </a:bodyPr>
          <a:lstStyle/>
          <a:p>
            <a:pPr marL="0" indent="0">
              <a:buNone/>
            </a:pPr>
            <a:r>
              <a:rPr lang="fi-FI" sz="3300" b="1" dirty="0"/>
              <a:t>Piirien ilmoittamat mediaosumat</a:t>
            </a:r>
          </a:p>
          <a:p>
            <a:r>
              <a:rPr lang="fi-FI" sz="3300" dirty="0"/>
              <a:t>2016:   953</a:t>
            </a:r>
          </a:p>
          <a:p>
            <a:r>
              <a:rPr lang="fi-FI" sz="3300" dirty="0"/>
              <a:t>2015: 1262</a:t>
            </a:r>
          </a:p>
          <a:p>
            <a:r>
              <a:rPr lang="fi-FI" sz="3300" dirty="0"/>
              <a:t>2014: 1384</a:t>
            </a:r>
          </a:p>
          <a:p>
            <a:r>
              <a:rPr lang="fi-FI" sz="3300" dirty="0"/>
              <a:t>2013: 1321</a:t>
            </a:r>
          </a:p>
          <a:p>
            <a:r>
              <a:rPr lang="fi-FI" sz="3300" dirty="0"/>
              <a:t>2012: 1155</a:t>
            </a:r>
          </a:p>
          <a:p>
            <a:pPr marL="0" indent="0">
              <a:buNone/>
            </a:pPr>
            <a:endParaRPr lang="fi-FI" sz="3300" dirty="0"/>
          </a:p>
          <a:p>
            <a:pPr marL="0" indent="0">
              <a:buNone/>
            </a:pPr>
            <a:r>
              <a:rPr lang="fi-FI" sz="3300" b="1" dirty="0"/>
              <a:t>Mediaosumat</a:t>
            </a:r>
          </a:p>
          <a:p>
            <a:pPr marL="0" indent="0">
              <a:buNone/>
            </a:pPr>
            <a:r>
              <a:rPr lang="fi-FI" sz="3300" dirty="0"/>
              <a:t>2016: 5900 kpl (</a:t>
            </a:r>
            <a:r>
              <a:rPr lang="fi-FI" sz="3300" dirty="0" err="1"/>
              <a:t>Viidakkomonitor</a:t>
            </a:r>
            <a:r>
              <a:rPr lang="fi-FI" sz="3300" dirty="0"/>
              <a:t>)</a:t>
            </a:r>
            <a:endParaRPr lang="fi-FI" sz="3300" b="1" dirty="0"/>
          </a:p>
          <a:p>
            <a:pPr marL="0" indent="0">
              <a:buNone/>
            </a:pPr>
            <a:r>
              <a:rPr lang="fi-FI" sz="3300" dirty="0"/>
              <a:t>2015: 3398 kpl (</a:t>
            </a:r>
            <a:r>
              <a:rPr lang="fi-FI" sz="3300" dirty="0" err="1"/>
              <a:t>Mbrain</a:t>
            </a:r>
            <a:r>
              <a:rPr lang="fi-FI" sz="3300" dirty="0"/>
              <a:t>)</a:t>
            </a:r>
          </a:p>
          <a:p>
            <a:pPr marL="0" indent="0">
              <a:buNone/>
            </a:pPr>
            <a:r>
              <a:rPr lang="fi-FI" sz="3300" dirty="0"/>
              <a:t>2014: 2753 kpl (</a:t>
            </a:r>
            <a:r>
              <a:rPr lang="fi-FI" sz="3300" dirty="0" err="1"/>
              <a:t>Mbrain</a:t>
            </a:r>
            <a:r>
              <a:rPr lang="fi-FI" sz="3300" dirty="0"/>
              <a:t>)</a:t>
            </a:r>
          </a:p>
          <a:p>
            <a:pPr marL="0" indent="0">
              <a:buNone/>
            </a:pPr>
            <a:r>
              <a:rPr lang="fi-FI" sz="3300" dirty="0"/>
              <a:t>2013: 2704 kpl (</a:t>
            </a:r>
            <a:r>
              <a:rPr lang="fi-FI" sz="3300" dirty="0" err="1"/>
              <a:t>Mbrain</a:t>
            </a:r>
            <a:r>
              <a:rPr lang="fi-FI" sz="3300" dirty="0"/>
              <a:t>)</a:t>
            </a:r>
          </a:p>
          <a:p>
            <a:pPr marL="0" indent="0">
              <a:buNone/>
            </a:pPr>
            <a:endParaRPr lang="fi-FI" sz="3300" dirty="0"/>
          </a:p>
          <a:p>
            <a:pPr marL="0" indent="0">
              <a:buNone/>
            </a:pPr>
            <a:r>
              <a:rPr lang="fi-FI" sz="3300" b="1" dirty="0" err="1"/>
              <a:t>Some</a:t>
            </a:r>
            <a:r>
              <a:rPr lang="fi-FI" sz="3300" b="1" dirty="0"/>
              <a:t>-seuraajia eri kanavilla 110 000</a:t>
            </a:r>
          </a:p>
          <a:p>
            <a:pPr marL="0" indent="0">
              <a:buNone/>
            </a:pPr>
            <a:endParaRPr lang="fi-FI" sz="3300" b="1" dirty="0"/>
          </a:p>
          <a:p>
            <a:pPr marL="0" indent="0">
              <a:buNone/>
            </a:pPr>
            <a:r>
              <a:rPr lang="fi-FI" sz="3300" b="1" dirty="0" err="1"/>
              <a:t>Marttachat</a:t>
            </a:r>
            <a:r>
              <a:rPr lang="fi-FI" sz="3300" b="1" dirty="0"/>
              <a:t> 12-12-23.12.2016</a:t>
            </a:r>
          </a:p>
          <a:p>
            <a:pPr marL="0" indent="0">
              <a:buNone/>
            </a:pPr>
            <a:r>
              <a:rPr lang="fi-FI" sz="3300" dirty="0"/>
              <a:t>493 kpl  </a:t>
            </a:r>
          </a:p>
          <a:p>
            <a:pPr marL="0" indent="0">
              <a:buNone/>
            </a:pPr>
            <a:endParaRPr lang="fi-FI" dirty="0"/>
          </a:p>
        </p:txBody>
      </p:sp>
      <p:sp>
        <p:nvSpPr>
          <p:cNvPr id="4" name="Sisällön paikkamerkki 3"/>
          <p:cNvSpPr>
            <a:spLocks noGrp="1"/>
          </p:cNvSpPr>
          <p:nvPr>
            <p:ph sz="quarter" idx="4"/>
          </p:nvPr>
        </p:nvSpPr>
        <p:spPr>
          <a:xfrm>
            <a:off x="4651200" y="1602000"/>
            <a:ext cx="4243418" cy="4909636"/>
          </a:xfrm>
        </p:spPr>
        <p:txBody>
          <a:bodyPr>
            <a:normAutofit fontScale="92500" lnSpcReduction="20000"/>
          </a:bodyPr>
          <a:lstStyle/>
          <a:p>
            <a:pPr marL="0" indent="0">
              <a:buNone/>
            </a:pPr>
            <a:r>
              <a:rPr lang="fi-FI" sz="1800" b="1" dirty="0"/>
              <a:t>Nettisivut</a:t>
            </a:r>
          </a:p>
          <a:p>
            <a:r>
              <a:rPr lang="fi-FI" sz="1800" dirty="0"/>
              <a:t>2016: 8 </a:t>
            </a:r>
            <a:r>
              <a:rPr lang="fi-FI" sz="1800" dirty="0" err="1"/>
              <a:t>milj.käyntiä</a:t>
            </a:r>
            <a:endParaRPr lang="fi-FI" sz="1800" dirty="0"/>
          </a:p>
          <a:p>
            <a:r>
              <a:rPr lang="fi-FI" sz="1800" dirty="0"/>
              <a:t>2015:</a:t>
            </a:r>
            <a:r>
              <a:rPr lang="fi-FI" sz="1800" b="1" dirty="0"/>
              <a:t> </a:t>
            </a:r>
            <a:r>
              <a:rPr lang="fi-FI" sz="1800" dirty="0"/>
              <a:t>6 milj. käyntiä</a:t>
            </a:r>
          </a:p>
          <a:p>
            <a:r>
              <a:rPr lang="fi-FI" sz="1800" dirty="0"/>
              <a:t>2014: 4,7 </a:t>
            </a:r>
            <a:r>
              <a:rPr lang="fi-FI" sz="1800" dirty="0" err="1"/>
              <a:t>milj.käyntiä</a:t>
            </a:r>
            <a:endParaRPr lang="fi-FI" sz="1800" dirty="0"/>
          </a:p>
          <a:p>
            <a:r>
              <a:rPr lang="fi-FI" sz="1800" dirty="0"/>
              <a:t>2013: 2,6 </a:t>
            </a:r>
            <a:r>
              <a:rPr lang="fi-FI" sz="1800" dirty="0" err="1"/>
              <a:t>milj.käyntiä</a:t>
            </a:r>
            <a:endParaRPr lang="fi-FI" sz="1800" dirty="0"/>
          </a:p>
          <a:p>
            <a:endParaRPr lang="fi-FI" sz="1800" dirty="0"/>
          </a:p>
          <a:p>
            <a:pPr marL="0" indent="0">
              <a:buNone/>
            </a:pPr>
            <a:r>
              <a:rPr lang="fi-FI" sz="1800" b="1" dirty="0"/>
              <a:t>Martat vinkkaa FB</a:t>
            </a:r>
          </a:p>
          <a:p>
            <a:r>
              <a:rPr lang="fi-FI" sz="1800" dirty="0"/>
              <a:t>2017 alussa yli 83 000 tykkääjää</a:t>
            </a:r>
          </a:p>
          <a:p>
            <a:r>
              <a:rPr lang="fi-FI" sz="1800" dirty="0"/>
              <a:t>2016 alussa 70 000 tykkääjää</a:t>
            </a:r>
          </a:p>
          <a:p>
            <a:r>
              <a:rPr lang="fi-FI" sz="1800" dirty="0"/>
              <a:t>2014 vuoden lopussa yli 50 000</a:t>
            </a:r>
          </a:p>
          <a:p>
            <a:endParaRPr lang="fi-FI" sz="1800" dirty="0"/>
          </a:p>
          <a:p>
            <a:pPr marL="0" indent="0">
              <a:buNone/>
            </a:pPr>
            <a:r>
              <a:rPr lang="fi-FI" sz="1800" b="1" dirty="0" err="1"/>
              <a:t>MartatTV</a:t>
            </a:r>
            <a:endParaRPr lang="fi-FI" sz="1800" b="1" dirty="0"/>
          </a:p>
          <a:p>
            <a:r>
              <a:rPr lang="fi-FI" sz="1800" dirty="0"/>
              <a:t>2011-2016: yhteensä 642 200 näyttökertaa</a:t>
            </a:r>
          </a:p>
          <a:p>
            <a:r>
              <a:rPr lang="fi-FI" sz="1800" dirty="0"/>
              <a:t>2016: 226002 kertaa</a:t>
            </a:r>
          </a:p>
          <a:p>
            <a:r>
              <a:rPr lang="fi-FI" sz="1800" dirty="0"/>
              <a:t>2015: 205 545 kertaa</a:t>
            </a:r>
          </a:p>
          <a:p>
            <a:r>
              <a:rPr lang="fi-FI" sz="1800" dirty="0"/>
              <a:t>2011-2014: 210 653 kertaa</a:t>
            </a:r>
          </a:p>
        </p:txBody>
      </p:sp>
    </p:spTree>
    <p:extLst>
      <p:ext uri="{BB962C8B-B14F-4D97-AF65-F5344CB8AC3E}">
        <p14:creationId xmlns:p14="http://schemas.microsoft.com/office/powerpoint/2010/main" val="2770767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neuvonta</a:t>
            </a:r>
          </a:p>
        </p:txBody>
      </p:sp>
      <p:pic>
        <p:nvPicPr>
          <p:cNvPr id="6" name="Kuvan paikkamerkki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27810" r="27810"/>
          <a:stretch>
            <a:fillRect/>
          </a:stretch>
        </p:blipFill>
        <p:spPr>
          <a:xfrm>
            <a:off x="6145200" y="1602000"/>
            <a:ext cx="2709765" cy="4060798"/>
          </a:xfrm>
        </p:spPr>
      </p:pic>
      <p:sp>
        <p:nvSpPr>
          <p:cNvPr id="4" name="Tekstin paikkamerkki 3"/>
          <p:cNvSpPr>
            <a:spLocks noGrp="1"/>
          </p:cNvSpPr>
          <p:nvPr>
            <p:ph type="body" sz="quarter" idx="10"/>
          </p:nvPr>
        </p:nvSpPr>
        <p:spPr/>
        <p:txBody>
          <a:bodyPr>
            <a:normAutofit/>
          </a:bodyPr>
          <a:lstStyle/>
          <a:p>
            <a:r>
              <a:rPr lang="fi-FI" dirty="0"/>
              <a:t>Neuvonnan tavoitteena oli edistää terveyttä, ympäristön viihtyisyyttä ja kestävää kehitystä, ehkäistä syrjäytymistä, lisätä tasa-arvoa ja parantaa naisten asemaa.</a:t>
            </a:r>
          </a:p>
          <a:p>
            <a:r>
              <a:rPr lang="fi-FI" dirty="0"/>
              <a:t>Kärkiteemana – </a:t>
            </a:r>
            <a:r>
              <a:rPr lang="fi-FI" b="1" dirty="0"/>
              <a:t>Vesi jättää jäljen</a:t>
            </a:r>
          </a:p>
          <a:p>
            <a:r>
              <a:rPr lang="fi-FI" dirty="0"/>
              <a:t>Ruoka- ja ravitsemusneuvonnan yleisteema – </a:t>
            </a:r>
            <a:r>
              <a:rPr lang="fi-FI" b="1" dirty="0"/>
              <a:t>Edullista kotiruokaa</a:t>
            </a:r>
          </a:p>
          <a:p>
            <a:r>
              <a:rPr lang="fi-FI" dirty="0"/>
              <a:t>Kestävä kehitys – </a:t>
            </a:r>
            <a:r>
              <a:rPr lang="fi-FI" b="1" dirty="0"/>
              <a:t>Garderobi – </a:t>
            </a:r>
            <a:r>
              <a:rPr lang="fi-FI" dirty="0"/>
              <a:t>harkitse, korjaa, kierrätä. </a:t>
            </a:r>
          </a:p>
          <a:p>
            <a:endParaRPr lang="fi-FI" dirty="0"/>
          </a:p>
        </p:txBody>
      </p:sp>
    </p:spTree>
    <p:extLst>
      <p:ext uri="{BB962C8B-B14F-4D97-AF65-F5344CB8AC3E}">
        <p14:creationId xmlns:p14="http://schemas.microsoft.com/office/powerpoint/2010/main" val="2298146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p:txBody>
          <a:bodyPr/>
          <a:lstStyle/>
          <a:p>
            <a:r>
              <a:rPr lang="fi-FI" dirty="0" err="1"/>
              <a:t>Marttachat</a:t>
            </a:r>
            <a:r>
              <a:rPr lang="fi-FI" dirty="0"/>
              <a:t> 2016</a:t>
            </a:r>
          </a:p>
        </p:txBody>
      </p:sp>
      <p:sp>
        <p:nvSpPr>
          <p:cNvPr id="6" name="Sisällön paikkamerkki 5"/>
          <p:cNvSpPr>
            <a:spLocks noGrp="1"/>
          </p:cNvSpPr>
          <p:nvPr>
            <p:ph idx="1"/>
          </p:nvPr>
        </p:nvSpPr>
        <p:spPr>
          <a:xfrm>
            <a:off x="457199" y="1418401"/>
            <a:ext cx="8413531" cy="5129544"/>
          </a:xfrm>
        </p:spPr>
        <p:txBody>
          <a:bodyPr>
            <a:normAutofit fontScale="85000" lnSpcReduction="10000"/>
          </a:bodyPr>
          <a:lstStyle/>
          <a:p>
            <a:r>
              <a:rPr lang="fi-FI" dirty="0"/>
              <a:t>12.12.-23.12.2016 kysymyksiä oli 493 kpl.</a:t>
            </a:r>
          </a:p>
          <a:p>
            <a:pPr lvl="1"/>
            <a:r>
              <a:rPr lang="fi-FI" sz="2400" b="1" dirty="0"/>
              <a:t>Median kiinnostus oli suurta ja se vaikutti suureen kysyntään. </a:t>
            </a:r>
          </a:p>
          <a:p>
            <a:pPr lvl="1"/>
            <a:r>
              <a:rPr lang="fi-FI" sz="2400" dirty="0"/>
              <a:t>Vei neuvontatiimiltä aikaa 2 viikon aikana 30 työtuntia + Pirkanmaalta 15 työtuntia = 45 työtuntia. Marttaliitosta oli vastaajina 2 henkilöä/päivystys palvelun laadun takaamiseksi. Pirkanmaan Martat hoitaneet puhelinneuvontaa vuosien ajan, joten heillä oli vain yksi kotitalousasiantuntija/päivystys.</a:t>
            </a:r>
          </a:p>
          <a:p>
            <a:endParaRPr lang="fi-FI" dirty="0"/>
          </a:p>
          <a:p>
            <a:r>
              <a:rPr lang="fi-FI" dirty="0"/>
              <a:t>Palaute: 186 positiivinen, 31 neutraali ja 26 negatiivinen. Negatiivisissa paljon ”</a:t>
            </a:r>
            <a:r>
              <a:rPr lang="fi-FI" dirty="0" err="1"/>
              <a:t>trolleja</a:t>
            </a:r>
            <a:r>
              <a:rPr lang="fi-FI" dirty="0"/>
              <a:t>”.</a:t>
            </a:r>
          </a:p>
          <a:p>
            <a:r>
              <a:rPr lang="fi-FI" dirty="0"/>
              <a:t>Keskimääräinen keskusteluaika 8,47 min ja keskimääräinen jonotusaika 1,09 min.</a:t>
            </a:r>
          </a:p>
          <a:p>
            <a:r>
              <a:rPr lang="fi-FI" dirty="0"/>
              <a:t>Osoittanut, että on </a:t>
            </a:r>
            <a:r>
              <a:rPr lang="fi-FI" b="1" dirty="0"/>
              <a:t>matalan kynnyksen tapa olla yhteydessä. </a:t>
            </a:r>
            <a:r>
              <a:rPr lang="fi-FI" dirty="0"/>
              <a:t>Maksuttomuus madaltaa myös kynnystä kysyä. Vaatii aktiivista markkinointia. Vastaajana pitää olla kotitalousasiantuntija. </a:t>
            </a:r>
          </a:p>
          <a:p>
            <a:r>
              <a:rPr lang="fi-FI" dirty="0"/>
              <a:t>Joulun alla kysymykset paljon jouluruokaan ja siivoukseen liittyviä.</a:t>
            </a:r>
          </a:p>
          <a:p>
            <a:endParaRPr lang="fi-FI" dirty="0"/>
          </a:p>
        </p:txBody>
      </p:sp>
    </p:spTree>
    <p:extLst>
      <p:ext uri="{BB962C8B-B14F-4D97-AF65-F5344CB8AC3E}">
        <p14:creationId xmlns:p14="http://schemas.microsoft.com/office/powerpoint/2010/main" val="120406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1601" y="266099"/>
            <a:ext cx="9011919" cy="1144800"/>
          </a:xfrm>
        </p:spPr>
        <p:txBody>
          <a:bodyPr>
            <a:noAutofit/>
          </a:bodyPr>
          <a:lstStyle/>
          <a:p>
            <a:r>
              <a:rPr lang="fi-FI" sz="3200" dirty="0"/>
              <a:t>Valtionavustuksella tehdyllä neuvonnalla tavoitetut </a:t>
            </a:r>
            <a:r>
              <a:rPr lang="fi-FI" sz="3200" dirty="0" err="1"/>
              <a:t>henkilöT</a:t>
            </a:r>
            <a:r>
              <a:rPr lang="fi-FI" sz="3200" dirty="0"/>
              <a:t> 2010-2016</a:t>
            </a:r>
          </a:p>
        </p:txBody>
      </p:sp>
      <p:sp>
        <p:nvSpPr>
          <p:cNvPr id="3" name="Rectangle 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7" name="Kaavio 6">
            <a:extLst>
              <a:ext uri="{FF2B5EF4-FFF2-40B4-BE49-F238E27FC236}">
                <a16:creationId xmlns:a16="http://schemas.microsoft.com/office/drawing/2014/main" id="{575A266E-F1C9-4A62-9739-015205F77B4A}"/>
              </a:ext>
            </a:extLst>
          </p:cNvPr>
          <p:cNvGraphicFramePr/>
          <p:nvPr>
            <p:extLst/>
          </p:nvPr>
        </p:nvGraphicFramePr>
        <p:xfrm>
          <a:off x="457200" y="1899920"/>
          <a:ext cx="845312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3165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p:cNvSpPr>
            <a:spLocks noGrp="1"/>
          </p:cNvSpPr>
          <p:nvPr>
            <p:ph type="title"/>
          </p:nvPr>
        </p:nvSpPr>
        <p:spPr>
          <a:xfrm>
            <a:off x="457200" y="693269"/>
            <a:ext cx="8229600" cy="1144800"/>
          </a:xfrm>
        </p:spPr>
        <p:txBody>
          <a:bodyPr>
            <a:normAutofit fontScale="90000"/>
          </a:bodyPr>
          <a:lstStyle>
            <a:lvl1pPr algn="l">
              <a:defRPr/>
            </a:lvl1pPr>
          </a:lstStyle>
          <a:p>
            <a:r>
              <a:rPr lang="fi-FI" sz="3200" dirty="0"/>
              <a:t>Valtionavustuksella tehty neuvonta: tavoitteiden toteutuminen, piirien arvio</a:t>
            </a:r>
            <a:br>
              <a:rPr lang="fi-FI" sz="1800" dirty="0"/>
            </a:br>
            <a:r>
              <a:rPr lang="fi-FI" sz="2000" dirty="0"/>
              <a:t>1=ei lainkaan 4= paljon</a:t>
            </a:r>
            <a:br>
              <a:rPr lang="fi-FI" sz="3200" dirty="0"/>
            </a:br>
            <a:endParaRPr lang="en-US" sz="3200" b="1" dirty="0">
              <a:solidFill>
                <a:srgbClr val="000000"/>
              </a:solidFill>
              <a:latin typeface="Arial"/>
            </a:endParaRPr>
          </a:p>
        </p:txBody>
      </p:sp>
      <p:sp>
        <p:nvSpPr>
          <p:cNvPr id="7" name="Text"/>
          <p:cNvSpPr>
            <a:spLocks noGrp="1"/>
          </p:cNvSpPr>
          <p:nvPr>
            <p:ph idx="1"/>
          </p:nvPr>
        </p:nvSpPr>
        <p:spPr>
          <a:xfrm>
            <a:off x="457200" y="1573719"/>
            <a:ext cx="8229600" cy="4525200"/>
          </a:xfrm>
        </p:spPr>
        <p:txBody>
          <a:bodyPr/>
          <a:lstStyle>
            <a:lvl1pPr marL="0" indent="0" algn="l">
              <a:buNone/>
              <a:defRPr baseline="0"/>
            </a:lvl1pPr>
          </a:lstStyle>
          <a:p>
            <a:r>
              <a:rPr lang="en-US" sz="1600" b="0">
                <a:solidFill>
                  <a:srgbClr val="000000"/>
                </a:solidFill>
                <a:latin typeface="Arial"/>
              </a:rPr>
              <a:t> </a:t>
            </a:r>
          </a:p>
        </p:txBody>
      </p:sp>
      <p:graphicFrame>
        <p:nvGraphicFramePr>
          <p:cNvPr id="8" name="Chart"/>
          <p:cNvGraphicFramePr>
            <a:graphicFrameLocks noGrp="1"/>
          </p:cNvGraphicFramePr>
          <p:nvPr>
            <p:extLst/>
          </p:nvPr>
        </p:nvGraphicFramePr>
        <p:xfrm>
          <a:off x="344078" y="1971201"/>
          <a:ext cx="8229600" cy="47972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1363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01541" y="335862"/>
            <a:ext cx="8229600" cy="1222691"/>
          </a:xfrm>
        </p:spPr>
        <p:txBody>
          <a:bodyPr>
            <a:normAutofit fontScale="90000"/>
          </a:bodyPr>
          <a:lstStyle/>
          <a:p>
            <a:r>
              <a:rPr lang="fi-FI" dirty="0"/>
              <a:t>Asiakkaiden antama arvio avoimista kursseista </a:t>
            </a:r>
            <a:br>
              <a:rPr lang="fi-FI" sz="1600" dirty="0"/>
            </a:br>
            <a:r>
              <a:rPr lang="fi-FI" sz="1600" dirty="0"/>
              <a:t>1=heikko, 2=tyydyttävä, 3=hyvä, 4=erinomainen</a:t>
            </a:r>
          </a:p>
        </p:txBody>
      </p:sp>
      <p:graphicFrame>
        <p:nvGraphicFramePr>
          <p:cNvPr id="3" name="Chart"/>
          <p:cNvGraphicFramePr>
            <a:graphicFrameLocks noGrp="1"/>
          </p:cNvGraphicFramePr>
          <p:nvPr>
            <p:extLst/>
          </p:nvPr>
        </p:nvGraphicFramePr>
        <p:xfrm>
          <a:off x="401541"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6945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3902" y="247720"/>
            <a:ext cx="8229600" cy="1144800"/>
          </a:xfrm>
        </p:spPr>
        <p:txBody>
          <a:bodyPr>
            <a:normAutofit fontScale="90000"/>
          </a:bodyPr>
          <a:lstStyle/>
          <a:p>
            <a:r>
              <a:rPr lang="fi-FI" sz="3600" dirty="0"/>
              <a:t>”Suosittelisitko muille </a:t>
            </a:r>
            <a:r>
              <a:rPr lang="fi-FI" sz="3600" dirty="0" err="1"/>
              <a:t>marttojen</a:t>
            </a:r>
            <a:r>
              <a:rPr lang="fi-FI" sz="3600" dirty="0"/>
              <a:t> avointa kurssia?” </a:t>
            </a:r>
            <a:br>
              <a:rPr lang="fi-FI" sz="3600" dirty="0"/>
            </a:br>
            <a:r>
              <a:rPr lang="fi-FI" sz="1800" dirty="0"/>
              <a:t>N= 1441</a:t>
            </a:r>
          </a:p>
        </p:txBody>
      </p:sp>
      <p:graphicFrame>
        <p:nvGraphicFramePr>
          <p:cNvPr id="3" name="Chart"/>
          <p:cNvGraphicFramePr>
            <a:graphicFrameLocks noGrp="1"/>
          </p:cNvGraphicFramePr>
          <p:nvPr/>
        </p:nvGraphicFramePr>
        <p:xfrm>
          <a:off x="457200" y="1773238"/>
          <a:ext cx="8229600" cy="44640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8008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p:txBody>
          <a:bodyPr>
            <a:normAutofit/>
          </a:bodyPr>
          <a:lstStyle/>
          <a:p>
            <a:r>
              <a:rPr lang="fi-FI" dirty="0"/>
              <a:t>Tunnustuksia 2016</a:t>
            </a:r>
          </a:p>
        </p:txBody>
      </p:sp>
      <p:sp>
        <p:nvSpPr>
          <p:cNvPr id="7" name="Tekstin paikkamerkki 6"/>
          <p:cNvSpPr>
            <a:spLocks noGrp="1"/>
          </p:cNvSpPr>
          <p:nvPr>
            <p:ph type="body" sz="quarter" idx="10"/>
          </p:nvPr>
        </p:nvSpPr>
        <p:spPr>
          <a:xfrm>
            <a:off x="457200" y="1602000"/>
            <a:ext cx="8229600" cy="5030028"/>
          </a:xfrm>
        </p:spPr>
        <p:txBody>
          <a:bodyPr>
            <a:normAutofit fontScale="92500" lnSpcReduction="10000"/>
          </a:bodyPr>
          <a:lstStyle/>
          <a:p>
            <a:r>
              <a:rPr lang="fi-FI" b="1" dirty="0"/>
              <a:t>RAY:n Vaikuttavaa!</a:t>
            </a:r>
            <a:r>
              <a:rPr lang="fi-FI" dirty="0"/>
              <a:t>-palkinto Arki sujuvaksi –kurssitoiminnasta erityisryhmien parissa (julkistus 2016)</a:t>
            </a:r>
          </a:p>
          <a:p>
            <a:r>
              <a:rPr lang="fi-FI" b="1" dirty="0" err="1"/>
              <a:t>SomeAwards</a:t>
            </a:r>
            <a:r>
              <a:rPr lang="fi-FI" b="1" dirty="0"/>
              <a:t> </a:t>
            </a:r>
            <a:r>
              <a:rPr lang="fi-FI" b="1" dirty="0" err="1"/>
              <a:t>Somepomo</a:t>
            </a:r>
            <a:r>
              <a:rPr lang="fi-FI" b="1" dirty="0"/>
              <a:t> </a:t>
            </a:r>
            <a:r>
              <a:rPr lang="fi-FI" dirty="0"/>
              <a:t>2015 </a:t>
            </a:r>
            <a:r>
              <a:rPr lang="fi-FI" dirty="0">
                <a:solidFill>
                  <a:prstClr val="black"/>
                </a:solidFill>
              </a:rPr>
              <a:t>Marianne Heikkilä (julkistus 2/2016).</a:t>
            </a:r>
            <a:r>
              <a:rPr lang="fi-FI" dirty="0"/>
              <a:t> </a:t>
            </a:r>
            <a:r>
              <a:rPr lang="fi-FI" dirty="0" err="1"/>
              <a:t>Aller</a:t>
            </a:r>
            <a:r>
              <a:rPr lang="fi-FI" dirty="0"/>
              <a:t> Median tunnustus.</a:t>
            </a:r>
          </a:p>
          <a:p>
            <a:r>
              <a:rPr lang="fi-FI" b="1" dirty="0"/>
              <a:t>Jaakko Kolmosen rahasto 2015 </a:t>
            </a:r>
            <a:r>
              <a:rPr lang="fi-FI" dirty="0"/>
              <a:t>(julkistus 16.3.2016): kehittämispäällikkö Arja </a:t>
            </a:r>
            <a:r>
              <a:rPr lang="fi-FI" dirty="0" err="1"/>
              <a:t>Hopsu-Neuvoselle</a:t>
            </a:r>
            <a:r>
              <a:rPr lang="fi-FI" dirty="0"/>
              <a:t> ja Lapin Martat ry:lle työstä suomalaisen ruokakulttuurin edistämisessä</a:t>
            </a:r>
          </a:p>
          <a:p>
            <a:r>
              <a:rPr lang="fi-FI" dirty="0" err="1"/>
              <a:t>Aller</a:t>
            </a:r>
            <a:r>
              <a:rPr lang="fi-FI" dirty="0"/>
              <a:t> Median </a:t>
            </a:r>
            <a:r>
              <a:rPr lang="fi-FI" b="1" dirty="0"/>
              <a:t>Ruokateko2016 palkinto.</a:t>
            </a:r>
            <a:r>
              <a:rPr lang="fi-FI" dirty="0"/>
              <a:t> Marttojen valintaa raati perustelee mm. pitkäjänteisellä, arvokkaalla työllä, jota Martat ovat tehneet suomalaisen ruokakulttuurin ylläpitämiseksi ja edistämiseksi.</a:t>
            </a:r>
          </a:p>
          <a:p>
            <a:r>
              <a:rPr lang="fi-FI" dirty="0"/>
              <a:t>Helsinki </a:t>
            </a:r>
            <a:r>
              <a:rPr lang="fi-FI" dirty="0" err="1"/>
              <a:t>Mitalli</a:t>
            </a:r>
            <a:r>
              <a:rPr lang="fi-FI" dirty="0"/>
              <a:t>, 2016, pääsihteeri + selkokielipuhuja, Kuulovammaliitto</a:t>
            </a:r>
          </a:p>
          <a:p>
            <a:r>
              <a:rPr lang="fi-FI" b="1" dirty="0"/>
              <a:t>Taloustutkimuksen mittaus </a:t>
            </a:r>
            <a:r>
              <a:rPr lang="fi-FI" dirty="0"/>
              <a:t>2016, neuvontajärjestöjen 1</a:t>
            </a:r>
          </a:p>
          <a:p>
            <a:endParaRPr lang="fi-FI" dirty="0"/>
          </a:p>
          <a:p>
            <a:endParaRPr lang="fi-FI" dirty="0"/>
          </a:p>
        </p:txBody>
      </p:sp>
    </p:spTree>
    <p:extLst>
      <p:ext uri="{BB962C8B-B14F-4D97-AF65-F5344CB8AC3E}">
        <p14:creationId xmlns:p14="http://schemas.microsoft.com/office/powerpoint/2010/main" val="358635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694548" y="273598"/>
            <a:ext cx="4270342" cy="1404000"/>
          </a:xfrm>
        </p:spPr>
        <p:txBody>
          <a:bodyPr>
            <a:noAutofit/>
          </a:bodyPr>
          <a:lstStyle/>
          <a:p>
            <a:r>
              <a:rPr lang="fi-FI" sz="3200" dirty="0" err="1"/>
              <a:t>Erillis</a:t>
            </a:r>
            <a:r>
              <a:rPr lang="fi-FI" sz="3200" dirty="0"/>
              <a:t>-rahoituksen neuvonta 2016</a:t>
            </a:r>
          </a:p>
        </p:txBody>
      </p:sp>
      <p:pic>
        <p:nvPicPr>
          <p:cNvPr id="11" name="Kuvan paikkamerkki 10"/>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27665" r="27665"/>
          <a:stretch>
            <a:fillRect/>
          </a:stretch>
        </p:blipFill>
        <p:spPr>
          <a:xfrm>
            <a:off x="0" y="9427"/>
            <a:ext cx="4593600" cy="6858000"/>
          </a:xfrm>
        </p:spPr>
      </p:pic>
      <p:sp>
        <p:nvSpPr>
          <p:cNvPr id="3" name="Tekstin paikkamerkki 2"/>
          <p:cNvSpPr>
            <a:spLocks noGrp="1"/>
          </p:cNvSpPr>
          <p:nvPr>
            <p:ph type="body" sz="quarter" idx="11"/>
          </p:nvPr>
        </p:nvSpPr>
        <p:spPr>
          <a:xfrm>
            <a:off x="4694549" y="2081048"/>
            <a:ext cx="4270342" cy="4527533"/>
          </a:xfrm>
        </p:spPr>
        <p:txBody>
          <a:bodyPr>
            <a:normAutofit lnSpcReduction="10000"/>
          </a:bodyPr>
          <a:lstStyle/>
          <a:p>
            <a:r>
              <a:rPr lang="fi-FI" dirty="0"/>
              <a:t>Neuvonta tavoittaa niitä, jotka neuvontaa tarvitsevat hyötyvät</a:t>
            </a:r>
          </a:p>
          <a:p>
            <a:r>
              <a:rPr lang="fi-FI" dirty="0"/>
              <a:t>Neuvonta onnistunut niin itsearvioinnin, asiakaspalautteiden kuin yhteistyökumppaneidenkin arvioinnin mukaan</a:t>
            </a:r>
          </a:p>
          <a:p>
            <a:r>
              <a:rPr lang="fi-FI" dirty="0"/>
              <a:t>Panostettu myös toiminnasta tiedottamiseen (</a:t>
            </a:r>
            <a:r>
              <a:rPr lang="fi-FI" dirty="0" err="1"/>
              <a:t>some</a:t>
            </a:r>
            <a:r>
              <a:rPr lang="fi-FI" dirty="0"/>
              <a:t>/lehti)</a:t>
            </a:r>
          </a:p>
          <a:p>
            <a:endParaRPr lang="fi-FI" dirty="0"/>
          </a:p>
        </p:txBody>
      </p:sp>
    </p:spTree>
    <p:extLst>
      <p:ext uri="{BB962C8B-B14F-4D97-AF65-F5344CB8AC3E}">
        <p14:creationId xmlns:p14="http://schemas.microsoft.com/office/powerpoint/2010/main" val="2864192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02626"/>
          </a:xfrm>
          <a:prstGeom prst="rect">
            <a:avLst/>
          </a:prstGeom>
        </p:spPr>
      </p:pic>
    </p:spTree>
    <p:extLst>
      <p:ext uri="{BB962C8B-B14F-4D97-AF65-F5344CB8AC3E}">
        <p14:creationId xmlns:p14="http://schemas.microsoft.com/office/powerpoint/2010/main" val="2537009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15614" y="210206"/>
            <a:ext cx="9028386" cy="1606807"/>
          </a:xfrm>
        </p:spPr>
        <p:txBody>
          <a:bodyPr>
            <a:noAutofit/>
          </a:bodyPr>
          <a:lstStyle/>
          <a:p>
            <a:pPr>
              <a:defRPr sz="1800" b="1" i="0" u="none" strike="noStrike" kern="1200" baseline="0">
                <a:solidFill>
                  <a:prstClr val="black"/>
                </a:solidFill>
                <a:latin typeface="+mn-lt"/>
                <a:ea typeface="+mn-ea"/>
                <a:cs typeface="+mn-cs"/>
              </a:defRPr>
            </a:pPr>
            <a:r>
              <a:rPr lang="en-US" sz="3200" dirty="0" err="1"/>
              <a:t>Erillisrahoituksen</a:t>
            </a:r>
            <a:r>
              <a:rPr lang="en-US" sz="3200" dirty="0"/>
              <a:t> </a:t>
            </a:r>
            <a:r>
              <a:rPr lang="en-US" sz="3200" dirty="0" err="1"/>
              <a:t>neuvonnassa</a:t>
            </a:r>
            <a:r>
              <a:rPr lang="en-US" sz="3200" dirty="0"/>
              <a:t> </a:t>
            </a:r>
            <a:r>
              <a:rPr lang="en-US" sz="3200" dirty="0" err="1"/>
              <a:t>tavoitettiin</a:t>
            </a:r>
            <a:r>
              <a:rPr lang="en-US" sz="3200" dirty="0"/>
              <a:t> 17 596 </a:t>
            </a:r>
            <a:r>
              <a:rPr lang="en-US" sz="3200" dirty="0" err="1"/>
              <a:t>henkilöä</a:t>
            </a:r>
            <a:br>
              <a:rPr lang="en-US" sz="4000" dirty="0"/>
            </a:br>
            <a:endParaRPr lang="fi-FI" sz="4000" dirty="0"/>
          </a:p>
        </p:txBody>
      </p:sp>
      <p:sp>
        <p:nvSpPr>
          <p:cNvPr id="5" name="Tekstiruutu 4"/>
          <p:cNvSpPr txBox="1"/>
          <p:nvPr/>
        </p:nvSpPr>
        <p:spPr>
          <a:xfrm>
            <a:off x="263237" y="5684184"/>
            <a:ext cx="3172690" cy="1200329"/>
          </a:xfrm>
          <a:prstGeom prst="rect">
            <a:avLst/>
          </a:prstGeom>
          <a:noFill/>
        </p:spPr>
        <p:txBody>
          <a:bodyPr wrap="square" rtlCol="0">
            <a:spAutoFit/>
          </a:bodyPr>
          <a:lstStyle/>
          <a:p>
            <a:r>
              <a:rPr lang="fi-FI" dirty="0"/>
              <a:t>2015: 34 851</a:t>
            </a:r>
          </a:p>
          <a:p>
            <a:r>
              <a:rPr lang="fi-FI" dirty="0"/>
              <a:t>2014: 43 550</a:t>
            </a:r>
          </a:p>
          <a:p>
            <a:r>
              <a:rPr lang="fi-FI" dirty="0"/>
              <a:t>2013: 21881</a:t>
            </a:r>
          </a:p>
          <a:p>
            <a:r>
              <a:rPr lang="fi-FI" dirty="0"/>
              <a:t>2012: 25101</a:t>
            </a:r>
          </a:p>
        </p:txBody>
      </p:sp>
      <p:graphicFrame>
        <p:nvGraphicFramePr>
          <p:cNvPr id="6" name="Sisällön paikkamerkki 5"/>
          <p:cNvGraphicFramePr>
            <a:graphicFrameLocks noGrp="1"/>
          </p:cNvGraphicFramePr>
          <p:nvPr>
            <p:ph idx="1"/>
            <p:extLst>
              <p:ext uri="{D42A27DB-BD31-4B8C-83A1-F6EECF244321}">
                <p14:modId xmlns:p14="http://schemas.microsoft.com/office/powerpoint/2010/main" val="864222491"/>
              </p:ext>
            </p:extLst>
          </p:nvPr>
        </p:nvGraphicFramePr>
        <p:xfrm>
          <a:off x="263237" y="1515380"/>
          <a:ext cx="8607494" cy="51902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a:extLst>
              <a:ext uri="{FF2B5EF4-FFF2-40B4-BE49-F238E27FC236}">
                <a16:creationId xmlns:a16="http://schemas.microsoft.com/office/drawing/2014/main" id="{00000000-0008-0000-0200-000002000000}"/>
              </a:ext>
            </a:extLst>
          </p:cNvPr>
          <p:cNvGraphicFramePr>
            <a:graphicFrameLocks/>
          </p:cNvGraphicFramePr>
          <p:nvPr>
            <p:extLst/>
          </p:nvPr>
        </p:nvGraphicFramePr>
        <p:xfrm>
          <a:off x="746760" y="1602556"/>
          <a:ext cx="7624242" cy="4556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7040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RAY/Arki sujuvaksi </a:t>
            </a:r>
          </a:p>
        </p:txBody>
      </p:sp>
      <p:sp>
        <p:nvSpPr>
          <p:cNvPr id="5" name="Sisällön paikkamerkki 4"/>
          <p:cNvSpPr>
            <a:spLocks noGrp="1"/>
          </p:cNvSpPr>
          <p:nvPr>
            <p:ph idx="1"/>
          </p:nvPr>
        </p:nvSpPr>
        <p:spPr>
          <a:xfrm>
            <a:off x="457200" y="1602000"/>
            <a:ext cx="8229600" cy="5069144"/>
          </a:xfrm>
        </p:spPr>
        <p:txBody>
          <a:bodyPr>
            <a:normAutofit fontScale="55000" lnSpcReduction="20000"/>
          </a:bodyPr>
          <a:lstStyle/>
          <a:p>
            <a:r>
              <a:rPr lang="fi-FI" sz="3300" b="1" dirty="0"/>
              <a:t>836 kurssikertaa. Osallistumiskertoja oli 6199.</a:t>
            </a:r>
          </a:p>
          <a:p>
            <a:r>
              <a:rPr lang="fi-FI" sz="3300" dirty="0"/>
              <a:t>Rikosseuraamuksen puolella 20 Rikosseuraamuslaitoksen yksikköä. </a:t>
            </a:r>
          </a:p>
          <a:p>
            <a:r>
              <a:rPr lang="fi-FI" sz="3300" dirty="0" err="1"/>
              <a:t>Twittertilillä</a:t>
            </a:r>
            <a:r>
              <a:rPr lang="fi-FI" sz="3300" dirty="0"/>
              <a:t> oli vuodenvaihteessa 850 seuraajaa. </a:t>
            </a:r>
          </a:p>
          <a:p>
            <a:r>
              <a:rPr lang="fi-FI" sz="3300" dirty="0"/>
              <a:t>Kaikki piirit järjestivät kotitalousneuvonnan kursseja mielenterveys- ja päihdekuntoutujille sekä maahanmuuttajille ja heidän perheilleen.</a:t>
            </a:r>
          </a:p>
          <a:p>
            <a:r>
              <a:rPr lang="fi-FI" sz="3300" dirty="0"/>
              <a:t>Rikosseuraamusasiakkaiden kursseja pidettiin 11 piirissä. </a:t>
            </a:r>
          </a:p>
          <a:p>
            <a:r>
              <a:rPr lang="fi-FI" sz="3300" dirty="0"/>
              <a:t>Valtakunnallisen työpajayhdistyksen (TPY ry) ja 13 alueellisen työpajan kanssa toteutettiin nuorten neuvontaa 16–29-vuotiaille. </a:t>
            </a:r>
          </a:p>
          <a:p>
            <a:r>
              <a:rPr lang="fi-FI" sz="3300" dirty="0"/>
              <a:t>Kursseilla tehtiin ruokaa, leivottiin, syötiin yhdessä, keskusteltiin ruoasta, ravitsemuksesta ja raha-asioista ja opeteltiin kodinhoitoa sekä kotipuutarha- ja ympäristöasioita. </a:t>
            </a:r>
          </a:p>
          <a:p>
            <a:r>
              <a:rPr lang="fi-FI" sz="3300" dirty="0"/>
              <a:t>Maahanmuuttajien kursseilla opittiin myös arjen sanastoa. Kotitaloustaitojen lisäksi kaikilla kursseilla sosiaaliset ja ryhmässä toimimisen taidot näkyvät tuloksissa selkeästi.</a:t>
            </a:r>
          </a:p>
          <a:p>
            <a:r>
              <a:rPr lang="fi-FI" sz="3300" dirty="0"/>
              <a:t>Toiminnasta tehtiin kaksi videota: Vaikuttavaa!-video Joensuun nuorisoverstaan kurssilta ja RAY:n Inhimillisiin uutisiin video maahanmuuttajien kurssilta Hämeenlinnasta.  </a:t>
            </a:r>
          </a:p>
          <a:p>
            <a:r>
              <a:rPr lang="fi-FI" sz="3300" dirty="0"/>
              <a:t>Toimintaa rahoittivat </a:t>
            </a:r>
            <a:r>
              <a:rPr lang="fi-FI" sz="3300" dirty="0">
                <a:solidFill>
                  <a:srgbClr val="FF0000"/>
                </a:solidFill>
              </a:rPr>
              <a:t>Raha-automaattiyhdistys ja </a:t>
            </a:r>
            <a:r>
              <a:rPr lang="fi-FI" sz="3300" dirty="0" err="1">
                <a:solidFill>
                  <a:srgbClr val="FF0000"/>
                </a:solidFill>
              </a:rPr>
              <a:t>marttajärjestö</a:t>
            </a:r>
            <a:r>
              <a:rPr lang="fi-FI" sz="3300" dirty="0">
                <a:solidFill>
                  <a:srgbClr val="FF0000"/>
                </a:solidFill>
              </a:rPr>
              <a:t>.</a:t>
            </a:r>
          </a:p>
          <a:p>
            <a:endParaRPr lang="fi-FI" dirty="0"/>
          </a:p>
        </p:txBody>
      </p:sp>
      <p:pic>
        <p:nvPicPr>
          <p:cNvPr id="3" name="Kuva 2"/>
          <p:cNvPicPr>
            <a:picLocks noChangeAspect="1"/>
          </p:cNvPicPr>
          <p:nvPr/>
        </p:nvPicPr>
        <p:blipFill>
          <a:blip r:embed="rId2"/>
          <a:stretch>
            <a:fillRect/>
          </a:stretch>
        </p:blipFill>
        <p:spPr>
          <a:xfrm>
            <a:off x="7419600" y="190623"/>
            <a:ext cx="1310754" cy="1310754"/>
          </a:xfrm>
          <a:prstGeom prst="rect">
            <a:avLst/>
          </a:prstGeom>
        </p:spPr>
      </p:pic>
    </p:spTree>
    <p:extLst>
      <p:ext uri="{BB962C8B-B14F-4D97-AF65-F5344CB8AC3E}">
        <p14:creationId xmlns:p14="http://schemas.microsoft.com/office/powerpoint/2010/main" val="3663679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Lapsiperheiden arjen tukeminen 2016</a:t>
            </a:r>
          </a:p>
        </p:txBody>
      </p:sp>
      <p:sp>
        <p:nvSpPr>
          <p:cNvPr id="3" name="Sisällön paikkamerkki 2"/>
          <p:cNvSpPr>
            <a:spLocks noGrp="1"/>
          </p:cNvSpPr>
          <p:nvPr>
            <p:ph idx="1"/>
          </p:nvPr>
        </p:nvSpPr>
        <p:spPr>
          <a:xfrm>
            <a:off x="457200" y="1601999"/>
            <a:ext cx="8382000" cy="5124621"/>
          </a:xfrm>
        </p:spPr>
        <p:txBody>
          <a:bodyPr>
            <a:normAutofit fontScale="70000" lnSpcReduction="20000"/>
          </a:bodyPr>
          <a:lstStyle/>
          <a:p>
            <a:r>
              <a:rPr lang="fi-FI" b="1" dirty="0"/>
              <a:t>Hanke tuki vauvaperheiden arkea ja vahvisti perheiden hyvinvointia kotitalousneuvonnalla ympäri Suomen.</a:t>
            </a:r>
          </a:p>
          <a:p>
            <a:r>
              <a:rPr lang="fi-FI" dirty="0"/>
              <a:t>Marttaliitto vastasi hankkeen valtakunnallisesta koordinoinnista. Ruotsinkielisillä alueilla toiminnasta vastasi </a:t>
            </a:r>
            <a:r>
              <a:rPr lang="fi-FI" dirty="0" err="1"/>
              <a:t>Finlands</a:t>
            </a:r>
            <a:r>
              <a:rPr lang="fi-FI" dirty="0"/>
              <a:t> </a:t>
            </a:r>
            <a:r>
              <a:rPr lang="fi-FI" dirty="0" err="1"/>
              <a:t>svenska</a:t>
            </a:r>
            <a:r>
              <a:rPr lang="fi-FI" dirty="0"/>
              <a:t> </a:t>
            </a:r>
            <a:r>
              <a:rPr lang="fi-FI" dirty="0" err="1"/>
              <a:t>Marthaförbund</a:t>
            </a:r>
            <a:r>
              <a:rPr lang="fi-FI" dirty="0"/>
              <a:t>. </a:t>
            </a:r>
          </a:p>
          <a:p>
            <a:r>
              <a:rPr lang="fi-FI" dirty="0"/>
              <a:t>Hankkeen toimintamuotoja olivat Vauva tulee kotiin! -luennot, Ruokaseikkailu alkaa! -vauvanruokakurssit sekä neuvonnalliset kotikäynnit erityistä tukea tarvitseviin vauvaperheisiin. </a:t>
            </a:r>
          </a:p>
          <a:p>
            <a:r>
              <a:rPr lang="fi-FI" dirty="0"/>
              <a:t>Kursseja, luentoja ja kotikäyntejä toteutettiin vuonna 2016 yhteensä 296 kpl ja osallistujia tavoitettiin 3064. Yhteistyökumppaneita oli yhteensä 97.</a:t>
            </a:r>
          </a:p>
          <a:p>
            <a:r>
              <a:rPr lang="fi-FI" dirty="0"/>
              <a:t>Hankkeen materiaaleja päivitettiin vastaamaan uusia ravitsemussuosituksia. </a:t>
            </a:r>
          </a:p>
          <a:p>
            <a:r>
              <a:rPr lang="fi-FI" dirty="0"/>
              <a:t>Yhteistyötä perhekeskusten ja neuvoloiden kanssa tiivistettiin edelleen julkisella sektorilla ja järjestöissä.</a:t>
            </a:r>
          </a:p>
          <a:p>
            <a:r>
              <a:rPr lang="fi-FI" dirty="0"/>
              <a:t>Hanke oli mukana kehittämässä valtakunnallista perhekeskustoimintaa ja mukana myös LAPE-työryhmässä. </a:t>
            </a:r>
          </a:p>
          <a:p>
            <a:r>
              <a:rPr lang="fi-FI" dirty="0"/>
              <a:t>Hankkeen Twitter-tilillä oli vuoden 2016 lopussa 630 seuraajaa.</a:t>
            </a:r>
          </a:p>
          <a:p>
            <a:r>
              <a:rPr lang="fi-FI" dirty="0"/>
              <a:t>Hanke kuului </a:t>
            </a:r>
            <a:r>
              <a:rPr lang="fi-FI" dirty="0">
                <a:solidFill>
                  <a:srgbClr val="FF0000"/>
                </a:solidFill>
              </a:rPr>
              <a:t>Raha-automaattiyhdistyksen</a:t>
            </a:r>
            <a:r>
              <a:rPr lang="fi-FI" dirty="0"/>
              <a:t> Emma &amp; Elias -avustusohjelmaan (2012–2017), joka kokoaa yhteen järjestöjen projekteja, joilla edistetään lasten ja perheiden terveyttä ja sosiaalista hyvinvointia. Toimintaa koordinoi Lastensuojelun Keskusliitto.</a:t>
            </a:r>
          </a:p>
        </p:txBody>
      </p:sp>
      <p:pic>
        <p:nvPicPr>
          <p:cNvPr id="4" name="Kuva 3"/>
          <p:cNvPicPr>
            <a:picLocks noChangeAspect="1"/>
          </p:cNvPicPr>
          <p:nvPr/>
        </p:nvPicPr>
        <p:blipFill>
          <a:blip r:embed="rId2"/>
          <a:stretch>
            <a:fillRect/>
          </a:stretch>
        </p:blipFill>
        <p:spPr>
          <a:xfrm>
            <a:off x="7266318" y="199446"/>
            <a:ext cx="1310754" cy="1310754"/>
          </a:xfrm>
          <a:prstGeom prst="rect">
            <a:avLst/>
          </a:prstGeom>
        </p:spPr>
      </p:pic>
    </p:spTree>
    <p:extLst>
      <p:ext uri="{BB962C8B-B14F-4D97-AF65-F5344CB8AC3E}">
        <p14:creationId xmlns:p14="http://schemas.microsoft.com/office/powerpoint/2010/main" val="3068688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3590" y="623457"/>
            <a:ext cx="8229600" cy="1144800"/>
          </a:xfrm>
        </p:spPr>
        <p:txBody>
          <a:bodyPr>
            <a:normAutofit fontScale="90000"/>
          </a:bodyPr>
          <a:lstStyle/>
          <a:p>
            <a:r>
              <a:rPr lang="fi-FI" dirty="0"/>
              <a:t>MAKUJA – ARJEN TAITOJA NUORILLE TURVAPAIKANHAKIJOILLE</a:t>
            </a:r>
            <a:br>
              <a:rPr lang="fi-FI" dirty="0"/>
            </a:br>
            <a:endParaRPr lang="fi-FI" dirty="0"/>
          </a:p>
        </p:txBody>
      </p:sp>
      <p:sp>
        <p:nvSpPr>
          <p:cNvPr id="4" name="Tekstin paikkamerkki 3"/>
          <p:cNvSpPr>
            <a:spLocks noGrp="1"/>
          </p:cNvSpPr>
          <p:nvPr>
            <p:ph idx="1"/>
          </p:nvPr>
        </p:nvSpPr>
        <p:spPr>
          <a:xfrm>
            <a:off x="393590" y="1832588"/>
            <a:ext cx="8229600" cy="4525200"/>
          </a:xfrm>
        </p:spPr>
        <p:txBody>
          <a:bodyPr>
            <a:normAutofit fontScale="92500" lnSpcReduction="20000"/>
          </a:bodyPr>
          <a:lstStyle/>
          <a:p>
            <a:r>
              <a:rPr lang="fi-FI" dirty="0"/>
              <a:t>Hankkeen tavoite on lisätä tietoa hyvästä ravitsemuksesta, tarjota asumisen ja arjen taitoja sekä parantaa etnisiä suhteita alueilla lisäämällä turvapaikanhakijoiden, </a:t>
            </a:r>
            <a:r>
              <a:rPr lang="fi-FI" dirty="0" err="1"/>
              <a:t>marttojen</a:t>
            </a:r>
            <a:r>
              <a:rPr lang="fi-FI" dirty="0"/>
              <a:t> ja muiden alueen asukkaiden välistä vuorovaikutusta. </a:t>
            </a:r>
          </a:p>
          <a:p>
            <a:r>
              <a:rPr lang="fi-FI" dirty="0"/>
              <a:t>Makuja-hankkeessa kotitalousasiantuntijat, nuoret turvapaikanhakijat ja vapaaehtoiset </a:t>
            </a:r>
            <a:r>
              <a:rPr lang="fi-FI" dirty="0" err="1"/>
              <a:t>martat</a:t>
            </a:r>
            <a:r>
              <a:rPr lang="fi-FI" dirty="0"/>
              <a:t> yhdessä toteuttivat </a:t>
            </a:r>
            <a:r>
              <a:rPr lang="fi-FI" b="1" dirty="0"/>
              <a:t>104 kotitalouskurssikertaa 8 piirin alueella.</a:t>
            </a:r>
          </a:p>
          <a:p>
            <a:r>
              <a:rPr lang="fi-FI" dirty="0"/>
              <a:t>Yksittäisiä kurssiosallistumisia oli </a:t>
            </a:r>
            <a:r>
              <a:rPr lang="fi-FI" b="1" dirty="0"/>
              <a:t>900.</a:t>
            </a:r>
            <a:r>
              <a:rPr lang="fi-FI" dirty="0"/>
              <a:t> </a:t>
            </a:r>
          </a:p>
          <a:p>
            <a:r>
              <a:rPr lang="fi-FI" dirty="0"/>
              <a:t>Lisäksi järjestettiin 7 yhteisöllisyyttä tukevaa tapahtuma kuten Ravintolapäiviä. </a:t>
            </a:r>
          </a:p>
          <a:p>
            <a:r>
              <a:rPr lang="fi-FI" dirty="0"/>
              <a:t>Porissa </a:t>
            </a:r>
            <a:r>
              <a:rPr lang="fi-FI" dirty="0" err="1"/>
              <a:t>SuomiAreenan</a:t>
            </a:r>
            <a:r>
              <a:rPr lang="fi-FI" dirty="0"/>
              <a:t> yhteydessä maistatettiin viiden eri kulttuuripiirin ruokia </a:t>
            </a:r>
            <a:r>
              <a:rPr lang="fi-FI" dirty="0" err="1"/>
              <a:t>SuomiAreena</a:t>
            </a:r>
            <a:r>
              <a:rPr lang="fi-FI" dirty="0"/>
              <a:t>-yleisölle yhteensä noin 2500 makuannosta.</a:t>
            </a:r>
          </a:p>
          <a:p>
            <a:r>
              <a:rPr lang="fi-FI" dirty="0"/>
              <a:t>Hanketta rahoitti 90-prosenttisesti </a:t>
            </a:r>
            <a:r>
              <a:rPr lang="fi-FI" dirty="0">
                <a:solidFill>
                  <a:srgbClr val="FF0000"/>
                </a:solidFill>
              </a:rPr>
              <a:t>Opetus- ja kulttuuriministeriö.</a:t>
            </a:r>
          </a:p>
          <a:p>
            <a:endParaRPr lang="fi-FI" dirty="0"/>
          </a:p>
          <a:p>
            <a:endParaRPr lang="fi-FI" dirty="0"/>
          </a:p>
        </p:txBody>
      </p:sp>
    </p:spTree>
    <p:extLst>
      <p:ext uri="{BB962C8B-B14F-4D97-AF65-F5344CB8AC3E}">
        <p14:creationId xmlns:p14="http://schemas.microsoft.com/office/powerpoint/2010/main" val="842842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Paikoillanne, valmiina,  keittiöön</a:t>
            </a:r>
          </a:p>
        </p:txBody>
      </p:sp>
      <p:sp>
        <p:nvSpPr>
          <p:cNvPr id="4" name="Tekstin paikkamerkki 3"/>
          <p:cNvSpPr>
            <a:spLocks noGrp="1"/>
          </p:cNvSpPr>
          <p:nvPr>
            <p:ph idx="1"/>
          </p:nvPr>
        </p:nvSpPr>
        <p:spPr>
          <a:xfrm>
            <a:off x="457200" y="1601999"/>
            <a:ext cx="8229600" cy="4902167"/>
          </a:xfrm>
        </p:spPr>
        <p:txBody>
          <a:bodyPr>
            <a:normAutofit fontScale="92500" lnSpcReduction="10000"/>
          </a:bodyPr>
          <a:lstStyle/>
          <a:p>
            <a:r>
              <a:rPr lang="fi-FI" dirty="0"/>
              <a:t>Hanke tuki nuorten itsenäistymistä, sujuvaa arkea ja tasapainoista kasvua. </a:t>
            </a:r>
          </a:p>
          <a:p>
            <a:r>
              <a:rPr lang="fi-FI" dirty="0"/>
              <a:t>Liikuntaa harrastavia nuoria innostettiin kursseilla ja tietoiskuilla terveellisen ruoan ja välipalojen tekemiseen. Heille tarjottiin yhdessä tekemistä, vertaistukea ja sosiaalista vuorovaikutusta. </a:t>
            </a:r>
          </a:p>
          <a:p>
            <a:r>
              <a:rPr lang="fi-FI" dirty="0"/>
              <a:t>Myös vanhemmille ja valmentajille kerrottiin hyvästä ravitsemuksesta. </a:t>
            </a:r>
          </a:p>
          <a:p>
            <a:r>
              <a:rPr lang="fi-FI" dirty="0"/>
              <a:t>Hankkeessa </a:t>
            </a:r>
            <a:r>
              <a:rPr lang="fi-FI" b="1" dirty="0"/>
              <a:t>pidettiin 45 tietoiskua 1 138 nuorelle ja 275 välipalakurssia 3 222 nuorelle. </a:t>
            </a:r>
          </a:p>
          <a:p>
            <a:r>
              <a:rPr lang="fi-FI" dirty="0"/>
              <a:t>Urheilevien nuorien ravinnosta tehtiin kolme </a:t>
            </a:r>
            <a:r>
              <a:rPr lang="fi-FI" dirty="0" err="1"/>
              <a:t>videoklippiä</a:t>
            </a:r>
            <a:r>
              <a:rPr lang="fi-FI" dirty="0"/>
              <a:t> </a:t>
            </a:r>
            <a:r>
              <a:rPr lang="fi-FI" dirty="0" err="1"/>
              <a:t>MartatTV:oon</a:t>
            </a:r>
            <a:r>
              <a:rPr lang="fi-FI" dirty="0"/>
              <a:t>, aiheina ateriarytmi, lautasmalli ja täysipainoinen välipala.</a:t>
            </a:r>
          </a:p>
          <a:p>
            <a:r>
              <a:rPr lang="fi-FI" dirty="0"/>
              <a:t>Hanketta rahoitti </a:t>
            </a:r>
            <a:r>
              <a:rPr lang="fi-FI" dirty="0">
                <a:solidFill>
                  <a:srgbClr val="FF0000"/>
                </a:solidFill>
              </a:rPr>
              <a:t>Jane ja Aatos Erkon säätiö.</a:t>
            </a:r>
          </a:p>
          <a:p>
            <a:endParaRPr lang="fi-FI" dirty="0"/>
          </a:p>
        </p:txBody>
      </p:sp>
    </p:spTree>
    <p:extLst>
      <p:ext uri="{BB962C8B-B14F-4D97-AF65-F5344CB8AC3E}">
        <p14:creationId xmlns:p14="http://schemas.microsoft.com/office/powerpoint/2010/main" val="1903743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84414"/>
            <a:ext cx="8229600" cy="1144800"/>
          </a:xfrm>
        </p:spPr>
        <p:txBody>
          <a:bodyPr>
            <a:normAutofit/>
          </a:bodyPr>
          <a:lstStyle/>
          <a:p>
            <a:r>
              <a:rPr lang="fi-FI" dirty="0"/>
              <a:t>ota raha-asiat haltuun</a:t>
            </a:r>
          </a:p>
        </p:txBody>
      </p:sp>
      <p:sp>
        <p:nvSpPr>
          <p:cNvPr id="4" name="Tekstin paikkamerkki 3"/>
          <p:cNvSpPr>
            <a:spLocks noGrp="1"/>
          </p:cNvSpPr>
          <p:nvPr>
            <p:ph idx="1"/>
          </p:nvPr>
        </p:nvSpPr>
        <p:spPr>
          <a:xfrm>
            <a:off x="367862" y="966952"/>
            <a:ext cx="8318938" cy="5576971"/>
          </a:xfrm>
        </p:spPr>
        <p:txBody>
          <a:bodyPr>
            <a:normAutofit fontScale="25000" lnSpcReduction="20000"/>
          </a:bodyPr>
          <a:lstStyle/>
          <a:p>
            <a:r>
              <a:rPr lang="fi-FI" sz="9600" dirty="0"/>
              <a:t>Hankkeella edistettiin nuorten ja nuorten perheiden talousosaamista ja motivaatiota oman talouden hallintaan. </a:t>
            </a:r>
          </a:p>
          <a:p>
            <a:r>
              <a:rPr lang="fi-FI" sz="9600" b="1" dirty="0"/>
              <a:t>Vuonna 2016 pidettiin 53 keskustelutilaisuutta, luentoa tai näyttelyä, osallistujia oli 630</a:t>
            </a:r>
          </a:p>
          <a:p>
            <a:pPr marL="0" indent="0">
              <a:buNone/>
            </a:pPr>
            <a:endParaRPr lang="fi-FI" sz="8000" b="1" dirty="0"/>
          </a:p>
          <a:p>
            <a:r>
              <a:rPr lang="fi-FI" sz="9600" dirty="0"/>
              <a:t>Yhteensä hankkeen aikana 2015­-2016 7 piirissä kohdattiin 1161 nuorta 78 tilaisuudessa 21 eri paikkakunnalla. Yhteistyökumppaneita oli yhteensä 40.</a:t>
            </a:r>
          </a:p>
          <a:p>
            <a:r>
              <a:rPr lang="fi-FI" sz="9600" dirty="0"/>
              <a:t>Hanke mahdollisti myös Kolikoilla kotiruokaa -oppaan sähköisen version ja ruokakolmio ja lautasmalli-animaatioiden tuottamisen. </a:t>
            </a:r>
          </a:p>
          <a:p>
            <a:r>
              <a:rPr lang="fi-FI" sz="9600" dirty="0"/>
              <a:t>Hankkeen aikana uudistettiin myös taloussuunnitelmapohjat, tehtiin yhteistyötä Takuu-Säätiön Penno.fi-sovelluksen rakentamisessa ja </a:t>
            </a:r>
            <a:r>
              <a:rPr lang="fi-FI" sz="9600" dirty="0" err="1"/>
              <a:t>Mun</a:t>
            </a:r>
            <a:r>
              <a:rPr lang="fi-FI" sz="9600" dirty="0"/>
              <a:t> talous -verkoston Puhu rahasta-videoiden tuottamisessa. </a:t>
            </a:r>
          </a:p>
          <a:p>
            <a:r>
              <a:rPr lang="fi-FI" sz="9600" dirty="0"/>
              <a:t>Hankkeen rahoitti </a:t>
            </a:r>
            <a:r>
              <a:rPr lang="fi-FI" sz="9600" dirty="0">
                <a:solidFill>
                  <a:srgbClr val="FF0000"/>
                </a:solidFill>
              </a:rPr>
              <a:t>Palkansaajasäätiö</a:t>
            </a:r>
            <a:r>
              <a:rPr lang="fi-FI" sz="9600" dirty="0"/>
              <a:t>.</a:t>
            </a:r>
            <a:endParaRPr lang="fi-FI" dirty="0"/>
          </a:p>
        </p:txBody>
      </p:sp>
    </p:spTree>
    <p:extLst>
      <p:ext uri="{BB962C8B-B14F-4D97-AF65-F5344CB8AC3E}">
        <p14:creationId xmlns:p14="http://schemas.microsoft.com/office/powerpoint/2010/main" val="2527755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Pidä kiinni rahoistasi</a:t>
            </a:r>
          </a:p>
        </p:txBody>
      </p:sp>
      <p:sp>
        <p:nvSpPr>
          <p:cNvPr id="4" name="Tekstin paikkamerkki 3"/>
          <p:cNvSpPr>
            <a:spLocks noGrp="1"/>
          </p:cNvSpPr>
          <p:nvPr>
            <p:ph idx="1"/>
          </p:nvPr>
        </p:nvSpPr>
        <p:spPr/>
        <p:txBody>
          <a:bodyPr>
            <a:normAutofit fontScale="92500" lnSpcReduction="10000"/>
          </a:bodyPr>
          <a:lstStyle/>
          <a:p>
            <a:r>
              <a:rPr lang="fi-FI" dirty="0"/>
              <a:t>Ennaltaehkäisevän talousneuvonnan tavoitteena oli parantaa nuorten taloudellista turvaa ja herättää kiinnostus omien raha-asioiden hoitoon ja talouden hallintaan.</a:t>
            </a:r>
          </a:p>
          <a:p>
            <a:r>
              <a:rPr lang="fi-FI" b="1" dirty="0"/>
              <a:t>Luentoja pidettiin 36 ja niissä oli 983 osallistujaa. </a:t>
            </a:r>
          </a:p>
          <a:p>
            <a:r>
              <a:rPr lang="fi-FI" b="1" dirty="0"/>
              <a:t>Kursseja pidettiin 125 ja niissä oli 987 osallistujaa.</a:t>
            </a:r>
          </a:p>
          <a:p>
            <a:r>
              <a:rPr lang="fi-FI" b="1" dirty="0"/>
              <a:t>Neuvontaa annettiin 15 piirissä, yhteensä 43 paikkakunnalla</a:t>
            </a:r>
            <a:r>
              <a:rPr lang="fi-FI" dirty="0"/>
              <a:t>. </a:t>
            </a:r>
          </a:p>
          <a:p>
            <a:r>
              <a:rPr lang="fi-FI" dirty="0"/>
              <a:t>Piirit tekivät yhteistyötä mm. seurakuntien, järjestöjen, nuorten työpajojen ja oppilaitosten kanssa. </a:t>
            </a:r>
          </a:p>
          <a:p>
            <a:r>
              <a:rPr lang="fi-FI" dirty="0"/>
              <a:t>Marttaliitto ja piirit tekivät yhteistyötä median kanssa talousneuvonnan edistämiseksi.</a:t>
            </a:r>
          </a:p>
          <a:p>
            <a:r>
              <a:rPr lang="fi-FI" dirty="0"/>
              <a:t>Hanketta rahoittivat </a:t>
            </a:r>
            <a:r>
              <a:rPr lang="fi-FI" dirty="0">
                <a:solidFill>
                  <a:srgbClr val="FF0000"/>
                </a:solidFill>
              </a:rPr>
              <a:t>Marttaliitto ja LähiTapiola.</a:t>
            </a:r>
          </a:p>
          <a:p>
            <a:endParaRPr lang="fi-FI" dirty="0"/>
          </a:p>
        </p:txBody>
      </p:sp>
    </p:spTree>
    <p:extLst>
      <p:ext uri="{BB962C8B-B14F-4D97-AF65-F5344CB8AC3E}">
        <p14:creationId xmlns:p14="http://schemas.microsoft.com/office/powerpoint/2010/main" val="1163513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PARASTA PERUNASTA ARKEEN JA JUHLAAN</a:t>
            </a:r>
            <a:br>
              <a:rPr lang="fi-FI" dirty="0"/>
            </a:br>
            <a:endParaRPr lang="fi-FI" dirty="0"/>
          </a:p>
        </p:txBody>
      </p:sp>
      <p:sp>
        <p:nvSpPr>
          <p:cNvPr id="4" name="Tekstin paikkamerkki 3"/>
          <p:cNvSpPr>
            <a:spLocks noGrp="1"/>
          </p:cNvSpPr>
          <p:nvPr>
            <p:ph idx="1"/>
          </p:nvPr>
        </p:nvSpPr>
        <p:spPr/>
        <p:txBody>
          <a:bodyPr>
            <a:normAutofit/>
          </a:bodyPr>
          <a:lstStyle/>
          <a:p>
            <a:r>
              <a:rPr lang="fi-FI" dirty="0"/>
              <a:t>Hankkeen tavoitteena on viestiä perunan monipuolisuudesta ruoanvalmistuksessa sekä perunan ravitsemuksellisista eduista, lisätä ja monipuolistaa perunan käyttöä kotitalouksissa ja lisätä perunan arvostusta. </a:t>
            </a:r>
          </a:p>
          <a:p>
            <a:r>
              <a:rPr lang="fi-FI" dirty="0"/>
              <a:t>Hanke on kaksivuotinen (2016-2017).</a:t>
            </a:r>
          </a:p>
          <a:p>
            <a:r>
              <a:rPr lang="fi-FI" dirty="0"/>
              <a:t>2016 tehtiin hankeaineisto, reseptivihko, juliste sekä perunatietoa -lehtinen.</a:t>
            </a:r>
          </a:p>
          <a:p>
            <a:r>
              <a:rPr lang="fi-FI" dirty="0"/>
              <a:t>Hanketta rahoittaa </a:t>
            </a:r>
            <a:r>
              <a:rPr lang="fi-FI" dirty="0">
                <a:solidFill>
                  <a:srgbClr val="FF0000"/>
                </a:solidFill>
              </a:rPr>
              <a:t>Maaseutuvirasto </a:t>
            </a:r>
            <a:r>
              <a:rPr lang="fi-FI" dirty="0" err="1">
                <a:solidFill>
                  <a:srgbClr val="FF0000"/>
                </a:solidFill>
              </a:rPr>
              <a:t>Mavi</a:t>
            </a:r>
            <a:r>
              <a:rPr lang="fi-FI" dirty="0">
                <a:solidFill>
                  <a:srgbClr val="FF0000"/>
                </a:solidFill>
              </a:rPr>
              <a:t>.</a:t>
            </a:r>
          </a:p>
          <a:p>
            <a:endParaRPr lang="fi-FI" dirty="0"/>
          </a:p>
        </p:txBody>
      </p:sp>
    </p:spTree>
    <p:extLst>
      <p:ext uri="{BB962C8B-B14F-4D97-AF65-F5344CB8AC3E}">
        <p14:creationId xmlns:p14="http://schemas.microsoft.com/office/powerpoint/2010/main" val="3976516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Makumatka karjalaan</a:t>
            </a:r>
          </a:p>
        </p:txBody>
      </p:sp>
      <p:sp>
        <p:nvSpPr>
          <p:cNvPr id="4" name="Tekstin paikkamerkki 3"/>
          <p:cNvSpPr>
            <a:spLocks noGrp="1"/>
          </p:cNvSpPr>
          <p:nvPr>
            <p:ph idx="1"/>
          </p:nvPr>
        </p:nvSpPr>
        <p:spPr>
          <a:xfrm>
            <a:off x="457200" y="1601999"/>
            <a:ext cx="8455572" cy="4819821"/>
          </a:xfrm>
        </p:spPr>
        <p:txBody>
          <a:bodyPr>
            <a:normAutofit lnSpcReduction="10000"/>
          </a:bodyPr>
          <a:lstStyle/>
          <a:p>
            <a:r>
              <a:rPr lang="fi-FI" sz="3200" dirty="0"/>
              <a:t>Kursseilla opeteltiin tekemään karjalaisia ruokia sekä piirakoita ja muita leivonnaisia.</a:t>
            </a:r>
          </a:p>
          <a:p>
            <a:r>
              <a:rPr lang="fi-FI" sz="3200" dirty="0"/>
              <a:t>Kurssiaineistona käytettiin Makumatka Karjalaan -vihkosta.</a:t>
            </a:r>
          </a:p>
          <a:p>
            <a:r>
              <a:rPr lang="fi-FI" sz="3200" dirty="0"/>
              <a:t>Kursseja pidettiin yhteensä </a:t>
            </a:r>
            <a:r>
              <a:rPr lang="fi-FI" sz="3200" b="1" dirty="0"/>
              <a:t>22 kpl 15</a:t>
            </a:r>
            <a:r>
              <a:rPr lang="fi-FI" sz="3200" dirty="0"/>
              <a:t> eri paikkakunnalla. Osallistujia oli yhteensä 296. </a:t>
            </a:r>
          </a:p>
          <a:p>
            <a:r>
              <a:rPr lang="fi-FI" sz="3200" dirty="0"/>
              <a:t>Hanketta rahoitti </a:t>
            </a:r>
            <a:r>
              <a:rPr lang="fi-FI" sz="3200" dirty="0">
                <a:solidFill>
                  <a:srgbClr val="FF0000"/>
                </a:solidFill>
              </a:rPr>
              <a:t>Karjalan Kulttuurirahasto.</a:t>
            </a:r>
          </a:p>
        </p:txBody>
      </p:sp>
    </p:spTree>
    <p:extLst>
      <p:ext uri="{BB962C8B-B14F-4D97-AF65-F5344CB8AC3E}">
        <p14:creationId xmlns:p14="http://schemas.microsoft.com/office/powerpoint/2010/main" val="2970286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RUOKAHARRASTUS HIETANEN </a:t>
            </a:r>
            <a:br>
              <a:rPr lang="fi-FI" dirty="0"/>
            </a:br>
            <a:endParaRPr lang="fi-FI" dirty="0"/>
          </a:p>
        </p:txBody>
      </p:sp>
      <p:sp>
        <p:nvSpPr>
          <p:cNvPr id="4" name="Tekstin paikkamerkki 3"/>
          <p:cNvSpPr>
            <a:spLocks noGrp="1"/>
          </p:cNvSpPr>
          <p:nvPr>
            <p:ph idx="1"/>
          </p:nvPr>
        </p:nvSpPr>
        <p:spPr>
          <a:xfrm>
            <a:off x="294290" y="1250731"/>
            <a:ext cx="8492358" cy="5276193"/>
          </a:xfrm>
        </p:spPr>
        <p:txBody>
          <a:bodyPr>
            <a:normAutofit/>
          </a:bodyPr>
          <a:lstStyle/>
          <a:p>
            <a:r>
              <a:rPr lang="fi-FI" sz="2800" dirty="0"/>
              <a:t>Marttaliitto kehitti Suomen NMKY:n liiton kanssa varusmiesten hyvinvointiin liittyvää toimintamallia.</a:t>
            </a:r>
          </a:p>
          <a:p>
            <a:r>
              <a:rPr lang="fi-FI" sz="2800" dirty="0"/>
              <a:t>Tavoitteena oli kehittää varusmiehille ruokaharrastus, joka tarjoaisi mielekästä ja sosiaalista tekemistä iltavapaiden aikaan. </a:t>
            </a:r>
          </a:p>
          <a:p>
            <a:r>
              <a:rPr lang="fi-FI" sz="2800" dirty="0"/>
              <a:t>Toimintamalli luotiin ja sitä kehitettiin vuonna 2016.</a:t>
            </a:r>
          </a:p>
          <a:p>
            <a:r>
              <a:rPr lang="fi-FI" sz="2800" dirty="0"/>
              <a:t>Uudenmaan Marttojen vapaaehtoiset </a:t>
            </a:r>
            <a:r>
              <a:rPr lang="fi-FI" sz="2800" dirty="0" err="1"/>
              <a:t>ruokamartat</a:t>
            </a:r>
            <a:r>
              <a:rPr lang="fi-FI" sz="2800" dirty="0"/>
              <a:t> tulevat </a:t>
            </a:r>
            <a:r>
              <a:rPr lang="fi-FI" sz="2800" dirty="0" err="1"/>
              <a:t>pilotoimaan</a:t>
            </a:r>
            <a:r>
              <a:rPr lang="fi-FI" sz="2800" dirty="0"/>
              <a:t> konseptia Santahaminan varuskunnassa alkuvuodesta 2017.</a:t>
            </a:r>
          </a:p>
          <a:p>
            <a:endParaRPr lang="fi-FI" dirty="0"/>
          </a:p>
        </p:txBody>
      </p:sp>
    </p:spTree>
    <p:extLst>
      <p:ext uri="{BB962C8B-B14F-4D97-AF65-F5344CB8AC3E}">
        <p14:creationId xmlns:p14="http://schemas.microsoft.com/office/powerpoint/2010/main" val="338844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102626"/>
          </a:xfrm>
          <a:prstGeom prst="rect">
            <a:avLst/>
          </a:prstGeom>
        </p:spPr>
      </p:pic>
    </p:spTree>
    <p:extLst>
      <p:ext uri="{BB962C8B-B14F-4D97-AF65-F5344CB8AC3E}">
        <p14:creationId xmlns:p14="http://schemas.microsoft.com/office/powerpoint/2010/main" val="3261279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TEHTÄVÄ Z/UPPDRAG Z </a:t>
            </a:r>
            <a:br>
              <a:rPr lang="fi-FI" dirty="0"/>
            </a:br>
            <a:endParaRPr lang="fi-FI" dirty="0"/>
          </a:p>
        </p:txBody>
      </p:sp>
      <p:sp>
        <p:nvSpPr>
          <p:cNvPr id="4" name="Tekstin paikkamerkki 3"/>
          <p:cNvSpPr>
            <a:spLocks noGrp="1"/>
          </p:cNvSpPr>
          <p:nvPr>
            <p:ph idx="1"/>
          </p:nvPr>
        </p:nvSpPr>
        <p:spPr>
          <a:xfrm>
            <a:off x="457200" y="1156137"/>
            <a:ext cx="8229600" cy="5444359"/>
          </a:xfrm>
        </p:spPr>
        <p:txBody>
          <a:bodyPr>
            <a:normAutofit/>
          </a:bodyPr>
          <a:lstStyle/>
          <a:p>
            <a:r>
              <a:rPr lang="fi-FI" dirty="0"/>
              <a:t>Marttaliitossa käynnistyi yhteistyössä </a:t>
            </a:r>
            <a:r>
              <a:rPr lang="fi-FI" dirty="0" err="1"/>
              <a:t>Finlands</a:t>
            </a:r>
            <a:r>
              <a:rPr lang="fi-FI" dirty="0"/>
              <a:t> </a:t>
            </a:r>
            <a:r>
              <a:rPr lang="fi-FI" dirty="0" err="1"/>
              <a:t>svenska</a:t>
            </a:r>
            <a:r>
              <a:rPr lang="fi-FI" dirty="0"/>
              <a:t> </a:t>
            </a:r>
            <a:r>
              <a:rPr lang="fi-FI" dirty="0" err="1"/>
              <a:t>Marthaförbundetin</a:t>
            </a:r>
            <a:r>
              <a:rPr lang="fi-FI" dirty="0"/>
              <a:t>, Käsi- ja taideteollisuus Taiton, </a:t>
            </a:r>
            <a:r>
              <a:rPr lang="fi-FI" dirty="0" err="1"/>
              <a:t>Proagria</a:t>
            </a:r>
            <a:r>
              <a:rPr lang="fi-FI" dirty="0"/>
              <a:t> Etelä-Suomi/Etelä-Suomen maa- ja kotitalousnaisten kanssa nuorten syrjäytymisen ehkäisyyn liittyvä kaksivuotinen hanketta ”Tehtävä Z /</a:t>
            </a:r>
            <a:r>
              <a:rPr lang="fi-FI" dirty="0" err="1"/>
              <a:t>Uppdrag</a:t>
            </a:r>
            <a:r>
              <a:rPr lang="fi-FI" dirty="0"/>
              <a:t> Z.  Osallisuutta ja voimaantumista yhteisöllisyydestä, käden taidoista ja arjen osaamisesta.” </a:t>
            </a:r>
          </a:p>
          <a:p>
            <a:r>
              <a:rPr lang="fi-FI" dirty="0"/>
              <a:t>Hankkeessa vahvistetaan </a:t>
            </a:r>
            <a:r>
              <a:rPr lang="fi-FI" b="1" dirty="0"/>
              <a:t>syrjäytymisvaarassa olevien nuorten itseluottamusta harjaannuttamalla käden taitoja ja arjen hallintaa sekä lisäämällä osallisuutta ja yhteisöllisyyttä.  </a:t>
            </a:r>
          </a:p>
          <a:p>
            <a:r>
              <a:rPr lang="fi-FI" dirty="0"/>
              <a:t>Hanketta rahoittaa </a:t>
            </a:r>
            <a:r>
              <a:rPr lang="fi-FI" dirty="0">
                <a:solidFill>
                  <a:srgbClr val="FF0000"/>
                </a:solidFill>
              </a:rPr>
              <a:t>Opetus- ja kulttuuriministeriö</a:t>
            </a:r>
            <a:r>
              <a:rPr lang="fi-FI" dirty="0"/>
              <a:t>.</a:t>
            </a:r>
          </a:p>
          <a:p>
            <a:endParaRPr lang="fi-FI" dirty="0"/>
          </a:p>
          <a:p>
            <a:endParaRPr lang="fi-FI" dirty="0"/>
          </a:p>
        </p:txBody>
      </p:sp>
    </p:spTree>
    <p:extLst>
      <p:ext uri="{BB962C8B-B14F-4D97-AF65-F5344CB8AC3E}">
        <p14:creationId xmlns:p14="http://schemas.microsoft.com/office/powerpoint/2010/main" val="15073543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04801" y="273600"/>
            <a:ext cx="8654142" cy="1414055"/>
          </a:xfrm>
        </p:spPr>
        <p:txBody>
          <a:bodyPr>
            <a:noAutofit/>
          </a:bodyPr>
          <a:lstStyle/>
          <a:p>
            <a:r>
              <a:rPr lang="fi-FI" sz="2800" dirty="0">
                <a:solidFill>
                  <a:srgbClr val="0070C0"/>
                </a:solidFill>
              </a:rPr>
              <a:t>Marttoja 1.1.2017 yhteensä 45 800</a:t>
            </a:r>
          </a:p>
        </p:txBody>
      </p:sp>
      <p:pic>
        <p:nvPicPr>
          <p:cNvPr id="4" name="Sisällön paikkamerkk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3315" y="1687655"/>
            <a:ext cx="4884799" cy="4884799"/>
          </a:xfrm>
        </p:spPr>
      </p:pic>
    </p:spTree>
    <p:extLst>
      <p:ext uri="{BB962C8B-B14F-4D97-AF65-F5344CB8AC3E}">
        <p14:creationId xmlns:p14="http://schemas.microsoft.com/office/powerpoint/2010/main" val="2397936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p:cNvPicPr>
            <a:picLocks noChangeAspect="1"/>
          </p:cNvPicPr>
          <p:nvPr/>
        </p:nvPicPr>
        <p:blipFill>
          <a:blip r:embed="rId2"/>
          <a:stretch>
            <a:fillRect/>
          </a:stretch>
        </p:blipFill>
        <p:spPr>
          <a:xfrm>
            <a:off x="164593" y="91441"/>
            <a:ext cx="8817464" cy="6135624"/>
          </a:xfrm>
          <a:prstGeom prst="rect">
            <a:avLst/>
          </a:prstGeom>
        </p:spPr>
      </p:pic>
    </p:spTree>
    <p:extLst>
      <p:ext uri="{BB962C8B-B14F-4D97-AF65-F5344CB8AC3E}">
        <p14:creationId xmlns:p14="http://schemas.microsoft.com/office/powerpoint/2010/main" val="4293473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833640" y="235283"/>
            <a:ext cx="4098664" cy="1329613"/>
          </a:xfrm>
        </p:spPr>
        <p:txBody>
          <a:bodyPr>
            <a:normAutofit fontScale="90000"/>
          </a:bodyPr>
          <a:lstStyle/>
          <a:p>
            <a:r>
              <a:rPr lang="fi-FI" dirty="0">
                <a:solidFill>
                  <a:srgbClr val="000000"/>
                </a:solidFill>
              </a:rPr>
              <a:t>Vapaaehtois-toiminta</a:t>
            </a:r>
          </a:p>
        </p:txBody>
      </p:sp>
      <p:sp>
        <p:nvSpPr>
          <p:cNvPr id="4" name="Tekstin paikkamerkki 3"/>
          <p:cNvSpPr>
            <a:spLocks noGrp="1"/>
          </p:cNvSpPr>
          <p:nvPr>
            <p:ph type="body" sz="quarter" idx="11"/>
          </p:nvPr>
        </p:nvSpPr>
        <p:spPr>
          <a:xfrm>
            <a:off x="4833640" y="2000611"/>
            <a:ext cx="4098664" cy="4673457"/>
          </a:xfrm>
        </p:spPr>
        <p:txBody>
          <a:bodyPr>
            <a:normAutofit/>
          </a:bodyPr>
          <a:lstStyle/>
          <a:p>
            <a:pPr marL="0" indent="0">
              <a:lnSpc>
                <a:spcPct val="110000"/>
              </a:lnSpc>
              <a:spcBef>
                <a:spcPts val="0"/>
              </a:spcBef>
              <a:spcAft>
                <a:spcPts val="1200"/>
              </a:spcAft>
              <a:buSzPct val="100000"/>
              <a:buNone/>
            </a:pPr>
            <a:r>
              <a:rPr lang="fi-FI" sz="2800" b="1" dirty="0">
                <a:solidFill>
                  <a:srgbClr val="1269B0"/>
                </a:solidFill>
                <a:latin typeface="Trebuchet MS" panose="020B0603020202020204" pitchFamily="34" charset="0"/>
              </a:rPr>
              <a:t>Vuonna 2016</a:t>
            </a:r>
            <a:endParaRPr lang="fi-FI" b="1" dirty="0">
              <a:solidFill>
                <a:srgbClr val="1269B0"/>
              </a:solidFill>
              <a:latin typeface="Trebuchet MS" panose="020B0603020202020204" pitchFamily="34" charset="0"/>
            </a:endParaRPr>
          </a:p>
          <a:p>
            <a:pPr marL="0" indent="0">
              <a:lnSpc>
                <a:spcPct val="110000"/>
              </a:lnSpc>
              <a:spcBef>
                <a:spcPts val="0"/>
              </a:spcBef>
              <a:spcAft>
                <a:spcPts val="1200"/>
              </a:spcAft>
              <a:buSzPct val="100000"/>
              <a:buNone/>
            </a:pPr>
            <a:r>
              <a:rPr lang="fi-FI" dirty="0"/>
              <a:t>Tapahtumia 28 000 </a:t>
            </a:r>
          </a:p>
          <a:p>
            <a:pPr marL="0" indent="0">
              <a:lnSpc>
                <a:spcPct val="110000"/>
              </a:lnSpc>
              <a:spcBef>
                <a:spcPts val="0"/>
              </a:spcBef>
              <a:spcAft>
                <a:spcPts val="1200"/>
              </a:spcAft>
              <a:buSzPct val="100000"/>
              <a:buNone/>
            </a:pPr>
            <a:r>
              <a:rPr lang="fi-FI" dirty="0"/>
              <a:t>Marttatapahtumissa oli yli 1,2 miljoonaa osallistujaa</a:t>
            </a:r>
          </a:p>
          <a:p>
            <a:pPr marL="0" indent="0">
              <a:lnSpc>
                <a:spcPct val="110000"/>
              </a:lnSpc>
              <a:spcBef>
                <a:spcPts val="0"/>
              </a:spcBef>
              <a:spcAft>
                <a:spcPts val="1200"/>
              </a:spcAft>
              <a:buSzPct val="100000"/>
              <a:buNone/>
            </a:pPr>
            <a:r>
              <a:rPr lang="fi-FI" dirty="0"/>
              <a:t>Tehtiin 84 000 tapahtumajärjestäjän ”keikkaa”</a:t>
            </a:r>
          </a:p>
          <a:p>
            <a:pPr marL="0" indent="0">
              <a:lnSpc>
                <a:spcPct val="110000"/>
              </a:lnSpc>
              <a:spcBef>
                <a:spcPts val="0"/>
              </a:spcBef>
              <a:spcAft>
                <a:spcPts val="1200"/>
              </a:spcAft>
              <a:buSzPct val="100000"/>
              <a:buNone/>
            </a:pPr>
            <a:r>
              <a:rPr lang="fi-FI" dirty="0"/>
              <a:t>Vapaaehtoistunteja kertyi </a:t>
            </a:r>
            <a:br>
              <a:rPr lang="fi-FI" dirty="0"/>
            </a:br>
            <a:r>
              <a:rPr lang="fi-FI" dirty="0"/>
              <a:t>yli 320 000 </a:t>
            </a:r>
          </a:p>
        </p:txBody>
      </p:sp>
      <p:sp>
        <p:nvSpPr>
          <p:cNvPr id="3" name="Tekstiruutu 2"/>
          <p:cNvSpPr txBox="1"/>
          <p:nvPr/>
        </p:nvSpPr>
        <p:spPr>
          <a:xfrm>
            <a:off x="10182724" y="1334472"/>
            <a:ext cx="184666" cy="369332"/>
          </a:xfrm>
          <a:prstGeom prst="rect">
            <a:avLst/>
          </a:prstGeom>
          <a:noFill/>
        </p:spPr>
        <p:txBody>
          <a:bodyPr wrap="none" rtlCol="0">
            <a:spAutoFit/>
          </a:bodyPr>
          <a:lstStyle/>
          <a:p>
            <a:endParaRPr lang="fi-FI"/>
          </a:p>
        </p:txBody>
      </p:sp>
      <p:pic>
        <p:nvPicPr>
          <p:cNvPr id="9" name="Kuvan paikkamerkki 8"/>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42" b="242"/>
          <a:stretch>
            <a:fillRect/>
          </a:stretch>
        </p:blipFill>
        <p:spPr/>
      </p:pic>
    </p:spTree>
    <p:extLst>
      <p:ext uri="{BB962C8B-B14F-4D97-AF65-F5344CB8AC3E}">
        <p14:creationId xmlns:p14="http://schemas.microsoft.com/office/powerpoint/2010/main" val="2539062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Järjestökoulutukset</a:t>
            </a:r>
          </a:p>
        </p:txBody>
      </p:sp>
      <p:sp>
        <p:nvSpPr>
          <p:cNvPr id="3" name="Sisällön paikkamerkki 2"/>
          <p:cNvSpPr>
            <a:spLocks noGrp="1"/>
          </p:cNvSpPr>
          <p:nvPr>
            <p:ph idx="1"/>
          </p:nvPr>
        </p:nvSpPr>
        <p:spPr>
          <a:xfrm>
            <a:off x="595422" y="1418400"/>
            <a:ext cx="8091378" cy="5182097"/>
          </a:xfrm>
        </p:spPr>
        <p:txBody>
          <a:bodyPr/>
          <a:lstStyle/>
          <a:p>
            <a:pPr marL="0" indent="0">
              <a:buNone/>
            </a:pPr>
            <a:r>
              <a:rPr lang="fi-FI" dirty="0"/>
              <a:t>Piirit toteuttivat vuoden 2016 aikana yhteensä 229 järjestökoulutusta</a:t>
            </a:r>
          </a:p>
          <a:p>
            <a:r>
              <a:rPr lang="fi-FI" dirty="0"/>
              <a:t>Koulutuksien määrä:</a:t>
            </a:r>
          </a:p>
          <a:p>
            <a:pPr lvl="1"/>
            <a:r>
              <a:rPr lang="fi-FI" sz="2400" dirty="0"/>
              <a:t>alle 5, 1 piiri</a:t>
            </a:r>
          </a:p>
          <a:p>
            <a:pPr lvl="1"/>
            <a:r>
              <a:rPr lang="fi-FI" sz="2400" dirty="0"/>
              <a:t>6-10, 6 piiriä</a:t>
            </a:r>
          </a:p>
          <a:p>
            <a:pPr lvl="1"/>
            <a:r>
              <a:rPr lang="fi-FI" sz="2400" dirty="0"/>
              <a:t>11-15, 2 piiriä</a:t>
            </a:r>
          </a:p>
          <a:p>
            <a:pPr lvl="1"/>
            <a:r>
              <a:rPr lang="fi-FI" sz="2400" dirty="0"/>
              <a:t>16-20, 1 piiri</a:t>
            </a:r>
          </a:p>
          <a:p>
            <a:pPr lvl="1"/>
            <a:r>
              <a:rPr lang="fi-FI" sz="2400" dirty="0"/>
              <a:t>yli 20, 4 piiriä</a:t>
            </a:r>
          </a:p>
          <a:p>
            <a:r>
              <a:rPr lang="fi-FI" dirty="0"/>
              <a:t>Eniten toteutettiin järjestöesittelyitä (73 kertaa). Rahastonhoitajakoulutuksia sekä PR-</a:t>
            </a:r>
            <a:r>
              <a:rPr lang="fi-FI" dirty="0" err="1"/>
              <a:t>marttakoulutuksia</a:t>
            </a:r>
            <a:r>
              <a:rPr lang="fi-FI" dirty="0"/>
              <a:t> toteutti vain yksi piiri (1 kerran).</a:t>
            </a:r>
          </a:p>
          <a:p>
            <a:endParaRPr lang="fi-FI" dirty="0"/>
          </a:p>
        </p:txBody>
      </p:sp>
    </p:spTree>
    <p:extLst>
      <p:ext uri="{BB962C8B-B14F-4D97-AF65-F5344CB8AC3E}">
        <p14:creationId xmlns:p14="http://schemas.microsoft.com/office/powerpoint/2010/main" val="3320184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Järjestökoulutusten aiheet</a:t>
            </a:r>
          </a:p>
        </p:txBody>
      </p:sp>
      <p:graphicFrame>
        <p:nvGraphicFramePr>
          <p:cNvPr id="3" name="Kaavio 2">
            <a:extLst/>
          </p:cNvPr>
          <p:cNvGraphicFramePr/>
          <p:nvPr>
            <p:extLst>
              <p:ext uri="{D42A27DB-BD31-4B8C-83A1-F6EECF244321}">
                <p14:modId xmlns:p14="http://schemas.microsoft.com/office/powerpoint/2010/main" val="1868032786"/>
              </p:ext>
            </p:extLst>
          </p:nvPr>
        </p:nvGraphicFramePr>
        <p:xfrm>
          <a:off x="457201" y="1520456"/>
          <a:ext cx="8229600" cy="4333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7580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Järjestötilaisuudet</a:t>
            </a:r>
          </a:p>
        </p:txBody>
      </p:sp>
      <p:sp>
        <p:nvSpPr>
          <p:cNvPr id="3" name="Sisällön paikkamerkki 2"/>
          <p:cNvSpPr>
            <a:spLocks noGrp="1"/>
          </p:cNvSpPr>
          <p:nvPr>
            <p:ph idx="1"/>
          </p:nvPr>
        </p:nvSpPr>
        <p:spPr>
          <a:xfrm>
            <a:off x="628650" y="2226469"/>
            <a:ext cx="4500398" cy="3901062"/>
          </a:xfrm>
        </p:spPr>
        <p:txBody>
          <a:bodyPr>
            <a:normAutofit/>
          </a:bodyPr>
          <a:lstStyle/>
          <a:p>
            <a:r>
              <a:rPr lang="fi-FI" sz="1800" dirty="0"/>
              <a:t>Piirit toteuttivat 151 järjestötilaisuutta. Yhdistyskäyntejä, toiminnansuunnitteluiltoja ja juhlia oli eniten. </a:t>
            </a:r>
          </a:p>
          <a:p>
            <a:r>
              <a:rPr lang="fi-FI" sz="1800" dirty="0"/>
              <a:t>Tilaisuuksien määrä:</a:t>
            </a:r>
          </a:p>
          <a:p>
            <a:pPr lvl="1"/>
            <a:r>
              <a:rPr lang="fi-FI" sz="1800" dirty="0"/>
              <a:t>alle 5, 6 piiriä</a:t>
            </a:r>
          </a:p>
          <a:p>
            <a:pPr lvl="1"/>
            <a:r>
              <a:rPr lang="fi-FI" sz="1800" dirty="0"/>
              <a:t>6-10, 2 piiri</a:t>
            </a:r>
          </a:p>
          <a:p>
            <a:pPr lvl="1"/>
            <a:r>
              <a:rPr lang="fi-FI" sz="1800" dirty="0"/>
              <a:t>11-15, 3 piiriä</a:t>
            </a:r>
          </a:p>
          <a:p>
            <a:pPr lvl="1"/>
            <a:r>
              <a:rPr lang="fi-FI" sz="1800" dirty="0"/>
              <a:t>16-20, 1 piiri</a:t>
            </a:r>
          </a:p>
          <a:p>
            <a:pPr lvl="1"/>
            <a:r>
              <a:rPr lang="fi-FI" sz="1800" dirty="0"/>
              <a:t>yli 20, 2 piiriä</a:t>
            </a:r>
          </a:p>
          <a:p>
            <a:endParaRPr lang="fi-FI" sz="1350" dirty="0"/>
          </a:p>
        </p:txBody>
      </p:sp>
      <p:graphicFrame>
        <p:nvGraphicFramePr>
          <p:cNvPr id="4" name="Kaavio 3">
            <a:extLst>
              <a:ext uri="{FF2B5EF4-FFF2-40B4-BE49-F238E27FC236}">
                <a16:creationId xmlns:a16="http://schemas.microsoft.com/office/drawing/2014/main" id="{97478CC2-B0FF-4C8C-B633-A605B20FA42B}"/>
              </a:ext>
            </a:extLst>
          </p:cNvPr>
          <p:cNvGraphicFramePr/>
          <p:nvPr>
            <p:extLst>
              <p:ext uri="{D42A27DB-BD31-4B8C-83A1-F6EECF244321}">
                <p14:modId xmlns:p14="http://schemas.microsoft.com/office/powerpoint/2010/main" val="2096971752"/>
              </p:ext>
            </p:extLst>
          </p:nvPr>
        </p:nvGraphicFramePr>
        <p:xfrm>
          <a:off x="4834759" y="2081049"/>
          <a:ext cx="4193626" cy="3436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81250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a:t>Kansainvälinen toiminta ja kehitysyhteistyö</a:t>
            </a:r>
          </a:p>
        </p:txBody>
      </p:sp>
      <p:pic>
        <p:nvPicPr>
          <p:cNvPr id="6" name="Kuvan paikkamerkki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3" r="3"/>
          <a:stretch>
            <a:fillRect/>
          </a:stretch>
        </p:blipFill>
        <p:spPr/>
      </p:pic>
      <p:sp>
        <p:nvSpPr>
          <p:cNvPr id="4" name="Tekstin paikkamerkki 3"/>
          <p:cNvSpPr>
            <a:spLocks noGrp="1"/>
          </p:cNvSpPr>
          <p:nvPr>
            <p:ph type="body" sz="quarter" idx="10"/>
          </p:nvPr>
        </p:nvSpPr>
        <p:spPr/>
        <p:txBody>
          <a:bodyPr>
            <a:normAutofit fontScale="92500"/>
          </a:bodyPr>
          <a:lstStyle/>
          <a:p>
            <a:r>
              <a:rPr lang="fi-FI" dirty="0"/>
              <a:t>Hanke </a:t>
            </a:r>
            <a:r>
              <a:rPr lang="fi-FI" b="1" dirty="0"/>
              <a:t>Kamerunissa</a:t>
            </a:r>
            <a:r>
              <a:rPr lang="fi-FI" dirty="0"/>
              <a:t>: Köyhien naisten ja tyttöjen oikeus omiin tuloihin ja ruokaturvaan – toimintaa kuudessa provinssissa</a:t>
            </a:r>
          </a:p>
          <a:p>
            <a:r>
              <a:rPr lang="fi-FI" dirty="0"/>
              <a:t>15 martan ryhmä matkusti Kameruniin tutustumaan hankkeeseen</a:t>
            </a:r>
          </a:p>
          <a:p>
            <a:r>
              <a:rPr lang="fi-FI" b="1" dirty="0"/>
              <a:t>Etiopiassa</a:t>
            </a:r>
            <a:r>
              <a:rPr lang="fi-FI" dirty="0"/>
              <a:t> käynnistyi yhteistyö naisten vammaisjärjestön kanssa</a:t>
            </a:r>
          </a:p>
          <a:p>
            <a:r>
              <a:rPr lang="fi-FI" dirty="0"/>
              <a:t>Marttaliitto osallistui </a:t>
            </a:r>
            <a:r>
              <a:rPr lang="fi-FI" dirty="0" err="1"/>
              <a:t>IFHE:n</a:t>
            </a:r>
            <a:r>
              <a:rPr lang="fi-FI" dirty="0"/>
              <a:t> (International Federation for Home </a:t>
            </a:r>
            <a:r>
              <a:rPr lang="fi-FI" dirty="0" err="1"/>
              <a:t>Economics</a:t>
            </a:r>
            <a:r>
              <a:rPr lang="fi-FI" dirty="0"/>
              <a:t>) ja </a:t>
            </a:r>
            <a:r>
              <a:rPr lang="fi-FI" dirty="0" err="1"/>
              <a:t>Nordisk</a:t>
            </a:r>
            <a:r>
              <a:rPr lang="fi-FI" dirty="0"/>
              <a:t> </a:t>
            </a:r>
            <a:r>
              <a:rPr lang="fi-FI" dirty="0" err="1"/>
              <a:t>kvinnoförbund</a:t>
            </a:r>
            <a:r>
              <a:rPr lang="fi-FI" dirty="0"/>
              <a:t> </a:t>
            </a:r>
            <a:r>
              <a:rPr lang="fi-FI" dirty="0" err="1"/>
              <a:t>NJF:n</a:t>
            </a:r>
            <a:r>
              <a:rPr lang="fi-FI" dirty="0"/>
              <a:t> toimintaan</a:t>
            </a:r>
          </a:p>
          <a:p>
            <a:endParaRPr lang="fi-FI" dirty="0"/>
          </a:p>
        </p:txBody>
      </p:sp>
    </p:spTree>
    <p:extLst>
      <p:ext uri="{BB962C8B-B14F-4D97-AF65-F5344CB8AC3E}">
        <p14:creationId xmlns:p14="http://schemas.microsoft.com/office/powerpoint/2010/main" val="1026000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vaikuttamistyö</a:t>
            </a:r>
          </a:p>
        </p:txBody>
      </p:sp>
      <p:sp>
        <p:nvSpPr>
          <p:cNvPr id="4" name="Tekstin paikkamerkki 3"/>
          <p:cNvSpPr>
            <a:spLocks noGrp="1"/>
          </p:cNvSpPr>
          <p:nvPr>
            <p:ph type="body" sz="quarter" idx="10"/>
          </p:nvPr>
        </p:nvSpPr>
        <p:spPr>
          <a:xfrm>
            <a:off x="178676" y="1418400"/>
            <a:ext cx="6096000" cy="5234647"/>
          </a:xfrm>
        </p:spPr>
        <p:txBody>
          <a:bodyPr>
            <a:normAutofit fontScale="85000" lnSpcReduction="20000"/>
          </a:bodyPr>
          <a:lstStyle/>
          <a:p>
            <a:pPr marL="0" indent="0">
              <a:buNone/>
            </a:pPr>
            <a:r>
              <a:rPr lang="fi-FI" dirty="0"/>
              <a:t>Yhteiskunnallista vaikuttamistyötä yhteistyökumppaneiden ja sidosryhmien kanssa:</a:t>
            </a:r>
          </a:p>
          <a:p>
            <a:r>
              <a:rPr lang="fi-FI" dirty="0"/>
              <a:t>Lausunnot, kannanotot, kuulemistilaisuudet (varautumisesta, </a:t>
            </a:r>
            <a:r>
              <a:rPr lang="fi-FI" dirty="0" err="1"/>
              <a:t>digitalisaatiosta</a:t>
            </a:r>
            <a:r>
              <a:rPr lang="fi-FI" dirty="0"/>
              <a:t>, kotoutumisesta, kanalaisjärjestöjen roolista </a:t>
            </a:r>
            <a:r>
              <a:rPr lang="fi-FI" dirty="0" err="1"/>
              <a:t>sotessa</a:t>
            </a:r>
            <a:r>
              <a:rPr lang="fi-FI" dirty="0"/>
              <a:t>, lapsiperheiden palveluista)</a:t>
            </a:r>
          </a:p>
          <a:p>
            <a:r>
              <a:rPr lang="fi-FI" dirty="0"/>
              <a:t>Suomen kansallisruoan valinta (ELO-säätiö)</a:t>
            </a:r>
          </a:p>
          <a:p>
            <a:r>
              <a:rPr lang="fi-FI" dirty="0"/>
              <a:t>Vuoden elintarvike ja arjen helpottaja (IL)</a:t>
            </a:r>
          </a:p>
          <a:p>
            <a:r>
              <a:rPr lang="fi-FI" dirty="0"/>
              <a:t>S-ryhmän Ruokakalevala</a:t>
            </a:r>
          </a:p>
          <a:p>
            <a:r>
              <a:rPr lang="fi-FI" dirty="0"/>
              <a:t>Vihervuosi</a:t>
            </a:r>
          </a:p>
          <a:p>
            <a:r>
              <a:rPr lang="fi-FI" dirty="0" err="1"/>
              <a:t>Mun</a:t>
            </a:r>
            <a:r>
              <a:rPr lang="fi-FI" dirty="0"/>
              <a:t> talous –verkosto</a:t>
            </a:r>
          </a:p>
          <a:p>
            <a:r>
              <a:rPr lang="fi-FI" dirty="0"/>
              <a:t>Lape-järjestöt</a:t>
            </a:r>
          </a:p>
          <a:p>
            <a:r>
              <a:rPr lang="fi-FI" dirty="0"/>
              <a:t>Eduskunnan kotitalouden tukirengas</a:t>
            </a:r>
          </a:p>
          <a:p>
            <a:r>
              <a:rPr lang="fi-FI" dirty="0"/>
              <a:t>Vihervuosi</a:t>
            </a:r>
          </a:p>
          <a:p>
            <a:r>
              <a:rPr lang="fi-FI" dirty="0"/>
              <a:t>Kansalliskirjaston varainkeruu</a:t>
            </a:r>
          </a:p>
          <a:p>
            <a:r>
              <a:rPr lang="fi-FI" dirty="0"/>
              <a:t>Kuluttajaliiton Kuluttajaparlamentti</a:t>
            </a:r>
          </a:p>
        </p:txBody>
      </p:sp>
      <p:pic>
        <p:nvPicPr>
          <p:cNvPr id="11" name="Kuvan paikkamerkki 10"/>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l="16653" r="16653"/>
          <a:stretch>
            <a:fillRect/>
          </a:stretch>
        </p:blipFill>
        <p:spPr>
          <a:xfrm>
            <a:off x="6114631" y="1418400"/>
            <a:ext cx="2732215" cy="4094441"/>
          </a:xfrm>
        </p:spPr>
      </p:pic>
    </p:spTree>
    <p:extLst>
      <p:ext uri="{BB962C8B-B14F-4D97-AF65-F5344CB8AC3E}">
        <p14:creationId xmlns:p14="http://schemas.microsoft.com/office/powerpoint/2010/main" val="1330869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vaikuttamistyö</a:t>
            </a:r>
          </a:p>
        </p:txBody>
      </p:sp>
      <p:pic>
        <p:nvPicPr>
          <p:cNvPr id="6" name="Kuvan paikkamerkki 5"/>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t="21" b="21"/>
          <a:stretch>
            <a:fillRect/>
          </a:stretch>
        </p:blipFill>
        <p:spPr/>
      </p:pic>
      <p:sp>
        <p:nvSpPr>
          <p:cNvPr id="4" name="Tekstin paikkamerkki 3"/>
          <p:cNvSpPr>
            <a:spLocks noGrp="1"/>
          </p:cNvSpPr>
          <p:nvPr>
            <p:ph type="body" sz="quarter" idx="10"/>
          </p:nvPr>
        </p:nvSpPr>
        <p:spPr>
          <a:xfrm>
            <a:off x="457200" y="1602000"/>
            <a:ext cx="5695200" cy="4683186"/>
          </a:xfrm>
        </p:spPr>
        <p:txBody>
          <a:bodyPr>
            <a:normAutofit fontScale="92500" lnSpcReduction="20000"/>
          </a:bodyPr>
          <a:lstStyle/>
          <a:p>
            <a:pPr marL="0" indent="0">
              <a:buNone/>
            </a:pPr>
            <a:r>
              <a:rPr lang="fi-FI" b="1" dirty="0"/>
              <a:t>Tärkeimmät tapahtumat</a:t>
            </a:r>
          </a:p>
          <a:p>
            <a:r>
              <a:rPr lang="fi-FI" dirty="0"/>
              <a:t>11.-15.7. </a:t>
            </a:r>
            <a:r>
              <a:rPr lang="fi-FI" dirty="0" err="1"/>
              <a:t>SuomiAreena</a:t>
            </a:r>
            <a:r>
              <a:rPr lang="fi-FI" dirty="0"/>
              <a:t>, Pori, teemana Saman padan äärellä</a:t>
            </a:r>
          </a:p>
          <a:p>
            <a:r>
              <a:rPr lang="fi-FI" dirty="0"/>
              <a:t>Suomen Kädentaidot -messut Tampere,</a:t>
            </a:r>
          </a:p>
          <a:p>
            <a:pPr marL="0" indent="0">
              <a:buNone/>
            </a:pPr>
            <a:r>
              <a:rPr lang="fi-FI" b="1" dirty="0"/>
              <a:t>Kannanotot</a:t>
            </a:r>
          </a:p>
          <a:p>
            <a:r>
              <a:rPr lang="fi-FI" dirty="0"/>
              <a:t>Hyvä ja tavallinen arki kuuluu kaikille, vuosikokous 16.4.</a:t>
            </a:r>
          </a:p>
          <a:p>
            <a:r>
              <a:rPr lang="fi-FI" dirty="0"/>
              <a:t>Arjen hallintaan tarvitaan kotitaloustaitoja tukevia resursseja </a:t>
            </a:r>
          </a:p>
          <a:p>
            <a:r>
              <a:rPr lang="fi-FI" dirty="0"/>
              <a:t>Henkivakuutuskorvausten verotusta ei saa kiristää 22.9. (Kuluttajaliitto)</a:t>
            </a:r>
          </a:p>
          <a:p>
            <a:r>
              <a:rPr lang="fi-FI" dirty="0"/>
              <a:t>Kotitalouden opetus palautettava ammatilliseen koulutukseen</a:t>
            </a:r>
          </a:p>
          <a:p>
            <a:pPr marL="0" indent="0">
              <a:buNone/>
            </a:pPr>
            <a:r>
              <a:rPr lang="fi-FI" b="1" dirty="0"/>
              <a:t>Kuntavaaliteemojen valmistelu</a:t>
            </a:r>
          </a:p>
          <a:p>
            <a:endParaRPr lang="fi-FI" dirty="0"/>
          </a:p>
        </p:txBody>
      </p:sp>
    </p:spTree>
    <p:extLst>
      <p:ext uri="{BB962C8B-B14F-4D97-AF65-F5344CB8AC3E}">
        <p14:creationId xmlns:p14="http://schemas.microsoft.com/office/powerpoint/2010/main" val="1117637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4454239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047200" y="273597"/>
            <a:ext cx="3708000" cy="1754899"/>
          </a:xfrm>
        </p:spPr>
        <p:txBody>
          <a:bodyPr>
            <a:normAutofit fontScale="90000"/>
          </a:bodyPr>
          <a:lstStyle/>
          <a:p>
            <a:r>
              <a:rPr lang="fi-FI" dirty="0"/>
              <a:t>Martat.fi Verkko-</a:t>
            </a:r>
            <a:br>
              <a:rPr lang="fi-FI" dirty="0"/>
            </a:br>
            <a:r>
              <a:rPr lang="fi-FI" dirty="0"/>
              <a:t>palvelut</a:t>
            </a:r>
          </a:p>
        </p:txBody>
      </p:sp>
      <p:pic>
        <p:nvPicPr>
          <p:cNvPr id="6" name="Kuvan paikkamerkki 5"/>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5595" r="5595"/>
          <a:stretch>
            <a:fillRect/>
          </a:stretch>
        </p:blipFill>
        <p:spPr/>
      </p:pic>
      <p:sp>
        <p:nvSpPr>
          <p:cNvPr id="4" name="Tekstin paikkamerkki 3"/>
          <p:cNvSpPr>
            <a:spLocks noGrp="1"/>
          </p:cNvSpPr>
          <p:nvPr>
            <p:ph type="body" sz="quarter" idx="11"/>
          </p:nvPr>
        </p:nvSpPr>
        <p:spPr>
          <a:xfrm>
            <a:off x="5047200" y="2291254"/>
            <a:ext cx="3792000" cy="4309243"/>
          </a:xfrm>
        </p:spPr>
        <p:txBody>
          <a:bodyPr>
            <a:normAutofit/>
          </a:bodyPr>
          <a:lstStyle/>
          <a:p>
            <a:r>
              <a:rPr lang="fi-FI" dirty="0"/>
              <a:t>Kehittämisprojekti käynnistettiin keväällä, kilpailutus 6</a:t>
            </a:r>
          </a:p>
          <a:p>
            <a:r>
              <a:rPr lang="fi-FI" dirty="0"/>
              <a:t>Tavoitteena oli luoda helposti löydettävät, asiakaslähtöiset ja kaupalliset sisällöt.</a:t>
            </a:r>
          </a:p>
          <a:p>
            <a:r>
              <a:rPr lang="fi-FI" dirty="0"/>
              <a:t>Yhdistykset voivat luoda omat sivunsa samaan palveluun.</a:t>
            </a:r>
          </a:p>
          <a:p>
            <a:endParaRPr lang="fi-FI" dirty="0"/>
          </a:p>
        </p:txBody>
      </p:sp>
    </p:spTree>
    <p:extLst>
      <p:ext uri="{BB962C8B-B14F-4D97-AF65-F5344CB8AC3E}">
        <p14:creationId xmlns:p14="http://schemas.microsoft.com/office/powerpoint/2010/main" val="33028091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tsikko 24"/>
          <p:cNvSpPr>
            <a:spLocks noGrp="1"/>
          </p:cNvSpPr>
          <p:nvPr>
            <p:ph type="ctrTitle"/>
          </p:nvPr>
        </p:nvSpPr>
        <p:spPr/>
        <p:txBody>
          <a:bodyPr/>
          <a:lstStyle/>
          <a:p>
            <a:r>
              <a:rPr lang="fi-FI" dirty="0"/>
              <a:t>Talous vuonna 2016</a:t>
            </a:r>
          </a:p>
        </p:txBody>
      </p:sp>
      <p:sp>
        <p:nvSpPr>
          <p:cNvPr id="26" name="Alaotsikko 25"/>
          <p:cNvSpPr>
            <a:spLocks noGrp="1"/>
          </p:cNvSpPr>
          <p:nvPr>
            <p:ph type="subTitle" idx="1"/>
          </p:nvPr>
        </p:nvSpPr>
        <p:spPr/>
        <p:txBody>
          <a:bodyPr/>
          <a:lstStyle/>
          <a:p>
            <a:r>
              <a:rPr lang="fi-FI"/>
              <a:t>Vuosikokous 22.4.2017</a:t>
            </a:r>
          </a:p>
          <a:p>
            <a:r>
              <a:rPr lang="fi-FI" dirty="0"/>
              <a:t>Reijo Petrell</a:t>
            </a:r>
          </a:p>
        </p:txBody>
      </p:sp>
    </p:spTree>
    <p:extLst>
      <p:ext uri="{BB962C8B-B14F-4D97-AF65-F5344CB8AC3E}">
        <p14:creationId xmlns:p14="http://schemas.microsoft.com/office/powerpoint/2010/main" val="2438147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tsikko 1"/>
          <p:cNvSpPr>
            <a:spLocks noGrp="1"/>
          </p:cNvSpPr>
          <p:nvPr>
            <p:ph type="title"/>
          </p:nvPr>
        </p:nvSpPr>
        <p:spPr>
          <a:xfrm>
            <a:off x="468313" y="404664"/>
            <a:ext cx="8352159" cy="1224136"/>
          </a:xfrm>
        </p:spPr>
        <p:txBody>
          <a:bodyPr>
            <a:normAutofit fontScale="90000"/>
          </a:bodyPr>
          <a:lstStyle/>
          <a:p>
            <a:r>
              <a:rPr lang="fi-FI" sz="3600" dirty="0"/>
              <a:t>Marttaliiton tilinpäätös ja toimintakertomus 2016</a:t>
            </a:r>
            <a:br>
              <a:rPr lang="fi-FI" sz="3600" dirty="0"/>
            </a:br>
            <a:endParaRPr lang="fi-FI" sz="3600" dirty="0"/>
          </a:p>
        </p:txBody>
      </p:sp>
      <p:sp>
        <p:nvSpPr>
          <p:cNvPr id="5123" name="Sisällön paikkamerkki 2"/>
          <p:cNvSpPr>
            <a:spLocks noGrp="1"/>
          </p:cNvSpPr>
          <p:nvPr>
            <p:ph idx="1"/>
          </p:nvPr>
        </p:nvSpPr>
        <p:spPr>
          <a:xfrm>
            <a:off x="468313" y="1233377"/>
            <a:ext cx="7848600" cy="5148373"/>
          </a:xfrm>
        </p:spPr>
        <p:txBody>
          <a:bodyPr>
            <a:normAutofit lnSpcReduction="10000"/>
          </a:bodyPr>
          <a:lstStyle/>
          <a:p>
            <a:pPr>
              <a:buFontTx/>
              <a:buNone/>
            </a:pPr>
            <a:endParaRPr lang="fi-FI" sz="2400" dirty="0"/>
          </a:p>
          <a:p>
            <a:pPr>
              <a:buClr>
                <a:srgbClr val="C00000"/>
              </a:buClr>
              <a:buSzPct val="200000"/>
              <a:buFont typeface="Arial" panose="020B0604020202020204" pitchFamily="34" charset="0"/>
              <a:buChar char="•"/>
            </a:pPr>
            <a:r>
              <a:rPr lang="fi-FI" sz="2400" b="0" dirty="0">
                <a:solidFill>
                  <a:schemeClr val="tx1"/>
                </a:solidFill>
              </a:rPr>
              <a:t>Tilinpäätös on laadittu uuden kirjanpitolain pienyrityksiä koskevan säännöstön mukaisesti. Lain tavoitteena on vähentää esitettävien ja tarkastettavien asioiden määrää</a:t>
            </a:r>
          </a:p>
          <a:p>
            <a:pPr>
              <a:buClr>
                <a:srgbClr val="C00000"/>
              </a:buClr>
              <a:buSzPct val="200000"/>
            </a:pPr>
            <a:r>
              <a:rPr lang="fi-FI" dirty="0"/>
              <a:t>Konsernitilinpäätöstä ei laadita, koska kirjanpitolaki ei sitä edellytä. </a:t>
            </a:r>
            <a:r>
              <a:rPr lang="fi-FI" sz="2400" b="0" dirty="0">
                <a:solidFill>
                  <a:schemeClr val="tx1"/>
                </a:solidFill>
              </a:rPr>
              <a:t>Marttaliiton lähiyhteisöjen keskeiset tiedot esitetään kuitenkin Marttaliiton toimintakertomuksessa.</a:t>
            </a:r>
          </a:p>
          <a:p>
            <a:pPr>
              <a:buClr>
                <a:srgbClr val="C00000"/>
              </a:buClr>
              <a:buSzPct val="200000"/>
              <a:buFont typeface="Arial" panose="020B0604020202020204" pitchFamily="34" charset="0"/>
              <a:buChar char="•"/>
            </a:pPr>
            <a:r>
              <a:rPr lang="fi-FI" sz="2400" b="0" dirty="0">
                <a:solidFill>
                  <a:schemeClr val="tx1"/>
                </a:solidFill>
              </a:rPr>
              <a:t>Toimintakertomus on edelleen huomattavasti lakisääteisiä vaatimuksia laajempi</a:t>
            </a:r>
          </a:p>
          <a:p>
            <a:pPr>
              <a:buClr>
                <a:srgbClr val="C00000"/>
              </a:buClr>
              <a:buSzPct val="200000"/>
              <a:buFont typeface="Arial" panose="020B0604020202020204" pitchFamily="34" charset="0"/>
              <a:buChar char="•"/>
            </a:pPr>
            <a:r>
              <a:rPr lang="fi-FI" dirty="0"/>
              <a:t>Erillinen vuosikertomus julkaistaan Martat-lehdessä  3 / 2017</a:t>
            </a:r>
            <a:endParaRPr lang="fi-FI" sz="2400" b="0" dirty="0">
              <a:solidFill>
                <a:schemeClr val="tx1"/>
              </a:solidFill>
            </a:endParaRPr>
          </a:p>
          <a:p>
            <a:pPr>
              <a:buClr>
                <a:srgbClr val="C00000"/>
              </a:buClr>
              <a:buSzPct val="200000"/>
              <a:buFont typeface="Arial" panose="020B0604020202020204" pitchFamily="34" charset="0"/>
              <a:buChar char="•"/>
            </a:pPr>
            <a:endParaRPr lang="fi-FI" sz="2400" b="0" dirty="0"/>
          </a:p>
          <a:p>
            <a:endParaRPr lang="fi-FI" sz="2400" dirty="0"/>
          </a:p>
        </p:txBody>
      </p:sp>
    </p:spTree>
    <p:extLst>
      <p:ext uri="{BB962C8B-B14F-4D97-AF65-F5344CB8AC3E}">
        <p14:creationId xmlns:p14="http://schemas.microsoft.com/office/powerpoint/2010/main" val="1551707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a:xfrm>
            <a:off x="1246909" y="116632"/>
            <a:ext cx="7573563" cy="836712"/>
          </a:xfrm>
        </p:spPr>
        <p:txBody>
          <a:bodyPr>
            <a:normAutofit/>
          </a:bodyPr>
          <a:lstStyle/>
          <a:p>
            <a:r>
              <a:rPr lang="fi-FI" sz="4000" b="1" dirty="0"/>
              <a:t> </a:t>
            </a:r>
            <a:r>
              <a:rPr lang="fi-FI" sz="3600" dirty="0"/>
              <a:t>Marttaliiton talous 2016</a:t>
            </a:r>
          </a:p>
        </p:txBody>
      </p:sp>
      <p:sp>
        <p:nvSpPr>
          <p:cNvPr id="9219" name="Sisällön paikkamerkki 2"/>
          <p:cNvSpPr>
            <a:spLocks noGrp="1"/>
          </p:cNvSpPr>
          <p:nvPr>
            <p:ph idx="1"/>
          </p:nvPr>
        </p:nvSpPr>
        <p:spPr>
          <a:xfrm>
            <a:off x="323528" y="1196752"/>
            <a:ext cx="8496944" cy="5472608"/>
          </a:xfrm>
        </p:spPr>
        <p:txBody>
          <a:bodyPr>
            <a:normAutofit fontScale="92500" lnSpcReduction="10000"/>
          </a:bodyPr>
          <a:lstStyle/>
          <a:p>
            <a:pPr>
              <a:buClr>
                <a:srgbClr val="C00000"/>
              </a:buClr>
              <a:buSzPct val="200000"/>
              <a:defRPr/>
            </a:pPr>
            <a:r>
              <a:rPr lang="fi-FI" sz="2400" b="0" dirty="0">
                <a:solidFill>
                  <a:schemeClr val="tx1"/>
                </a:solidFill>
              </a:rPr>
              <a:t>Tilikauden tulos + 224 </a:t>
            </a:r>
            <a:r>
              <a:rPr lang="fi-FI" dirty="0"/>
              <a:t>t</a:t>
            </a:r>
            <a:r>
              <a:rPr lang="fi-FI" sz="2400" b="0" dirty="0">
                <a:solidFill>
                  <a:schemeClr val="tx1"/>
                </a:solidFill>
              </a:rPr>
              <a:t>€</a:t>
            </a:r>
          </a:p>
          <a:p>
            <a:pPr lvl="1">
              <a:buClr>
                <a:srgbClr val="C00000"/>
              </a:buClr>
              <a:buSzPct val="200000"/>
              <a:defRPr/>
            </a:pPr>
            <a:r>
              <a:rPr lang="fi-FI" sz="2400" dirty="0"/>
              <a:t>Taloutta hoidettiin kurinalaisesti</a:t>
            </a:r>
          </a:p>
          <a:p>
            <a:pPr lvl="1">
              <a:buClr>
                <a:srgbClr val="C00000"/>
              </a:buClr>
              <a:buSzPct val="200000"/>
              <a:defRPr/>
            </a:pPr>
            <a:r>
              <a:rPr lang="fi-FI" sz="2400" dirty="0"/>
              <a:t>Toimintayksiköiden kulut alittivat budjetoidun</a:t>
            </a:r>
          </a:p>
          <a:p>
            <a:pPr lvl="1">
              <a:buClr>
                <a:srgbClr val="C00000"/>
              </a:buClr>
              <a:buSzPct val="200000"/>
              <a:defRPr/>
            </a:pPr>
            <a:r>
              <a:rPr lang="fi-FI" sz="2400" dirty="0"/>
              <a:t>Varsinaisen toiminnan kulujäämä (- 2 085 t€) oli  n. 156 t€ budjetoitua pienempi </a:t>
            </a:r>
          </a:p>
          <a:p>
            <a:pPr lvl="1">
              <a:buClr>
                <a:srgbClr val="C00000"/>
              </a:buClr>
              <a:buSzPct val="200000"/>
              <a:defRPr/>
            </a:pPr>
            <a:r>
              <a:rPr lang="fi-FI" sz="2400" dirty="0"/>
              <a:t>Varainhankinta toteutui suunnitellusti</a:t>
            </a:r>
          </a:p>
          <a:p>
            <a:pPr lvl="1">
              <a:buClr>
                <a:srgbClr val="C00000"/>
              </a:buClr>
              <a:buSzPct val="200000"/>
              <a:defRPr/>
            </a:pPr>
            <a:r>
              <a:rPr lang="fi-FI" sz="2400" dirty="0"/>
              <a:t>Sijoitustoiminnan tulos oli n. 75 t€ budjetoitua parempi.</a:t>
            </a:r>
          </a:p>
          <a:p>
            <a:pPr lvl="1">
              <a:buClr>
                <a:srgbClr val="C00000"/>
              </a:buClr>
              <a:buSzPct val="200000"/>
              <a:defRPr/>
            </a:pPr>
            <a:r>
              <a:rPr lang="fi-FI" sz="2400" b="0" dirty="0">
                <a:solidFill>
                  <a:schemeClr val="tx1"/>
                </a:solidFill>
              </a:rPr>
              <a:t>Sijoitustoiminnan tuotto oli +6 %</a:t>
            </a:r>
          </a:p>
          <a:p>
            <a:pPr lvl="1">
              <a:buClr>
                <a:srgbClr val="C00000"/>
              </a:buClr>
              <a:buSzPct val="200000"/>
              <a:defRPr/>
            </a:pPr>
            <a:r>
              <a:rPr lang="fi-FI" sz="2400" dirty="0"/>
              <a:t>MUTTA sijoitusomaisuutta myytiin 792 t€:</a:t>
            </a:r>
            <a:r>
              <a:rPr lang="fi-FI" sz="2400" dirty="0" err="1"/>
              <a:t>lla</a:t>
            </a:r>
            <a:r>
              <a:rPr lang="fi-FI" sz="2400" dirty="0"/>
              <a:t> kulujen ja velkojen maksamiseksi</a:t>
            </a:r>
          </a:p>
          <a:p>
            <a:pPr lvl="1">
              <a:buClr>
                <a:srgbClr val="C00000"/>
              </a:buClr>
              <a:buSzPct val="200000"/>
              <a:defRPr/>
            </a:pPr>
            <a:r>
              <a:rPr lang="fi-FI" sz="2400" dirty="0"/>
              <a:t>Sijoitusomaisuuden markkina-arvo väheni 183 t€.</a:t>
            </a:r>
          </a:p>
          <a:p>
            <a:pPr marL="457200" lvl="1" indent="0">
              <a:buClr>
                <a:srgbClr val="C00000"/>
              </a:buClr>
              <a:buSzPct val="200000"/>
              <a:buNone/>
              <a:defRPr/>
            </a:pPr>
            <a:endParaRPr lang="fi-FI" sz="2400" b="0" dirty="0">
              <a:solidFill>
                <a:schemeClr val="tx1"/>
              </a:solidFill>
              <a:highlight>
                <a:srgbClr val="FFFF00"/>
              </a:highlight>
            </a:endParaRPr>
          </a:p>
          <a:p>
            <a:pPr>
              <a:buClr>
                <a:srgbClr val="C00000"/>
              </a:buClr>
              <a:buSzPct val="200000"/>
              <a:defRPr/>
            </a:pPr>
            <a:r>
              <a:rPr lang="fi-FI" sz="2400" b="0" dirty="0">
                <a:solidFill>
                  <a:schemeClr val="tx1"/>
                </a:solidFill>
              </a:rPr>
              <a:t>Tase </a:t>
            </a:r>
            <a:r>
              <a:rPr lang="fi-FI" dirty="0"/>
              <a:t>2</a:t>
            </a:r>
            <a:r>
              <a:rPr lang="fi-FI" sz="2400" b="0" dirty="0">
                <a:solidFill>
                  <a:schemeClr val="tx1"/>
                </a:solidFill>
              </a:rPr>
              <a:t>9 977 </a:t>
            </a:r>
            <a:r>
              <a:rPr lang="fi-FI" dirty="0"/>
              <a:t>t</a:t>
            </a:r>
            <a:r>
              <a:rPr lang="fi-FI" sz="2400" b="0" dirty="0">
                <a:solidFill>
                  <a:schemeClr val="tx1"/>
                </a:solidFill>
              </a:rPr>
              <a:t>€</a:t>
            </a:r>
          </a:p>
          <a:p>
            <a:pPr lvl="1">
              <a:buClr>
                <a:srgbClr val="C00000"/>
              </a:buClr>
              <a:buSzPct val="200000"/>
              <a:defRPr/>
            </a:pPr>
            <a:r>
              <a:rPr lang="fi-FI" sz="2400" b="0" dirty="0">
                <a:solidFill>
                  <a:schemeClr val="tx1"/>
                </a:solidFill>
              </a:rPr>
              <a:t>Pieneni </a:t>
            </a:r>
            <a:r>
              <a:rPr lang="fi-FI" sz="2400" dirty="0"/>
              <a:t>428 </a:t>
            </a:r>
            <a:r>
              <a:rPr lang="fi-FI" sz="2400" b="0" dirty="0">
                <a:solidFill>
                  <a:schemeClr val="tx1"/>
                </a:solidFill>
              </a:rPr>
              <a:t>t€ edellisestä vuodesta</a:t>
            </a:r>
          </a:p>
          <a:p>
            <a:pPr lvl="1">
              <a:buNone/>
              <a:defRPr/>
            </a:pPr>
            <a:endParaRPr lang="fi-FI" sz="2800" dirty="0">
              <a:solidFill>
                <a:srgbClr val="FF0000"/>
              </a:solidFill>
            </a:endParaRPr>
          </a:p>
          <a:p>
            <a:pPr marL="0" indent="0">
              <a:buFont typeface="Trebuchet MS" pitchFamily="34" charset="0"/>
              <a:buNone/>
              <a:defRPr/>
            </a:pPr>
            <a:endParaRPr lang="fi-FI" sz="2800" dirty="0">
              <a:solidFill>
                <a:schemeClr val="tx1"/>
              </a:solidFill>
            </a:endParaRPr>
          </a:p>
        </p:txBody>
      </p:sp>
    </p:spTree>
    <p:extLst>
      <p:ext uri="{BB962C8B-B14F-4D97-AF65-F5344CB8AC3E}">
        <p14:creationId xmlns:p14="http://schemas.microsoft.com/office/powerpoint/2010/main" val="39269589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59219" y="476672"/>
            <a:ext cx="7798981" cy="1123528"/>
          </a:xfrm>
        </p:spPr>
        <p:txBody>
          <a:bodyPr>
            <a:normAutofit fontScale="90000"/>
          </a:bodyPr>
          <a:lstStyle/>
          <a:p>
            <a:pPr algn="ctr"/>
            <a:r>
              <a:rPr lang="fi-FI" b="1" dirty="0"/>
              <a:t>Marttaliitto ry</a:t>
            </a:r>
            <a:br>
              <a:rPr lang="fi-FI" b="1" dirty="0"/>
            </a:br>
            <a:r>
              <a:rPr lang="fi-FI" b="1" dirty="0"/>
              <a:t>-tulokset 2009-2016 (t€)</a:t>
            </a:r>
          </a:p>
        </p:txBody>
      </p:sp>
      <p:graphicFrame>
        <p:nvGraphicFramePr>
          <p:cNvPr id="4" name="Kaavio 3">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4068674023"/>
              </p:ext>
            </p:extLst>
          </p:nvPr>
        </p:nvGraphicFramePr>
        <p:xfrm>
          <a:off x="467833" y="1600200"/>
          <a:ext cx="7990367" cy="47368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0858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77462" y="476672"/>
            <a:ext cx="7480738" cy="1123528"/>
          </a:xfrm>
        </p:spPr>
        <p:txBody>
          <a:bodyPr>
            <a:normAutofit fontScale="90000"/>
          </a:bodyPr>
          <a:lstStyle/>
          <a:p>
            <a:pPr algn="ctr"/>
            <a:r>
              <a:rPr lang="fi-FI" b="1" dirty="0"/>
              <a:t>Marttaliitto ry</a:t>
            </a:r>
            <a:br>
              <a:rPr lang="fi-FI" b="1" dirty="0"/>
            </a:br>
            <a:r>
              <a:rPr lang="fi-FI" b="1" dirty="0"/>
              <a:t>-tase 2009-2016 (t€)</a:t>
            </a:r>
          </a:p>
        </p:txBody>
      </p:sp>
      <p:graphicFrame>
        <p:nvGraphicFramePr>
          <p:cNvPr id="4" name="Kaavio 3">
            <a:extLst>
              <a:ext uri="{FF2B5EF4-FFF2-40B4-BE49-F238E27FC236}">
                <a16:creationId xmlns:a16="http://schemas.microsoft.com/office/drawing/2014/main" id="{406A60A0-73F4-47AB-903E-0BD0A52DB939}"/>
              </a:ext>
            </a:extLst>
          </p:cNvPr>
          <p:cNvGraphicFramePr>
            <a:graphicFrameLocks/>
          </p:cNvGraphicFramePr>
          <p:nvPr>
            <p:extLst>
              <p:ext uri="{D42A27DB-BD31-4B8C-83A1-F6EECF244321}">
                <p14:modId xmlns:p14="http://schemas.microsoft.com/office/powerpoint/2010/main" val="520038509"/>
              </p:ext>
            </p:extLst>
          </p:nvPr>
        </p:nvGraphicFramePr>
        <p:xfrm>
          <a:off x="839972" y="1711842"/>
          <a:ext cx="7814929" cy="4997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821755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3683" y="331076"/>
            <a:ext cx="7764517" cy="1269124"/>
          </a:xfrm>
        </p:spPr>
        <p:txBody>
          <a:bodyPr>
            <a:normAutofit fontScale="90000"/>
          </a:bodyPr>
          <a:lstStyle/>
          <a:p>
            <a:pPr algn="ctr"/>
            <a:r>
              <a:rPr lang="fi-FI" b="1" dirty="0"/>
              <a:t>Marttaliiton tulot 2016</a:t>
            </a:r>
            <a:br>
              <a:rPr lang="fi-FI" b="1" dirty="0"/>
            </a:br>
            <a:r>
              <a:rPr lang="fi-FI" sz="3600" b="1" dirty="0"/>
              <a:t>(yhteensä 4,6 M€)</a:t>
            </a:r>
          </a:p>
        </p:txBody>
      </p:sp>
      <p:graphicFrame>
        <p:nvGraphicFramePr>
          <p:cNvPr id="4" name="Sisällön paikkamerkki 3"/>
          <p:cNvGraphicFramePr>
            <a:graphicFrameLocks noGrp="1"/>
          </p:cNvGraphicFramePr>
          <p:nvPr>
            <p:ph idx="1"/>
            <p:extLst/>
          </p:nvPr>
        </p:nvGraphicFramePr>
        <p:xfrm>
          <a:off x="323528" y="1772816"/>
          <a:ext cx="8640960" cy="49685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Kaavio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125657243"/>
              </p:ext>
            </p:extLst>
          </p:nvPr>
        </p:nvGraphicFramePr>
        <p:xfrm>
          <a:off x="541282" y="1772815"/>
          <a:ext cx="8056180" cy="40402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7408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34207" y="332656"/>
            <a:ext cx="6723993" cy="1008112"/>
          </a:xfrm>
        </p:spPr>
        <p:txBody>
          <a:bodyPr/>
          <a:lstStyle/>
          <a:p>
            <a:r>
              <a:rPr lang="fi-FI" b="1" dirty="0"/>
              <a:t>TULOJAKAUMA 2016</a:t>
            </a:r>
          </a:p>
        </p:txBody>
      </p:sp>
      <p:graphicFrame>
        <p:nvGraphicFramePr>
          <p:cNvPr id="4" name="Sisällön paikkamerkki 3"/>
          <p:cNvGraphicFramePr>
            <a:graphicFrameLocks noGrp="1"/>
          </p:cNvGraphicFramePr>
          <p:nvPr>
            <p:ph idx="1"/>
            <p:extLst/>
          </p:nvPr>
        </p:nvGraphicFramePr>
        <p:xfrm>
          <a:off x="26342" y="1628800"/>
          <a:ext cx="8794129" cy="47525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nvPr>
        </p:nvGraphicFramePr>
        <p:xfrm>
          <a:off x="323528" y="1772816"/>
          <a:ext cx="8352927" cy="48965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Kaavio 7"/>
          <p:cNvGraphicFramePr>
            <a:graphicFrameLocks/>
          </p:cNvGraphicFramePr>
          <p:nvPr>
            <p:extLst>
              <p:ext uri="{D42A27DB-BD31-4B8C-83A1-F6EECF244321}">
                <p14:modId xmlns:p14="http://schemas.microsoft.com/office/powerpoint/2010/main" val="2125321916"/>
              </p:ext>
            </p:extLst>
          </p:nvPr>
        </p:nvGraphicFramePr>
        <p:xfrm>
          <a:off x="426028" y="1267691"/>
          <a:ext cx="8156864" cy="540166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847764758"/>
              </p:ext>
            </p:extLst>
          </p:nvPr>
        </p:nvGraphicFramePr>
        <p:xfrm>
          <a:off x="188449" y="1267690"/>
          <a:ext cx="7389510" cy="49018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582686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67559" y="409903"/>
            <a:ext cx="8468937" cy="1190297"/>
          </a:xfrm>
        </p:spPr>
        <p:txBody>
          <a:bodyPr>
            <a:normAutofit fontScale="90000"/>
          </a:bodyPr>
          <a:lstStyle/>
          <a:p>
            <a:pPr algn="ctr"/>
            <a:r>
              <a:rPr lang="fi-FI" b="1" dirty="0"/>
              <a:t>Marttaliiton menot 2016</a:t>
            </a:r>
            <a:br>
              <a:rPr lang="fi-FI" b="1" dirty="0"/>
            </a:br>
            <a:r>
              <a:rPr lang="fi-FI" sz="3600" b="1" dirty="0"/>
              <a:t>(yhteensä 4,3 m€)</a:t>
            </a:r>
          </a:p>
        </p:txBody>
      </p:sp>
      <p:graphicFrame>
        <p:nvGraphicFramePr>
          <p:cNvPr id="5" name="Sisällön paikkamerkki 4"/>
          <p:cNvGraphicFramePr>
            <a:graphicFrameLocks noGrp="1"/>
          </p:cNvGraphicFramePr>
          <p:nvPr>
            <p:ph idx="1"/>
            <p:extLst/>
          </p:nvPr>
        </p:nvGraphicFramePr>
        <p:xfrm>
          <a:off x="467544" y="1916832"/>
          <a:ext cx="8496944" cy="4824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762842484"/>
              </p:ext>
            </p:extLst>
          </p:nvPr>
        </p:nvGraphicFramePr>
        <p:xfrm>
          <a:off x="144016" y="1700047"/>
          <a:ext cx="8033032" cy="48198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4338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20688"/>
            <a:ext cx="8579296" cy="979512"/>
          </a:xfrm>
        </p:spPr>
        <p:txBody>
          <a:bodyPr>
            <a:normAutofit fontScale="90000"/>
          </a:bodyPr>
          <a:lstStyle/>
          <a:p>
            <a:pPr algn="ctr"/>
            <a:r>
              <a:rPr lang="fi-FI" b="1" dirty="0"/>
              <a:t>Varsinaisen toiminnan kulujäämät 2016 (2,1 M€)</a:t>
            </a:r>
          </a:p>
        </p:txBody>
      </p:sp>
      <p:graphicFrame>
        <p:nvGraphicFramePr>
          <p:cNvPr id="4" name="Sisällön paikkamerkki 3"/>
          <p:cNvGraphicFramePr>
            <a:graphicFrameLocks noGrp="1"/>
          </p:cNvGraphicFramePr>
          <p:nvPr>
            <p:ph idx="1"/>
            <p:extLst/>
          </p:nvPr>
        </p:nvGraphicFramePr>
        <p:xfrm>
          <a:off x="467544" y="1556792"/>
          <a:ext cx="7990656" cy="48245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extLst/>
          </p:nvPr>
        </p:nvGraphicFramePr>
        <p:xfrm>
          <a:off x="323528" y="1988840"/>
          <a:ext cx="8424936" cy="46805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Kaavio 7"/>
          <p:cNvGraphicFramePr>
            <a:graphicFrameLocks/>
          </p:cNvGraphicFramePr>
          <p:nvPr>
            <p:extLst>
              <p:ext uri="{D42A27DB-BD31-4B8C-83A1-F6EECF244321}">
                <p14:modId xmlns:p14="http://schemas.microsoft.com/office/powerpoint/2010/main" val="1514846660"/>
              </p:ext>
            </p:extLst>
          </p:nvPr>
        </p:nvGraphicFramePr>
        <p:xfrm>
          <a:off x="457200" y="1988840"/>
          <a:ext cx="8001000" cy="457821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8106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 y="0"/>
            <a:ext cx="6858000" cy="6858000"/>
          </a:xfrm>
          <a:prstGeom prst="rect">
            <a:avLst/>
          </a:prstGeom>
        </p:spPr>
      </p:pic>
    </p:spTree>
    <p:extLst>
      <p:ext uri="{BB962C8B-B14F-4D97-AF65-F5344CB8AC3E}">
        <p14:creationId xmlns:p14="http://schemas.microsoft.com/office/powerpoint/2010/main" val="2891765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tsikko 1"/>
          <p:cNvSpPr>
            <a:spLocks noGrp="1"/>
          </p:cNvSpPr>
          <p:nvPr>
            <p:ph type="title"/>
          </p:nvPr>
        </p:nvSpPr>
        <p:spPr>
          <a:xfrm>
            <a:off x="2339753" y="274638"/>
            <a:ext cx="6804248" cy="944562"/>
          </a:xfrm>
        </p:spPr>
        <p:txBody>
          <a:bodyPr>
            <a:normAutofit fontScale="90000"/>
          </a:bodyPr>
          <a:lstStyle/>
          <a:p>
            <a:pPr algn="ctr"/>
            <a:r>
              <a:rPr lang="fi-FI" sz="4000" b="1" dirty="0"/>
              <a:t>Marttaliiton talousarviovertailu</a:t>
            </a:r>
          </a:p>
        </p:txBody>
      </p:sp>
      <p:graphicFrame>
        <p:nvGraphicFramePr>
          <p:cNvPr id="4" name="Sisällön paikkamerkki 3"/>
          <p:cNvGraphicFramePr>
            <a:graphicFrameLocks noGrp="1"/>
          </p:cNvGraphicFramePr>
          <p:nvPr>
            <p:ph idx="1"/>
            <p:extLst>
              <p:ext uri="{D42A27DB-BD31-4B8C-83A1-F6EECF244321}">
                <p14:modId xmlns:p14="http://schemas.microsoft.com/office/powerpoint/2010/main" val="1033401008"/>
              </p:ext>
            </p:extLst>
          </p:nvPr>
        </p:nvGraphicFramePr>
        <p:xfrm>
          <a:off x="323529" y="1412775"/>
          <a:ext cx="8640959" cy="4114489"/>
        </p:xfrm>
        <a:graphic>
          <a:graphicData uri="http://schemas.openxmlformats.org/drawingml/2006/table">
            <a:tbl>
              <a:tblPr>
                <a:tableStyleId>{5C22544A-7EE6-4342-B048-85BDC9FD1C3A}</a:tableStyleId>
              </a:tblPr>
              <a:tblGrid>
                <a:gridCol w="3497213">
                  <a:extLst>
                    <a:ext uri="{9D8B030D-6E8A-4147-A177-3AD203B41FA5}">
                      <a16:colId xmlns:a16="http://schemas.microsoft.com/office/drawing/2014/main" val="20000"/>
                    </a:ext>
                  </a:extLst>
                </a:gridCol>
                <a:gridCol w="276465">
                  <a:extLst>
                    <a:ext uri="{9D8B030D-6E8A-4147-A177-3AD203B41FA5}">
                      <a16:colId xmlns:a16="http://schemas.microsoft.com/office/drawing/2014/main" val="20001"/>
                    </a:ext>
                  </a:extLst>
                </a:gridCol>
                <a:gridCol w="1294711">
                  <a:extLst>
                    <a:ext uri="{9D8B030D-6E8A-4147-A177-3AD203B41FA5}">
                      <a16:colId xmlns:a16="http://schemas.microsoft.com/office/drawing/2014/main" val="20002"/>
                    </a:ext>
                  </a:extLst>
                </a:gridCol>
                <a:gridCol w="498498">
                  <a:extLst>
                    <a:ext uri="{9D8B030D-6E8A-4147-A177-3AD203B41FA5}">
                      <a16:colId xmlns:a16="http://schemas.microsoft.com/office/drawing/2014/main" val="20003"/>
                    </a:ext>
                  </a:extLst>
                </a:gridCol>
                <a:gridCol w="1661661">
                  <a:extLst>
                    <a:ext uri="{9D8B030D-6E8A-4147-A177-3AD203B41FA5}">
                      <a16:colId xmlns:a16="http://schemas.microsoft.com/office/drawing/2014/main" val="20004"/>
                    </a:ext>
                  </a:extLst>
                </a:gridCol>
                <a:gridCol w="498498">
                  <a:extLst>
                    <a:ext uri="{9D8B030D-6E8A-4147-A177-3AD203B41FA5}">
                      <a16:colId xmlns:a16="http://schemas.microsoft.com/office/drawing/2014/main" val="20005"/>
                    </a:ext>
                  </a:extLst>
                </a:gridCol>
                <a:gridCol w="913913">
                  <a:extLst>
                    <a:ext uri="{9D8B030D-6E8A-4147-A177-3AD203B41FA5}">
                      <a16:colId xmlns:a16="http://schemas.microsoft.com/office/drawing/2014/main" val="20006"/>
                    </a:ext>
                  </a:extLst>
                </a:gridCol>
              </a:tblGrid>
              <a:tr h="390837">
                <a:tc>
                  <a:txBody>
                    <a:bodyPr/>
                    <a:lstStyle/>
                    <a:p>
                      <a:pPr algn="l" fontAlgn="b"/>
                      <a:endParaRPr lang="fi-FI" sz="1600" b="1" i="0" u="none" strike="noStrike" dirty="0">
                        <a:solidFill>
                          <a:srgbClr val="000000"/>
                        </a:solidFill>
                        <a:effectLst/>
                        <a:latin typeface="Arial"/>
                      </a:endParaRPr>
                    </a:p>
                  </a:txBody>
                  <a:tcPr marL="9525" marR="9525" marT="9527" marB="0" anchor="b"/>
                </a:tc>
                <a:tc gridSpan="2">
                  <a:txBody>
                    <a:bodyPr/>
                    <a:lstStyle/>
                    <a:p>
                      <a:pPr algn="ctr" rtl="0" fontAlgn="b"/>
                      <a:r>
                        <a:rPr lang="fi-FI" sz="1600" b="1" u="none" strike="noStrike" dirty="0">
                          <a:effectLst/>
                        </a:rPr>
                        <a:t>        TP 2016 </a:t>
                      </a:r>
                      <a:endParaRPr lang="fi-FI" sz="1600" b="1" i="0" u="none" strike="noStrike" dirty="0">
                        <a:solidFill>
                          <a:srgbClr val="000000"/>
                        </a:solidFill>
                        <a:effectLst/>
                        <a:latin typeface="Arial"/>
                      </a:endParaRPr>
                    </a:p>
                  </a:txBody>
                  <a:tcPr marL="9525" marR="9525" marT="9527" marB="0" anchor="b"/>
                </a:tc>
                <a:tc hMerge="1">
                  <a:txBody>
                    <a:bodyPr/>
                    <a:lstStyle/>
                    <a:p>
                      <a:endParaRPr lang="fi-FI"/>
                    </a:p>
                  </a:txBody>
                  <a:tcPr/>
                </a:tc>
                <a:tc gridSpan="2">
                  <a:txBody>
                    <a:bodyPr/>
                    <a:lstStyle/>
                    <a:p>
                      <a:pPr algn="ctr" rtl="0" fontAlgn="b"/>
                      <a:r>
                        <a:rPr lang="fi-FI" sz="1600" b="1" u="none" strike="noStrike" dirty="0">
                          <a:effectLst/>
                        </a:rPr>
                        <a:t>                TA 2016</a:t>
                      </a:r>
                      <a:endParaRPr lang="fi-FI" sz="1600" b="1" i="0" u="none" strike="noStrike" dirty="0">
                        <a:solidFill>
                          <a:srgbClr val="000000"/>
                        </a:solidFill>
                        <a:effectLst/>
                        <a:latin typeface="Arial"/>
                      </a:endParaRPr>
                    </a:p>
                  </a:txBody>
                  <a:tcPr marL="9525" marR="9525" marT="9527" marB="0" anchor="b"/>
                </a:tc>
                <a:tc hMerge="1">
                  <a:txBody>
                    <a:bodyPr/>
                    <a:lstStyle/>
                    <a:p>
                      <a:endParaRPr lang="fi-FI"/>
                    </a:p>
                  </a:txBody>
                  <a:tcPr/>
                </a:tc>
                <a:tc gridSpan="2">
                  <a:txBody>
                    <a:bodyPr/>
                    <a:lstStyle/>
                    <a:p>
                      <a:pPr algn="ctr" rtl="0" fontAlgn="b"/>
                      <a:r>
                        <a:rPr lang="fi-FI" sz="1600" b="1" u="none" strike="noStrike" dirty="0">
                          <a:effectLst/>
                        </a:rPr>
                        <a:t>         ERO</a:t>
                      </a:r>
                      <a:endParaRPr lang="fi-FI" sz="1600" b="1" i="0" u="none" strike="noStrike" dirty="0">
                        <a:solidFill>
                          <a:srgbClr val="000000"/>
                        </a:solidFill>
                        <a:effectLst/>
                        <a:latin typeface="Arial"/>
                      </a:endParaRPr>
                    </a:p>
                  </a:txBody>
                  <a:tcPr marL="9525" marR="9525" marT="9527" marB="0" anchor="b"/>
                </a:tc>
                <a:tc hMerge="1">
                  <a:txBody>
                    <a:bodyPr/>
                    <a:lstStyle/>
                    <a:p>
                      <a:endParaRPr lang="fi-FI"/>
                    </a:p>
                  </a:txBody>
                  <a:tcPr/>
                </a:tc>
                <a:extLst>
                  <a:ext uri="{0D108BD9-81ED-4DB2-BD59-A6C34878D82A}">
                    <a16:rowId xmlns:a16="http://schemas.microsoft.com/office/drawing/2014/main" val="10000"/>
                  </a:ext>
                </a:extLst>
              </a:tr>
              <a:tr h="295500">
                <a:tc>
                  <a:txBody>
                    <a:bodyPr/>
                    <a:lstStyle/>
                    <a:p>
                      <a:pPr algn="l" fontAlgn="b"/>
                      <a:endParaRPr lang="fi-FI" sz="1600" b="1" i="0" u="none" strike="noStrike" dirty="0">
                        <a:solidFill>
                          <a:srgbClr val="000000"/>
                        </a:solidFill>
                        <a:effectLst/>
                        <a:latin typeface="Arial"/>
                      </a:endParaRPr>
                    </a:p>
                  </a:txBody>
                  <a:tcPr marL="9525" marR="9525" marT="9527" marB="0" anchor="b"/>
                </a:tc>
                <a:tc gridSpan="2">
                  <a:txBody>
                    <a:bodyPr/>
                    <a:lstStyle/>
                    <a:p>
                      <a:pPr algn="ctr" rtl="0" fontAlgn="b"/>
                      <a:r>
                        <a:rPr lang="fi-FI" sz="1600" b="1" u="none" strike="noStrike" dirty="0">
                          <a:effectLst/>
                        </a:rPr>
                        <a:t>         </a:t>
                      </a:r>
                      <a:r>
                        <a:rPr lang="fi-FI" sz="1600" b="1" u="none" strike="noStrike" dirty="0" err="1">
                          <a:effectLst/>
                        </a:rPr>
                        <a:t>t€</a:t>
                      </a:r>
                      <a:endParaRPr lang="fi-FI" sz="1600" b="1" i="0" u="none" strike="noStrike" dirty="0">
                        <a:solidFill>
                          <a:srgbClr val="000000"/>
                        </a:solidFill>
                        <a:effectLst/>
                        <a:latin typeface="Arial"/>
                      </a:endParaRPr>
                    </a:p>
                  </a:txBody>
                  <a:tcPr marL="9525" marR="9525" marT="9527" marB="0" anchor="b"/>
                </a:tc>
                <a:tc hMerge="1">
                  <a:txBody>
                    <a:bodyPr/>
                    <a:lstStyle/>
                    <a:p>
                      <a:endParaRPr lang="fi-FI"/>
                    </a:p>
                  </a:txBody>
                  <a:tcPr/>
                </a:tc>
                <a:tc gridSpan="2">
                  <a:txBody>
                    <a:bodyPr/>
                    <a:lstStyle/>
                    <a:p>
                      <a:pPr algn="ctr" rtl="0" fontAlgn="b"/>
                      <a:r>
                        <a:rPr lang="fi-FI" sz="1600" b="1" u="none" strike="noStrike" dirty="0">
                          <a:effectLst/>
                        </a:rPr>
                        <a:t>                   </a:t>
                      </a:r>
                      <a:r>
                        <a:rPr lang="fi-FI" sz="1600" b="1" u="none" strike="noStrike" dirty="0" err="1">
                          <a:effectLst/>
                        </a:rPr>
                        <a:t>t€</a:t>
                      </a:r>
                      <a:endParaRPr lang="fi-FI" sz="1600" b="1" i="0" u="none" strike="noStrike" dirty="0">
                        <a:solidFill>
                          <a:srgbClr val="000000"/>
                        </a:solidFill>
                        <a:effectLst/>
                        <a:latin typeface="Arial"/>
                      </a:endParaRPr>
                    </a:p>
                  </a:txBody>
                  <a:tcPr marL="9525" marR="9525" marT="9527" marB="0" anchor="b"/>
                </a:tc>
                <a:tc hMerge="1">
                  <a:txBody>
                    <a:bodyPr/>
                    <a:lstStyle/>
                    <a:p>
                      <a:endParaRPr lang="fi-FI"/>
                    </a:p>
                  </a:txBody>
                  <a:tcPr/>
                </a:tc>
                <a:tc gridSpan="2">
                  <a:txBody>
                    <a:bodyPr/>
                    <a:lstStyle/>
                    <a:p>
                      <a:pPr algn="ctr" rtl="0" fontAlgn="b"/>
                      <a:r>
                        <a:rPr lang="fi-FI" sz="1600" b="1" u="none" strike="noStrike" dirty="0">
                          <a:effectLst/>
                        </a:rPr>
                        <a:t>          </a:t>
                      </a:r>
                      <a:r>
                        <a:rPr lang="fi-FI" sz="1600" b="1" u="none" strike="noStrike" dirty="0" err="1">
                          <a:effectLst/>
                        </a:rPr>
                        <a:t>t€</a:t>
                      </a:r>
                      <a:endParaRPr lang="fi-FI" sz="1600" b="1" i="0" u="none" strike="noStrike" dirty="0">
                        <a:solidFill>
                          <a:srgbClr val="000000"/>
                        </a:solidFill>
                        <a:effectLst/>
                        <a:latin typeface="Arial"/>
                      </a:endParaRPr>
                    </a:p>
                  </a:txBody>
                  <a:tcPr marL="9525" marR="9525" marT="9527" marB="0" anchor="b"/>
                </a:tc>
                <a:tc hMerge="1">
                  <a:txBody>
                    <a:bodyPr/>
                    <a:lstStyle/>
                    <a:p>
                      <a:endParaRPr lang="fi-FI"/>
                    </a:p>
                  </a:txBody>
                  <a:tcPr/>
                </a:tc>
                <a:extLst>
                  <a:ext uri="{0D108BD9-81ED-4DB2-BD59-A6C34878D82A}">
                    <a16:rowId xmlns:a16="http://schemas.microsoft.com/office/drawing/2014/main" val="10001"/>
                  </a:ext>
                </a:extLst>
              </a:tr>
              <a:tr h="581080">
                <a:tc>
                  <a:txBody>
                    <a:bodyPr/>
                    <a:lstStyle/>
                    <a:p>
                      <a:pPr algn="l" rtl="0" fontAlgn="b"/>
                      <a:r>
                        <a:rPr lang="fi-FI" sz="1600" b="1" u="none" strike="noStrike" dirty="0">
                          <a:effectLst/>
                        </a:rPr>
                        <a:t>Varsinaisen toiminnan kulujäämä</a:t>
                      </a:r>
                      <a:endParaRPr lang="fi-FI" sz="1600" b="1" i="0" u="none" strike="noStrike" dirty="0">
                        <a:solidFill>
                          <a:srgbClr val="000000"/>
                        </a:solidFill>
                        <a:effectLst/>
                        <a:latin typeface="Arial"/>
                      </a:endParaRPr>
                    </a:p>
                  </a:txBody>
                  <a:tcPr marL="9525" marR="9525" marT="9527" marB="0" anchor="b"/>
                </a:tc>
                <a:tc>
                  <a:txBody>
                    <a:bodyPr/>
                    <a:lstStyle/>
                    <a:p>
                      <a:endParaRPr lang="fi-FI" sz="1600" dirty="0"/>
                    </a:p>
                  </a:txBody>
                  <a:tcPr marL="9525" marR="9525" marT="9527" marB="0" anchor="b"/>
                </a:tc>
                <a:tc>
                  <a:txBody>
                    <a:bodyPr/>
                    <a:lstStyle/>
                    <a:p>
                      <a:pPr algn="r" rtl="0" fontAlgn="b"/>
                      <a:r>
                        <a:rPr lang="fi-FI" sz="1600" b="1" u="none" strike="noStrike" dirty="0">
                          <a:effectLst/>
                        </a:rPr>
                        <a:t>- 2085</a:t>
                      </a:r>
                      <a:endParaRPr lang="fi-FI" sz="1600" b="1" i="0" u="none" strike="noStrike" dirty="0">
                        <a:solidFill>
                          <a:srgbClr val="000000"/>
                        </a:solidFill>
                        <a:effectLst/>
                        <a:latin typeface="Arial"/>
                      </a:endParaRPr>
                    </a:p>
                  </a:txBody>
                  <a:tcPr marL="9525" marR="9525" marT="9527" marB="0" anchor="b"/>
                </a:tc>
                <a:tc>
                  <a:txBody>
                    <a:bodyPr/>
                    <a:lstStyle/>
                    <a:p>
                      <a:pPr algn="l" rtl="0"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r" rtl="0" fontAlgn="b"/>
                      <a:r>
                        <a:rPr lang="fi-FI" sz="1600" b="1" u="none" strike="noStrike" dirty="0">
                          <a:effectLst/>
                        </a:rPr>
                        <a:t>-2</a:t>
                      </a:r>
                      <a:r>
                        <a:rPr lang="fi-FI" sz="1600" b="1" u="none" strike="noStrike" baseline="0" dirty="0">
                          <a:effectLst/>
                        </a:rPr>
                        <a:t> 241</a:t>
                      </a:r>
                      <a:endParaRPr lang="fi-FI" sz="1600" b="1" i="0" u="none" strike="noStrike" dirty="0">
                        <a:solidFill>
                          <a:srgbClr val="000000"/>
                        </a:solidFill>
                        <a:effectLst/>
                        <a:latin typeface="Arial"/>
                      </a:endParaRPr>
                    </a:p>
                  </a:txBody>
                  <a:tcPr marL="9525" marR="9525" marT="9527" marB="0" anchor="b"/>
                </a:tc>
                <a:tc>
                  <a:txBody>
                    <a:bodyPr/>
                    <a:lstStyle/>
                    <a:p>
                      <a:pPr algn="l" rtl="0"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r" rtl="0" fontAlgn="b"/>
                      <a:r>
                        <a:rPr lang="fi-FI" sz="1600" b="1" i="0" u="none" strike="noStrike" dirty="0">
                          <a:solidFill>
                            <a:schemeClr val="dk1"/>
                          </a:solidFill>
                          <a:effectLst/>
                          <a:latin typeface="+mn-lt"/>
                        </a:rPr>
                        <a:t>+156</a:t>
                      </a:r>
                      <a:endParaRPr lang="fi-FI" sz="1600" b="1" i="0" u="none" strike="noStrike" dirty="0">
                        <a:solidFill>
                          <a:srgbClr val="000000"/>
                        </a:solidFill>
                        <a:effectLst/>
                        <a:latin typeface="Arial"/>
                      </a:endParaRPr>
                    </a:p>
                  </a:txBody>
                  <a:tcPr marL="9525" marR="9525" marT="9527" marB="0" anchor="b"/>
                </a:tc>
                <a:extLst>
                  <a:ext uri="{0D108BD9-81ED-4DB2-BD59-A6C34878D82A}">
                    <a16:rowId xmlns:a16="http://schemas.microsoft.com/office/drawing/2014/main" val="10002"/>
                  </a:ext>
                </a:extLst>
              </a:tr>
              <a:tr h="309036">
                <a:tc>
                  <a:txBody>
                    <a:bodyPr/>
                    <a:lstStyle/>
                    <a:p>
                      <a:pPr algn="l" fontAlgn="b"/>
                      <a:endParaRPr lang="fi-FI" sz="1600" b="1" i="0" u="none" strike="noStrike" dirty="0">
                        <a:solidFill>
                          <a:srgbClr val="000000"/>
                        </a:solidFill>
                        <a:effectLst/>
                        <a:latin typeface="Arial"/>
                      </a:endParaRPr>
                    </a:p>
                  </a:txBody>
                  <a:tcPr marL="9525" marR="9525" marT="9527" marB="0" anchor="b"/>
                </a:tc>
                <a:tc>
                  <a:txBody>
                    <a:bodyPr/>
                    <a:lstStyle/>
                    <a:p>
                      <a:endParaRPr lang="fi-FI" sz="1600"/>
                    </a:p>
                  </a:txBody>
                  <a:tcPr marL="9525" marR="9525" marT="9527" marB="0" anchor="b"/>
                </a:tc>
                <a:tc>
                  <a:txBody>
                    <a:bodyPr/>
                    <a:lstStyle/>
                    <a:p>
                      <a:pPr algn="l" rtl="0"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l" rtl="0"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l" rtl="0"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l" rtl="0"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l" rtl="0"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extLst>
                  <a:ext uri="{0D108BD9-81ED-4DB2-BD59-A6C34878D82A}">
                    <a16:rowId xmlns:a16="http://schemas.microsoft.com/office/drawing/2014/main" val="10003"/>
                  </a:ext>
                </a:extLst>
              </a:tr>
              <a:tr h="309036">
                <a:tc>
                  <a:txBody>
                    <a:bodyPr/>
                    <a:lstStyle/>
                    <a:p>
                      <a:pPr algn="l" rtl="0" fontAlgn="b"/>
                      <a:r>
                        <a:rPr lang="fi-FI" sz="1600" b="1" u="none" strike="noStrike" dirty="0">
                          <a:effectLst/>
                        </a:rPr>
                        <a:t>Varainhankinta</a:t>
                      </a:r>
                      <a:endParaRPr lang="fi-FI" sz="1600" b="1" i="0" u="none" strike="noStrike" dirty="0">
                        <a:solidFill>
                          <a:srgbClr val="000000"/>
                        </a:solidFill>
                        <a:effectLst/>
                        <a:latin typeface="Arial"/>
                      </a:endParaRPr>
                    </a:p>
                  </a:txBody>
                  <a:tcPr marL="9525" marR="9525" marT="9527" marB="0" anchor="b"/>
                </a:tc>
                <a:tc>
                  <a:txBody>
                    <a:bodyPr/>
                    <a:lstStyle/>
                    <a:p>
                      <a:endParaRPr lang="fi-FI" sz="1600" dirty="0"/>
                    </a:p>
                  </a:txBody>
                  <a:tcPr marL="9525" marR="9525" marT="9527" marB="0" anchor="b"/>
                </a:tc>
                <a:tc>
                  <a:txBody>
                    <a:bodyPr/>
                    <a:lstStyle/>
                    <a:p>
                      <a:pPr algn="r" fontAlgn="b"/>
                      <a:r>
                        <a:rPr lang="fi-FI" sz="1600" b="1" i="0" u="none" strike="noStrike" dirty="0">
                          <a:solidFill>
                            <a:schemeClr val="dk1"/>
                          </a:solidFill>
                          <a:effectLst/>
                          <a:latin typeface="+mn-lt"/>
                        </a:rPr>
                        <a:t>751</a:t>
                      </a:r>
                      <a:endParaRPr lang="fi-FI" sz="1600" b="1" i="0" u="none" strike="noStrike" dirty="0">
                        <a:solidFill>
                          <a:srgbClr val="000000"/>
                        </a:solidFill>
                        <a:effectLst/>
                        <a:latin typeface="Arial"/>
                      </a:endParaRPr>
                    </a:p>
                  </a:txBody>
                  <a:tcPr marL="9525" marR="9525" marT="9527" marB="0" anchor="b"/>
                </a:tc>
                <a:tc>
                  <a:txBody>
                    <a:bodyPr/>
                    <a:lstStyle/>
                    <a:p>
                      <a:pPr algn="l"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750</a:t>
                      </a:r>
                      <a:endParaRPr lang="fi-FI" sz="1600" b="1" i="0" u="none" strike="noStrike" dirty="0">
                        <a:solidFill>
                          <a:srgbClr val="000000"/>
                        </a:solidFill>
                        <a:effectLst/>
                        <a:latin typeface="Arial"/>
                      </a:endParaRPr>
                    </a:p>
                  </a:txBody>
                  <a:tcPr marL="9525" marR="9525" marT="9527" marB="0" anchor="b"/>
                </a:tc>
                <a:tc>
                  <a:txBody>
                    <a:bodyPr/>
                    <a:lstStyle/>
                    <a:p>
                      <a:pPr algn="l"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+1</a:t>
                      </a:r>
                      <a:endParaRPr lang="fi-FI" sz="1600" b="1" i="0" u="none" strike="noStrike" dirty="0">
                        <a:solidFill>
                          <a:srgbClr val="000000"/>
                        </a:solidFill>
                        <a:effectLst/>
                        <a:latin typeface="Arial"/>
                      </a:endParaRPr>
                    </a:p>
                  </a:txBody>
                  <a:tcPr marL="9525" marR="9525" marT="9527" marB="0" anchor="b"/>
                </a:tc>
                <a:extLst>
                  <a:ext uri="{0D108BD9-81ED-4DB2-BD59-A6C34878D82A}">
                    <a16:rowId xmlns:a16="http://schemas.microsoft.com/office/drawing/2014/main" val="10004"/>
                  </a:ext>
                </a:extLst>
              </a:tr>
              <a:tr h="592218">
                <a:tc>
                  <a:txBody>
                    <a:bodyPr/>
                    <a:lstStyle/>
                    <a:p>
                      <a:pPr algn="l" rtl="0" fontAlgn="b"/>
                      <a:r>
                        <a:rPr lang="fi-FI" sz="1600" b="1" u="none" strike="noStrike" dirty="0">
                          <a:effectLst/>
                        </a:rPr>
                        <a:t>Sijoitus- ja rahoitustoiminta</a:t>
                      </a:r>
                      <a:endParaRPr lang="fi-FI" sz="1600" b="1" i="0" u="none" strike="noStrike" dirty="0">
                        <a:solidFill>
                          <a:srgbClr val="000000"/>
                        </a:solidFill>
                        <a:effectLst/>
                        <a:latin typeface="Arial"/>
                      </a:endParaRPr>
                    </a:p>
                  </a:txBody>
                  <a:tcPr marL="9525" marR="9525" marT="9527" marB="0" anchor="b"/>
                </a:tc>
                <a:tc>
                  <a:txBody>
                    <a:bodyPr/>
                    <a:lstStyle/>
                    <a:p>
                      <a:endParaRPr lang="fi-FI" sz="1600"/>
                    </a:p>
                  </a:txBody>
                  <a:tcPr marL="9525" marR="9525" marT="9527" marB="0" anchor="b"/>
                </a:tc>
                <a:tc>
                  <a:txBody>
                    <a:bodyPr/>
                    <a:lstStyle/>
                    <a:p>
                      <a:pPr algn="r" fontAlgn="b"/>
                      <a:r>
                        <a:rPr lang="fi-FI" sz="1600" b="1" i="0" u="none" strike="noStrike" dirty="0">
                          <a:solidFill>
                            <a:srgbClr val="000000"/>
                          </a:solidFill>
                          <a:effectLst/>
                          <a:latin typeface="Arial"/>
                        </a:rPr>
                        <a:t>986</a:t>
                      </a:r>
                    </a:p>
                  </a:txBody>
                  <a:tcPr marL="9525" marR="9525" marT="9527" marB="0" anchor="b"/>
                </a:tc>
                <a:tc>
                  <a:txBody>
                    <a:bodyPr/>
                    <a:lstStyle/>
                    <a:p>
                      <a:pPr algn="l" fontAlgn="b"/>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911</a:t>
                      </a:r>
                      <a:endParaRPr lang="fi-FI" sz="1600" b="1" i="0" u="none" strike="noStrike" dirty="0">
                        <a:solidFill>
                          <a:srgbClr val="000000"/>
                        </a:solidFill>
                        <a:effectLst/>
                        <a:latin typeface="Arial"/>
                      </a:endParaRPr>
                    </a:p>
                  </a:txBody>
                  <a:tcPr marL="9525" marR="9525" marT="9527" marB="0" anchor="b"/>
                </a:tc>
                <a:tc>
                  <a:txBody>
                    <a:bodyPr/>
                    <a:lstStyle/>
                    <a:p>
                      <a:pPr algn="l"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+75</a:t>
                      </a:r>
                      <a:endParaRPr lang="fi-FI" sz="1600" b="1" i="0" u="none" strike="noStrike" dirty="0">
                        <a:solidFill>
                          <a:srgbClr val="000000"/>
                        </a:solidFill>
                        <a:effectLst/>
                        <a:latin typeface="Arial"/>
                      </a:endParaRPr>
                    </a:p>
                  </a:txBody>
                  <a:tcPr marL="9525" marR="9525" marT="9527" marB="0" anchor="b"/>
                </a:tc>
                <a:extLst>
                  <a:ext uri="{0D108BD9-81ED-4DB2-BD59-A6C34878D82A}">
                    <a16:rowId xmlns:a16="http://schemas.microsoft.com/office/drawing/2014/main" val="10005"/>
                  </a:ext>
                </a:extLst>
              </a:tr>
              <a:tr h="474622">
                <a:tc>
                  <a:txBody>
                    <a:bodyPr/>
                    <a:lstStyle/>
                    <a:p>
                      <a:pPr algn="l" rtl="0" fontAlgn="b"/>
                      <a:r>
                        <a:rPr lang="fi-FI" sz="1600" b="1" u="none" strike="noStrike" dirty="0">
                          <a:effectLst/>
                        </a:rPr>
                        <a:t>Yleisavustukset</a:t>
                      </a:r>
                      <a:endParaRPr lang="fi-FI" sz="1600" b="1" i="0" u="none" strike="noStrike" dirty="0">
                        <a:solidFill>
                          <a:srgbClr val="000000"/>
                        </a:solidFill>
                        <a:effectLst/>
                        <a:latin typeface="Arial"/>
                      </a:endParaRPr>
                    </a:p>
                  </a:txBody>
                  <a:tcPr marL="9525" marR="9525" marT="9527" marB="0" anchor="b"/>
                </a:tc>
                <a:tc>
                  <a:txBody>
                    <a:bodyPr/>
                    <a:lstStyle/>
                    <a:p>
                      <a:endParaRPr lang="fi-FI" sz="1600"/>
                    </a:p>
                  </a:txBody>
                  <a:tcPr marL="9525" marR="9525" marT="9527" marB="0" anchor="b"/>
                </a:tc>
                <a:tc>
                  <a:txBody>
                    <a:bodyPr/>
                    <a:lstStyle/>
                    <a:p>
                      <a:pPr algn="r" fontAlgn="b"/>
                      <a:r>
                        <a:rPr lang="fi-FI" sz="1600" b="1" i="0" u="none" strike="noStrike" dirty="0">
                          <a:solidFill>
                            <a:srgbClr val="000000"/>
                          </a:solidFill>
                          <a:effectLst/>
                          <a:latin typeface="Arial"/>
                        </a:rPr>
                        <a:t>588</a:t>
                      </a:r>
                    </a:p>
                  </a:txBody>
                  <a:tcPr marL="9525" marR="9525" marT="9527" marB="0" anchor="b"/>
                </a:tc>
                <a:tc>
                  <a:txBody>
                    <a:bodyPr/>
                    <a:lstStyle/>
                    <a:p>
                      <a:pPr algn="l" fontAlgn="b"/>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580</a:t>
                      </a:r>
                      <a:endParaRPr lang="fi-FI" sz="1600" b="1" i="0" u="none" strike="noStrike" dirty="0">
                        <a:solidFill>
                          <a:srgbClr val="000000"/>
                        </a:solidFill>
                        <a:effectLst/>
                        <a:latin typeface="Arial"/>
                      </a:endParaRPr>
                    </a:p>
                  </a:txBody>
                  <a:tcPr marL="9525" marR="9525" marT="9527" marB="0" anchor="b"/>
                </a:tc>
                <a:tc>
                  <a:txBody>
                    <a:bodyPr/>
                    <a:lstStyle/>
                    <a:p>
                      <a:pPr algn="l"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+8</a:t>
                      </a:r>
                      <a:endParaRPr lang="fi-FI" sz="1600" b="1" i="0" u="none" strike="noStrike" dirty="0">
                        <a:solidFill>
                          <a:srgbClr val="000000"/>
                        </a:solidFill>
                        <a:effectLst/>
                        <a:latin typeface="Arial"/>
                      </a:endParaRPr>
                    </a:p>
                  </a:txBody>
                  <a:tcPr marL="9525" marR="9525" marT="9527" marB="0" anchor="b"/>
                </a:tc>
                <a:extLst>
                  <a:ext uri="{0D108BD9-81ED-4DB2-BD59-A6C34878D82A}">
                    <a16:rowId xmlns:a16="http://schemas.microsoft.com/office/drawing/2014/main" val="10006"/>
                  </a:ext>
                </a:extLst>
              </a:tr>
              <a:tr h="581080">
                <a:tc>
                  <a:txBody>
                    <a:bodyPr/>
                    <a:lstStyle/>
                    <a:p>
                      <a:pPr algn="l" rtl="0" fontAlgn="b"/>
                      <a:r>
                        <a:rPr lang="fi-FI" sz="1600" b="1" u="none" strike="noStrike" dirty="0">
                          <a:effectLst/>
                        </a:rPr>
                        <a:t>Rahastosiirrot</a:t>
                      </a:r>
                      <a:endParaRPr lang="fi-FI" sz="1600" b="1" i="0" u="none" strike="noStrike" dirty="0">
                        <a:solidFill>
                          <a:srgbClr val="000000"/>
                        </a:solidFill>
                        <a:effectLst/>
                        <a:latin typeface="Arial"/>
                      </a:endParaRPr>
                    </a:p>
                  </a:txBody>
                  <a:tcPr marL="9525" marR="9525" marT="9527" marB="0" anchor="b"/>
                </a:tc>
                <a:tc>
                  <a:txBody>
                    <a:bodyPr/>
                    <a:lstStyle/>
                    <a:p>
                      <a:endParaRPr lang="fi-FI" sz="1600"/>
                    </a:p>
                  </a:txBody>
                  <a:tcPr marL="9525" marR="9525" marT="9527" marB="0" anchor="b"/>
                </a:tc>
                <a:tc>
                  <a:txBody>
                    <a:bodyPr/>
                    <a:lstStyle/>
                    <a:p>
                      <a:pPr algn="r" fontAlgn="b"/>
                      <a:r>
                        <a:rPr lang="fi-FI" sz="1600" b="1" i="0" u="none" strike="noStrike" dirty="0">
                          <a:solidFill>
                            <a:schemeClr val="dk1"/>
                          </a:solidFill>
                          <a:effectLst/>
                          <a:latin typeface="+mn-lt"/>
                        </a:rPr>
                        <a:t>-16</a:t>
                      </a:r>
                      <a:endParaRPr lang="fi-FI" sz="1600" b="1" i="0" u="none" strike="noStrike" dirty="0">
                        <a:solidFill>
                          <a:srgbClr val="000000"/>
                        </a:solidFill>
                        <a:effectLst/>
                        <a:latin typeface="Arial"/>
                      </a:endParaRPr>
                    </a:p>
                  </a:txBody>
                  <a:tcPr marL="9525" marR="9525" marT="9527" marB="0" anchor="b"/>
                </a:tc>
                <a:tc>
                  <a:txBody>
                    <a:bodyPr/>
                    <a:lstStyle/>
                    <a:p>
                      <a:pPr algn="l" fontAlgn="b"/>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0</a:t>
                      </a:r>
                      <a:endParaRPr lang="fi-FI" sz="1600" b="1" i="0" u="none" strike="noStrike" dirty="0">
                        <a:solidFill>
                          <a:srgbClr val="000000"/>
                        </a:solidFill>
                        <a:effectLst/>
                        <a:latin typeface="Arial"/>
                      </a:endParaRPr>
                    </a:p>
                  </a:txBody>
                  <a:tcPr marL="9525" marR="9525" marT="9527" marB="0" anchor="b"/>
                </a:tc>
                <a:tc>
                  <a:txBody>
                    <a:bodyPr/>
                    <a:lstStyle/>
                    <a:p>
                      <a:pPr algn="l" fontAlgn="b"/>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-16</a:t>
                      </a:r>
                      <a:endParaRPr lang="fi-FI" sz="1600" b="1" i="0" u="none" strike="noStrike" dirty="0">
                        <a:solidFill>
                          <a:srgbClr val="000000"/>
                        </a:solidFill>
                        <a:effectLst/>
                        <a:latin typeface="Arial"/>
                      </a:endParaRPr>
                    </a:p>
                  </a:txBody>
                  <a:tcPr marL="9525" marR="9525" marT="9527" marB="0" anchor="b"/>
                </a:tc>
                <a:extLst>
                  <a:ext uri="{0D108BD9-81ED-4DB2-BD59-A6C34878D82A}">
                    <a16:rowId xmlns:a16="http://schemas.microsoft.com/office/drawing/2014/main" val="10007"/>
                  </a:ext>
                </a:extLst>
              </a:tr>
              <a:tr h="581080">
                <a:tc>
                  <a:txBody>
                    <a:bodyPr/>
                    <a:lstStyle/>
                    <a:p>
                      <a:pPr algn="l" rtl="0" fontAlgn="b"/>
                      <a:r>
                        <a:rPr lang="fi-FI" sz="1600" b="1" u="none" strike="noStrike" dirty="0">
                          <a:effectLst/>
                        </a:rPr>
                        <a:t>Tilikauden tulos</a:t>
                      </a:r>
                      <a:endParaRPr lang="fi-FI" sz="1600" b="1" i="0" u="none" strike="noStrike" dirty="0">
                        <a:solidFill>
                          <a:srgbClr val="000000"/>
                        </a:solidFill>
                        <a:effectLst/>
                        <a:latin typeface="Arial"/>
                      </a:endParaRPr>
                    </a:p>
                  </a:txBody>
                  <a:tcPr marL="9525" marR="9525" marT="9527" marB="0" anchor="b"/>
                </a:tc>
                <a:tc>
                  <a:txBody>
                    <a:bodyPr/>
                    <a:lstStyle/>
                    <a:p>
                      <a:endParaRPr lang="fi-FI" sz="1600" dirty="0"/>
                    </a:p>
                  </a:txBody>
                  <a:tcPr marL="9525" marR="9525" marT="9527" marB="0" anchor="b"/>
                </a:tc>
                <a:tc>
                  <a:txBody>
                    <a:bodyPr/>
                    <a:lstStyle/>
                    <a:p>
                      <a:pPr algn="r" fontAlgn="b"/>
                      <a:r>
                        <a:rPr lang="fi-FI" sz="1600" b="1" i="0" u="none" strike="noStrike" dirty="0">
                          <a:solidFill>
                            <a:schemeClr val="dk1"/>
                          </a:solidFill>
                          <a:effectLst/>
                          <a:latin typeface="+mn-lt"/>
                        </a:rPr>
                        <a:t>+225</a:t>
                      </a:r>
                      <a:endParaRPr lang="fi-FI" sz="1600" b="1" i="0" u="none" strike="noStrike" dirty="0">
                        <a:solidFill>
                          <a:srgbClr val="000000"/>
                        </a:solidFill>
                        <a:effectLst/>
                        <a:latin typeface="Arial"/>
                      </a:endParaRPr>
                    </a:p>
                  </a:txBody>
                  <a:tcPr marL="9525" marR="9525" marT="9527" marB="0" anchor="b"/>
                </a:tc>
                <a:tc>
                  <a:txBody>
                    <a:bodyPr/>
                    <a:lstStyle/>
                    <a:p>
                      <a:pPr algn="l"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i="0" u="none" strike="noStrike" dirty="0">
                          <a:solidFill>
                            <a:schemeClr val="dk1"/>
                          </a:solidFill>
                          <a:effectLst/>
                          <a:latin typeface="+mn-lt"/>
                        </a:rPr>
                        <a:t>0</a:t>
                      </a:r>
                      <a:endParaRPr lang="fi-FI" sz="1600" b="1" i="0" u="none" strike="noStrike" dirty="0">
                        <a:solidFill>
                          <a:srgbClr val="000000"/>
                        </a:solidFill>
                        <a:effectLst/>
                        <a:latin typeface="Arial"/>
                      </a:endParaRPr>
                    </a:p>
                  </a:txBody>
                  <a:tcPr marL="9525" marR="9525" marT="9527" marB="0" anchor="b"/>
                </a:tc>
                <a:tc>
                  <a:txBody>
                    <a:bodyPr/>
                    <a:lstStyle/>
                    <a:p>
                      <a:pPr algn="l" fontAlgn="b"/>
                      <a:r>
                        <a:rPr lang="fi-FI" sz="1600" b="1" u="none" strike="noStrike" dirty="0">
                          <a:effectLst/>
                        </a:rPr>
                        <a:t> </a:t>
                      </a:r>
                      <a:endParaRPr lang="fi-FI" sz="1600" b="1" i="0" u="none" strike="noStrike" dirty="0">
                        <a:solidFill>
                          <a:srgbClr val="000000"/>
                        </a:solidFill>
                        <a:effectLst/>
                        <a:latin typeface="Arial"/>
                      </a:endParaRPr>
                    </a:p>
                  </a:txBody>
                  <a:tcPr marL="9525" marR="9525" marT="9527" marB="0" anchor="b"/>
                </a:tc>
                <a:tc>
                  <a:txBody>
                    <a:bodyPr/>
                    <a:lstStyle/>
                    <a:p>
                      <a:pPr algn="r" fontAlgn="b"/>
                      <a:r>
                        <a:rPr lang="fi-FI" sz="1600" b="1" u="none" strike="noStrike" dirty="0">
                          <a:effectLst/>
                        </a:rPr>
                        <a:t>+225</a:t>
                      </a:r>
                      <a:endParaRPr lang="fi-FI" sz="1600" b="1" i="0" u="none" strike="noStrike" dirty="0">
                        <a:solidFill>
                          <a:srgbClr val="000000"/>
                        </a:solidFill>
                        <a:effectLst/>
                        <a:latin typeface="Arial"/>
                      </a:endParaRPr>
                    </a:p>
                  </a:txBody>
                  <a:tcPr marL="9525" marR="9525" marT="9527"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523384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a:xfrm>
            <a:off x="2411760" y="260648"/>
            <a:ext cx="4618856" cy="863600"/>
          </a:xfrm>
        </p:spPr>
        <p:txBody>
          <a:bodyPr/>
          <a:lstStyle/>
          <a:p>
            <a:r>
              <a:rPr lang="fi-FI" sz="3600" dirty="0"/>
              <a:t>Henkilöstö</a:t>
            </a:r>
          </a:p>
        </p:txBody>
      </p:sp>
      <p:sp>
        <p:nvSpPr>
          <p:cNvPr id="7171" name="Sisällön paikkamerkki 2"/>
          <p:cNvSpPr>
            <a:spLocks noGrp="1"/>
          </p:cNvSpPr>
          <p:nvPr>
            <p:ph idx="1"/>
          </p:nvPr>
        </p:nvSpPr>
        <p:spPr>
          <a:xfrm>
            <a:off x="457200" y="1387367"/>
            <a:ext cx="8229600" cy="4738796"/>
          </a:xfrm>
        </p:spPr>
        <p:txBody>
          <a:bodyPr/>
          <a:lstStyle/>
          <a:p>
            <a:pPr marL="0" indent="0">
              <a:buClr>
                <a:srgbClr val="C00000"/>
              </a:buClr>
              <a:buSzPct val="200000"/>
              <a:buNone/>
            </a:pPr>
            <a:r>
              <a:rPr lang="fi-FI" sz="2400" dirty="0"/>
              <a:t>Marttaliiton henkilöstö keskimäärin</a:t>
            </a:r>
          </a:p>
          <a:p>
            <a:pPr marL="0" indent="0">
              <a:buClr>
                <a:srgbClr val="C00000"/>
              </a:buClr>
              <a:buSzPct val="200000"/>
              <a:buNone/>
            </a:pPr>
            <a:endParaRPr lang="fi-FI" sz="2400" dirty="0"/>
          </a:p>
          <a:p>
            <a:pPr lvl="1">
              <a:buClr>
                <a:srgbClr val="C00000"/>
              </a:buClr>
              <a:buSzPct val="200000"/>
              <a:buFont typeface="Arial" panose="020B0604020202020204" pitchFamily="34" charset="0"/>
              <a:buChar char="•"/>
            </a:pPr>
            <a:r>
              <a:rPr lang="fi-FI" sz="2400" dirty="0"/>
              <a:t>v. 2016: 21 henkilöä</a:t>
            </a:r>
          </a:p>
          <a:p>
            <a:pPr lvl="1">
              <a:buClr>
                <a:srgbClr val="C00000"/>
              </a:buClr>
              <a:buSzPct val="200000"/>
              <a:buFont typeface="Arial" panose="020B0604020202020204" pitchFamily="34" charset="0"/>
              <a:buChar char="•"/>
            </a:pPr>
            <a:r>
              <a:rPr lang="fi-FI" sz="2400" dirty="0"/>
              <a:t>v. 2015: 21 henkilöä</a:t>
            </a:r>
          </a:p>
          <a:p>
            <a:pPr lvl="1">
              <a:buClr>
                <a:srgbClr val="C00000"/>
              </a:buClr>
              <a:buSzPct val="200000"/>
              <a:buFont typeface="Arial" panose="020B0604020202020204" pitchFamily="34" charset="0"/>
              <a:buChar char="•"/>
            </a:pPr>
            <a:r>
              <a:rPr lang="fi-FI" sz="2400" dirty="0"/>
              <a:t>v</a:t>
            </a:r>
            <a:r>
              <a:rPr lang="fi-FI" sz="2400" b="0" dirty="0">
                <a:solidFill>
                  <a:schemeClr val="tx1"/>
                </a:solidFill>
              </a:rPr>
              <a:t>. 2014: 19 henkilöä</a:t>
            </a:r>
          </a:p>
          <a:p>
            <a:pPr lvl="1">
              <a:buClr>
                <a:srgbClr val="C00000"/>
              </a:buClr>
              <a:buSzPct val="200000"/>
              <a:buFont typeface="Arial" panose="020B0604020202020204" pitchFamily="34" charset="0"/>
              <a:buChar char="•"/>
            </a:pPr>
            <a:r>
              <a:rPr lang="fi-FI" sz="2400" b="0" dirty="0">
                <a:solidFill>
                  <a:schemeClr val="tx1"/>
                </a:solidFill>
              </a:rPr>
              <a:t>v. 2013: 21 henkilöä</a:t>
            </a:r>
          </a:p>
          <a:p>
            <a:pPr lvl="1">
              <a:buClr>
                <a:srgbClr val="C00000"/>
              </a:buClr>
              <a:buSzPct val="200000"/>
              <a:buFont typeface="Arial" panose="020B0604020202020204" pitchFamily="34" charset="0"/>
              <a:buChar char="•"/>
            </a:pPr>
            <a:r>
              <a:rPr lang="fi-FI" sz="2400" b="0" dirty="0">
                <a:solidFill>
                  <a:schemeClr val="tx1"/>
                </a:solidFill>
              </a:rPr>
              <a:t>v. 2012: 22 henkilöä</a:t>
            </a:r>
          </a:p>
          <a:p>
            <a:pPr lvl="1">
              <a:buClr>
                <a:srgbClr val="C00000"/>
              </a:buClr>
              <a:buSzPct val="200000"/>
              <a:buFont typeface="Arial" panose="020B0604020202020204" pitchFamily="34" charset="0"/>
              <a:buChar char="•"/>
            </a:pPr>
            <a:r>
              <a:rPr lang="fi-FI" sz="2400" b="0" dirty="0">
                <a:solidFill>
                  <a:schemeClr val="tx1"/>
                </a:solidFill>
              </a:rPr>
              <a:t>v. 2011: 31 henkilöä</a:t>
            </a:r>
          </a:p>
          <a:p>
            <a:pPr marL="0" indent="0">
              <a:buClr>
                <a:srgbClr val="C00000"/>
              </a:buClr>
              <a:buSzPct val="200000"/>
              <a:buNone/>
            </a:pPr>
            <a:endParaRPr lang="fi-FI" sz="2400" b="0" dirty="0">
              <a:solidFill>
                <a:schemeClr val="tx1"/>
              </a:solidFill>
            </a:endParaRPr>
          </a:p>
        </p:txBody>
      </p:sp>
    </p:spTree>
    <p:extLst>
      <p:ext uri="{BB962C8B-B14F-4D97-AF65-F5344CB8AC3E}">
        <p14:creationId xmlns:p14="http://schemas.microsoft.com/office/powerpoint/2010/main" val="4605535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1"/>
          <p:cNvSpPr>
            <a:spLocks noGrp="1"/>
          </p:cNvSpPr>
          <p:nvPr>
            <p:ph type="title"/>
          </p:nvPr>
        </p:nvSpPr>
        <p:spPr>
          <a:xfrm>
            <a:off x="1939159" y="188640"/>
            <a:ext cx="7025329" cy="864096"/>
          </a:xfrm>
        </p:spPr>
        <p:txBody>
          <a:bodyPr>
            <a:normAutofit fontScale="90000"/>
          </a:bodyPr>
          <a:lstStyle/>
          <a:p>
            <a:pPr>
              <a:defRPr/>
            </a:pPr>
            <a:r>
              <a:rPr lang="fi-FI" sz="3600" dirty="0">
                <a:ea typeface="+mn-ea"/>
                <a:cs typeface="+mn-cs"/>
              </a:rPr>
              <a:t>Marttaliiton rahoitus (t€)</a:t>
            </a:r>
          </a:p>
        </p:txBody>
      </p:sp>
      <p:sp>
        <p:nvSpPr>
          <p:cNvPr id="8195" name="Sisällön paikkamerkki 2"/>
          <p:cNvSpPr>
            <a:spLocks noGrp="1"/>
          </p:cNvSpPr>
          <p:nvPr>
            <p:ph idx="1"/>
          </p:nvPr>
        </p:nvSpPr>
        <p:spPr>
          <a:xfrm>
            <a:off x="103909" y="1052735"/>
            <a:ext cx="8860579" cy="5659791"/>
          </a:xfrm>
          <a:extLst/>
        </p:spPr>
        <p:txBody>
          <a:bodyPr>
            <a:normAutofit/>
          </a:bodyPr>
          <a:lstStyle/>
          <a:p>
            <a:pPr marL="114300" indent="0">
              <a:buFont typeface="Arial" pitchFamily="34" charset="0"/>
              <a:buNone/>
              <a:defRPr/>
            </a:pPr>
            <a:r>
              <a:rPr lang="fi-FI" sz="2800" dirty="0">
                <a:solidFill>
                  <a:schemeClr val="tx1"/>
                </a:solidFill>
              </a:rPr>
              <a:t>					    </a:t>
            </a:r>
            <a:r>
              <a:rPr lang="fi-FI" sz="2800" b="1" dirty="0">
                <a:solidFill>
                  <a:schemeClr val="tx1"/>
                </a:solidFill>
              </a:rPr>
              <a:t>2016</a:t>
            </a:r>
            <a:r>
              <a:rPr lang="fi-FI" sz="2800" dirty="0">
                <a:solidFill>
                  <a:schemeClr val="tx1"/>
                </a:solidFill>
              </a:rPr>
              <a:t> 	   </a:t>
            </a:r>
            <a:r>
              <a:rPr lang="fi-FI" sz="2800" b="1" dirty="0">
                <a:solidFill>
                  <a:schemeClr val="tx1"/>
                </a:solidFill>
              </a:rPr>
              <a:t>2015</a:t>
            </a:r>
          </a:p>
          <a:p>
            <a:pPr marL="114300" indent="0">
              <a:buFont typeface="Arial" pitchFamily="34" charset="0"/>
              <a:buNone/>
              <a:defRPr/>
            </a:pPr>
            <a:r>
              <a:rPr lang="fi-FI" sz="2800" dirty="0">
                <a:solidFill>
                  <a:schemeClr val="tx1"/>
                </a:solidFill>
              </a:rPr>
              <a:t>Varsinainen toiminta		 - 2 038	 - 1 875</a:t>
            </a:r>
          </a:p>
          <a:p>
            <a:pPr marL="0" indent="0">
              <a:buNone/>
              <a:defRPr/>
            </a:pPr>
            <a:r>
              <a:rPr lang="fi-FI" sz="2800" dirty="0">
                <a:solidFill>
                  <a:schemeClr val="tx1"/>
                </a:solidFill>
              </a:rPr>
              <a:t>Velkojen maksu			 -    601	 -</a:t>
            </a:r>
            <a:r>
              <a:rPr lang="fi-FI" sz="2800" dirty="0"/>
              <a:t>    802</a:t>
            </a:r>
            <a:r>
              <a:rPr lang="fi-FI" sz="2800" dirty="0">
                <a:solidFill>
                  <a:schemeClr val="tx1"/>
                </a:solidFill>
              </a:rPr>
              <a:t>	</a:t>
            </a:r>
            <a:endParaRPr lang="fi-FI" sz="2800" dirty="0"/>
          </a:p>
          <a:p>
            <a:pPr marL="0" indent="0">
              <a:buNone/>
              <a:defRPr/>
            </a:pPr>
            <a:r>
              <a:rPr lang="fi-FI" sz="2800" dirty="0">
                <a:solidFill>
                  <a:schemeClr val="tx1"/>
                </a:solidFill>
              </a:rPr>
              <a:t>Investoinnit			 </a:t>
            </a:r>
            <a:r>
              <a:rPr lang="fi-FI" sz="2800" u="sng" dirty="0">
                <a:solidFill>
                  <a:schemeClr val="tx1"/>
                </a:solidFill>
              </a:rPr>
              <a:t>-       </a:t>
            </a:r>
            <a:r>
              <a:rPr lang="fi-FI" sz="2800" u="sng" dirty="0"/>
              <a:t>5</a:t>
            </a:r>
            <a:r>
              <a:rPr lang="fi-FI" sz="2800" dirty="0">
                <a:solidFill>
                  <a:schemeClr val="tx1"/>
                </a:solidFill>
              </a:rPr>
              <a:t>	 </a:t>
            </a:r>
            <a:r>
              <a:rPr lang="fi-FI" sz="2800" u="sng" dirty="0"/>
              <a:t>-      43</a:t>
            </a:r>
            <a:endParaRPr lang="fi-FI" sz="2800" u="sng" dirty="0">
              <a:solidFill>
                <a:schemeClr val="tx1"/>
              </a:solidFill>
            </a:endParaRPr>
          </a:p>
          <a:p>
            <a:pPr marL="0" indent="0">
              <a:buNone/>
              <a:defRPr/>
            </a:pPr>
            <a:r>
              <a:rPr lang="fi-FI" sz="2800" dirty="0">
                <a:solidFill>
                  <a:schemeClr val="tx1"/>
                </a:solidFill>
              </a:rPr>
              <a:t>				</a:t>
            </a:r>
            <a:r>
              <a:rPr lang="fi-FI" sz="2800" dirty="0"/>
              <a:t>          </a:t>
            </a:r>
            <a:r>
              <a:rPr lang="fi-FI" sz="2800" dirty="0">
                <a:solidFill>
                  <a:schemeClr val="tx1"/>
                </a:solidFill>
              </a:rPr>
              <a:t>- 2 </a:t>
            </a:r>
            <a:r>
              <a:rPr lang="fi-FI" sz="2800" dirty="0"/>
              <a:t>644       </a:t>
            </a:r>
            <a:r>
              <a:rPr lang="fi-FI" sz="2800" dirty="0">
                <a:solidFill>
                  <a:schemeClr val="tx1"/>
                </a:solidFill>
              </a:rPr>
              <a:t>- 2 720</a:t>
            </a:r>
          </a:p>
          <a:p>
            <a:pPr marL="0" indent="0">
              <a:buFont typeface="Trebuchet MS" pitchFamily="34" charset="0"/>
              <a:buNone/>
              <a:defRPr/>
            </a:pPr>
            <a:r>
              <a:rPr lang="fi-FI" sz="2800" dirty="0">
                <a:solidFill>
                  <a:schemeClr val="tx1"/>
                </a:solidFill>
              </a:rPr>
              <a:t>Varainhankinta, sijoitusten </a:t>
            </a:r>
          </a:p>
          <a:p>
            <a:pPr marL="0" indent="0">
              <a:buFont typeface="Trebuchet MS" pitchFamily="34" charset="0"/>
              <a:buNone/>
              <a:defRPr/>
            </a:pPr>
            <a:r>
              <a:rPr lang="fi-FI" sz="2800" dirty="0">
                <a:solidFill>
                  <a:schemeClr val="tx1"/>
                </a:solidFill>
              </a:rPr>
              <a:t>tuotto ja yleisavustukset         +1 789	  +1 868 Sijoitusomaisuuden myynti</a:t>
            </a:r>
          </a:p>
          <a:p>
            <a:pPr marL="0" indent="0">
              <a:buFont typeface="Trebuchet MS" pitchFamily="34" charset="0"/>
              <a:buNone/>
              <a:defRPr/>
            </a:pPr>
            <a:r>
              <a:rPr lang="fi-FI" sz="2800" dirty="0"/>
              <a:t>ja pääomasijoituksen palautus +  792</a:t>
            </a:r>
            <a:r>
              <a:rPr lang="fi-FI" sz="2800" dirty="0">
                <a:solidFill>
                  <a:schemeClr val="tx1"/>
                </a:solidFill>
              </a:rPr>
              <a:t>	  +   902	</a:t>
            </a:r>
          </a:p>
          <a:p>
            <a:pPr marL="0" indent="0">
              <a:buFont typeface="Trebuchet MS" pitchFamily="34" charset="0"/>
              <a:buNone/>
              <a:defRPr/>
            </a:pPr>
            <a:r>
              <a:rPr lang="fi-FI" sz="2800" dirty="0">
                <a:solidFill>
                  <a:schemeClr val="tx1"/>
                </a:solidFill>
              </a:rPr>
              <a:t>Rahavarojen käyttö	</a:t>
            </a:r>
            <a:r>
              <a:rPr lang="fi-FI" sz="2800" dirty="0"/>
              <a:t>            </a:t>
            </a:r>
            <a:r>
              <a:rPr lang="fi-FI" sz="2800" u="sng" dirty="0"/>
              <a:t>+    63</a:t>
            </a:r>
            <a:r>
              <a:rPr lang="fi-FI" sz="2800" dirty="0"/>
              <a:t>	  </a:t>
            </a:r>
            <a:r>
              <a:rPr lang="fi-FI" sz="2800" u="sng" dirty="0">
                <a:solidFill>
                  <a:schemeClr val="tx1"/>
                </a:solidFill>
              </a:rPr>
              <a:t>-     50</a:t>
            </a:r>
            <a:r>
              <a:rPr lang="fi-FI" sz="2800" dirty="0">
                <a:solidFill>
                  <a:schemeClr val="tx1"/>
                </a:solidFill>
              </a:rPr>
              <a:t>	   	</a:t>
            </a:r>
            <a:r>
              <a:rPr lang="fi-FI" sz="2800" dirty="0"/>
              <a:t>				     2 644	    2 720</a:t>
            </a:r>
            <a:r>
              <a:rPr lang="fi-FI" sz="2800" dirty="0">
                <a:solidFill>
                  <a:schemeClr val="tx1"/>
                </a:solidFill>
              </a:rPr>
              <a:t>	     </a:t>
            </a:r>
          </a:p>
        </p:txBody>
      </p:sp>
    </p:spTree>
    <p:extLst>
      <p:ext uri="{BB962C8B-B14F-4D97-AF65-F5344CB8AC3E}">
        <p14:creationId xmlns:p14="http://schemas.microsoft.com/office/powerpoint/2010/main" val="16142203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2151" y="404664"/>
            <a:ext cx="8119241" cy="1195536"/>
          </a:xfrm>
        </p:spPr>
        <p:txBody>
          <a:bodyPr>
            <a:normAutofit fontScale="90000"/>
          </a:bodyPr>
          <a:lstStyle/>
          <a:p>
            <a:r>
              <a:rPr lang="fi-FI" b="1" dirty="0"/>
              <a:t>Eduard </a:t>
            </a:r>
            <a:r>
              <a:rPr lang="fi-FI" b="1" dirty="0" err="1"/>
              <a:t>Polónin</a:t>
            </a:r>
            <a:r>
              <a:rPr lang="fi-FI" b="1" dirty="0"/>
              <a:t> säätiö</a:t>
            </a:r>
            <a:br>
              <a:rPr lang="fi-FI" b="1" dirty="0"/>
            </a:br>
            <a:r>
              <a:rPr lang="fi-FI" b="1" dirty="0"/>
              <a:t>- tulokset 2009-2016</a:t>
            </a:r>
          </a:p>
        </p:txBody>
      </p:sp>
      <p:graphicFrame>
        <p:nvGraphicFramePr>
          <p:cNvPr id="5" name="Kaavio 4">
            <a:extLst>
              <a:ext uri="{FF2B5EF4-FFF2-40B4-BE49-F238E27FC236}">
                <a16:creationId xmlns:a16="http://schemas.microsoft.com/office/drawing/2014/main" id="{00000000-0008-0000-0100-000007000000}"/>
              </a:ext>
            </a:extLst>
          </p:cNvPr>
          <p:cNvGraphicFramePr>
            <a:graphicFrameLocks/>
          </p:cNvGraphicFramePr>
          <p:nvPr>
            <p:extLst>
              <p:ext uri="{D42A27DB-BD31-4B8C-83A1-F6EECF244321}">
                <p14:modId xmlns:p14="http://schemas.microsoft.com/office/powerpoint/2010/main" val="3183552265"/>
              </p:ext>
            </p:extLst>
          </p:nvPr>
        </p:nvGraphicFramePr>
        <p:xfrm>
          <a:off x="662152" y="1828800"/>
          <a:ext cx="7429226" cy="455073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501438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77462" y="476672"/>
            <a:ext cx="7480738" cy="1123528"/>
          </a:xfrm>
        </p:spPr>
        <p:txBody>
          <a:bodyPr>
            <a:normAutofit fontScale="90000"/>
          </a:bodyPr>
          <a:lstStyle/>
          <a:p>
            <a:pPr algn="ctr"/>
            <a:r>
              <a:rPr lang="fi-FI" b="1" dirty="0"/>
              <a:t>Eduard </a:t>
            </a:r>
            <a:r>
              <a:rPr lang="fi-FI" b="1" dirty="0" err="1"/>
              <a:t>polónin</a:t>
            </a:r>
            <a:r>
              <a:rPr lang="fi-FI" b="1" dirty="0"/>
              <a:t> säätiö</a:t>
            </a:r>
            <a:br>
              <a:rPr lang="fi-FI" b="1" dirty="0"/>
            </a:br>
            <a:r>
              <a:rPr lang="fi-FI" b="1" dirty="0"/>
              <a:t>-tase 2009-2016 (t€)</a:t>
            </a:r>
          </a:p>
        </p:txBody>
      </p:sp>
      <p:graphicFrame>
        <p:nvGraphicFramePr>
          <p:cNvPr id="4" name="Kaavio 3">
            <a:extLst>
              <a:ext uri="{FF2B5EF4-FFF2-40B4-BE49-F238E27FC236}">
                <a16:creationId xmlns:a16="http://schemas.microsoft.com/office/drawing/2014/main" id="{0CEFEC5B-19D5-4AB7-AE23-71AECD250F83}"/>
              </a:ext>
            </a:extLst>
          </p:cNvPr>
          <p:cNvGraphicFramePr>
            <a:graphicFrameLocks/>
          </p:cNvGraphicFramePr>
          <p:nvPr>
            <p:extLst>
              <p:ext uri="{D42A27DB-BD31-4B8C-83A1-F6EECF244321}">
                <p14:modId xmlns:p14="http://schemas.microsoft.com/office/powerpoint/2010/main" val="190139426"/>
              </p:ext>
            </p:extLst>
          </p:nvPr>
        </p:nvGraphicFramePr>
        <p:xfrm>
          <a:off x="977462" y="1913861"/>
          <a:ext cx="7709338" cy="43806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4514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40979" y="548680"/>
            <a:ext cx="7717221" cy="1051520"/>
          </a:xfrm>
        </p:spPr>
        <p:txBody>
          <a:bodyPr>
            <a:normAutofit fontScale="90000"/>
          </a:bodyPr>
          <a:lstStyle/>
          <a:p>
            <a:r>
              <a:rPr lang="fi-FI" b="1" dirty="0"/>
              <a:t>KKOY Lapinlahdenkatu 3</a:t>
            </a:r>
            <a:br>
              <a:rPr lang="fi-FI" b="1" dirty="0"/>
            </a:br>
            <a:r>
              <a:rPr lang="fi-FI" b="1" dirty="0"/>
              <a:t>- tulokset 2009-2016</a:t>
            </a:r>
          </a:p>
        </p:txBody>
      </p:sp>
      <p:graphicFrame>
        <p:nvGraphicFramePr>
          <p:cNvPr id="4" name="Kaavio 3"/>
          <p:cNvGraphicFramePr>
            <a:graphicFrameLocks/>
          </p:cNvGraphicFramePr>
          <p:nvPr>
            <p:extLst/>
          </p:nvPr>
        </p:nvGraphicFramePr>
        <p:xfrm>
          <a:off x="683568" y="1916832"/>
          <a:ext cx="7632848" cy="4608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a:extLst>
              <a:ext uri="{FF2B5EF4-FFF2-40B4-BE49-F238E27FC236}">
                <a16:creationId xmlns:a16="http://schemas.microsoft.com/office/drawing/2014/main" id="{00000000-0008-0000-0100-00000A000000}"/>
              </a:ext>
            </a:extLst>
          </p:cNvPr>
          <p:cNvGraphicFramePr>
            <a:graphicFrameLocks/>
          </p:cNvGraphicFramePr>
          <p:nvPr>
            <p:extLst>
              <p:ext uri="{D42A27DB-BD31-4B8C-83A1-F6EECF244321}">
                <p14:modId xmlns:p14="http://schemas.microsoft.com/office/powerpoint/2010/main" val="1648300408"/>
              </p:ext>
            </p:extLst>
          </p:nvPr>
        </p:nvGraphicFramePr>
        <p:xfrm>
          <a:off x="740979" y="1809750"/>
          <a:ext cx="7414193" cy="4548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706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ctrTitle"/>
          </p:nvPr>
        </p:nvSpPr>
        <p:spPr/>
        <p:txBody>
          <a:bodyPr/>
          <a:lstStyle/>
          <a:p>
            <a:r>
              <a:rPr lang="fi-FI" dirty="0"/>
              <a:t>Kiitos</a:t>
            </a:r>
          </a:p>
        </p:txBody>
      </p:sp>
    </p:spTree>
    <p:extLst>
      <p:ext uri="{BB962C8B-B14F-4D97-AF65-F5344CB8AC3E}">
        <p14:creationId xmlns:p14="http://schemas.microsoft.com/office/powerpoint/2010/main" val="3862239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Tree>
    <p:extLst>
      <p:ext uri="{BB962C8B-B14F-4D97-AF65-F5344CB8AC3E}">
        <p14:creationId xmlns:p14="http://schemas.microsoft.com/office/powerpoint/2010/main" val="2387674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016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4858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18706" cy="4700954"/>
          </a:xfrm>
          <a:prstGeom prst="rect">
            <a:avLst/>
          </a:prstGeom>
        </p:spPr>
      </p:pic>
    </p:spTree>
    <p:extLst>
      <p:ext uri="{BB962C8B-B14F-4D97-AF65-F5344CB8AC3E}">
        <p14:creationId xmlns:p14="http://schemas.microsoft.com/office/powerpoint/2010/main" val="3039094288"/>
      </p:ext>
    </p:extLst>
  </p:cSld>
  <p:clrMapOvr>
    <a:masterClrMapping/>
  </p:clrMapOvr>
</p:sld>
</file>

<file path=ppt/theme/theme1.xml><?xml version="1.0" encoding="utf-8"?>
<a:theme xmlns:a="http://schemas.openxmlformats.org/drawingml/2006/main" name="Office-teema">
  <a:themeElements>
    <a:clrScheme name="Marttaliitto v0.1">
      <a:dk1>
        <a:sysClr val="windowText" lastClr="000000"/>
      </a:dk1>
      <a:lt1>
        <a:sysClr val="window" lastClr="FFFFFF"/>
      </a:lt1>
      <a:dk2>
        <a:srgbClr val="44546A"/>
      </a:dk2>
      <a:lt2>
        <a:srgbClr val="E7E6E6"/>
      </a:lt2>
      <a:accent1>
        <a:srgbClr val="0A3B93"/>
      </a:accent1>
      <a:accent2>
        <a:srgbClr val="005EB0"/>
      </a:accent2>
      <a:accent3>
        <a:srgbClr val="63C6F5"/>
      </a:accent3>
      <a:accent4>
        <a:srgbClr val="DCC8AE"/>
      </a:accent4>
      <a:accent5>
        <a:srgbClr val="E0001B"/>
      </a:accent5>
      <a:accent6>
        <a:srgbClr val="4BAD31"/>
      </a:accent6>
      <a:hlink>
        <a:srgbClr val="0563C1"/>
      </a:hlink>
      <a:folHlink>
        <a:srgbClr val="954F72"/>
      </a:folHlink>
    </a:clrScheme>
    <a:fontScheme name="Marttaliitto v0.1">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rtat_ppt_uusi_2015 [Vain luku]" id="{027650E9-4447-469E-BEF7-6580093EB776}" vid="{A30039A7-0BD0-4016-AB97-0B4D673F3BB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1318</TotalTime>
  <Words>2212</Words>
  <Application>Microsoft Office PowerPoint</Application>
  <PresentationFormat>Näytössä katseltava diaesitys (4:3)</PresentationFormat>
  <Paragraphs>355</Paragraphs>
  <Slides>56</Slides>
  <Notes>5</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56</vt:i4>
      </vt:variant>
    </vt:vector>
  </HeadingPairs>
  <TitlesOfParts>
    <vt:vector size="60" baseType="lpstr">
      <vt:lpstr>Arial</vt:lpstr>
      <vt:lpstr>Calibri</vt:lpstr>
      <vt:lpstr>Trebuchet MS</vt:lpstr>
      <vt:lpstr>Office-teema</vt:lpstr>
      <vt:lpstr>Vuosikokous 2017</vt:lpstr>
      <vt:lpstr>PowerPoint-esitys</vt:lpstr>
      <vt:lpstr>PowerPoint-esitys</vt:lpstr>
      <vt:lpstr>PowerPoint-esitys</vt:lpstr>
      <vt:lpstr>PowerPoint-esitys</vt:lpstr>
      <vt:lpstr>PowerPoint-esitys</vt:lpstr>
      <vt:lpstr>PowerPoint-esitys</vt:lpstr>
      <vt:lpstr>PowerPoint-esitys</vt:lpstr>
      <vt:lpstr>PowerPoint-esitys</vt:lpstr>
      <vt:lpstr>Marttatilastot 2016</vt:lpstr>
      <vt:lpstr>Vaikuttajaviestintä 2016</vt:lpstr>
      <vt:lpstr>neuvonta</vt:lpstr>
      <vt:lpstr>Marttachat 2016</vt:lpstr>
      <vt:lpstr>Valtionavustuksella tehdyllä neuvonnalla tavoitetut henkilöT 2010-2016</vt:lpstr>
      <vt:lpstr>Valtionavustuksella tehty neuvonta: tavoitteiden toteutuminen, piirien arvio 1=ei lainkaan 4= paljon </vt:lpstr>
      <vt:lpstr>Asiakkaiden antama arvio avoimista kursseista  1=heikko, 2=tyydyttävä, 3=hyvä, 4=erinomainen</vt:lpstr>
      <vt:lpstr>”Suosittelisitko muille marttojen avointa kurssia?”  N= 1441</vt:lpstr>
      <vt:lpstr>Tunnustuksia 2016</vt:lpstr>
      <vt:lpstr>Erillis-rahoituksen neuvonta 2016</vt:lpstr>
      <vt:lpstr>Erillisrahoituksen neuvonnassa tavoitettiin 17 596 henkilöä </vt:lpstr>
      <vt:lpstr>RAY/Arki sujuvaksi </vt:lpstr>
      <vt:lpstr>Lapsiperheiden arjen tukeminen 2016</vt:lpstr>
      <vt:lpstr>MAKUJA – ARJEN TAITOJA NUORILLE TURVAPAIKANHAKIJOILLE </vt:lpstr>
      <vt:lpstr>Paikoillanne, valmiina,  keittiöön</vt:lpstr>
      <vt:lpstr>ota raha-asiat haltuun</vt:lpstr>
      <vt:lpstr>Pidä kiinni rahoistasi</vt:lpstr>
      <vt:lpstr>PARASTA PERUNASTA ARKEEN JA JUHLAAN </vt:lpstr>
      <vt:lpstr>Makumatka karjalaan</vt:lpstr>
      <vt:lpstr>RUOKAHARRASTUS HIETANEN  </vt:lpstr>
      <vt:lpstr>TEHTÄVÄ Z/UPPDRAG Z  </vt:lpstr>
      <vt:lpstr>Marttoja 1.1.2017 yhteensä 45 800</vt:lpstr>
      <vt:lpstr>PowerPoint-esitys</vt:lpstr>
      <vt:lpstr>Vapaaehtois-toiminta</vt:lpstr>
      <vt:lpstr>Järjestökoulutukset</vt:lpstr>
      <vt:lpstr>Järjestökoulutusten aiheet</vt:lpstr>
      <vt:lpstr>Järjestötilaisuudet</vt:lpstr>
      <vt:lpstr>Kansainvälinen toiminta ja kehitysyhteistyö</vt:lpstr>
      <vt:lpstr>vaikuttamistyö</vt:lpstr>
      <vt:lpstr>vaikuttamistyö</vt:lpstr>
      <vt:lpstr>Martat.fi Verkko- palvelut</vt:lpstr>
      <vt:lpstr>Talous vuonna 2016</vt:lpstr>
      <vt:lpstr>Marttaliiton tilinpäätös ja toimintakertomus 2016 </vt:lpstr>
      <vt:lpstr> Marttaliiton talous 2016</vt:lpstr>
      <vt:lpstr>Marttaliitto ry -tulokset 2009-2016 (t€)</vt:lpstr>
      <vt:lpstr>Marttaliitto ry -tase 2009-2016 (t€)</vt:lpstr>
      <vt:lpstr>Marttaliiton tulot 2016 (yhteensä 4,6 M€)</vt:lpstr>
      <vt:lpstr>TULOJAKAUMA 2016</vt:lpstr>
      <vt:lpstr>Marttaliiton menot 2016 (yhteensä 4,3 m€)</vt:lpstr>
      <vt:lpstr>Varsinaisen toiminnan kulujäämät 2016 (2,1 M€)</vt:lpstr>
      <vt:lpstr>Marttaliiton talousarviovertailu</vt:lpstr>
      <vt:lpstr>Henkilöstö</vt:lpstr>
      <vt:lpstr>Marttaliiton rahoitus (t€)</vt:lpstr>
      <vt:lpstr>Eduard Polónin säätiö - tulokset 2009-2016</vt:lpstr>
      <vt:lpstr>Eduard polónin säätiö -tase 2009-2016 (t€)</vt:lpstr>
      <vt:lpstr>KKOY Lapinlahdenkatu 3 - tulokset 2009-2016</vt:lpstr>
      <vt:lpstr>Kiitos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Reijo Petrell</dc:creator>
  <cp:lastModifiedBy>Marianne Heikkilä</cp:lastModifiedBy>
  <cp:revision>102</cp:revision>
  <cp:lastPrinted>2017-04-05T11:33:53Z</cp:lastPrinted>
  <dcterms:created xsi:type="dcterms:W3CDTF">2015-03-02T09:52:24Z</dcterms:created>
  <dcterms:modified xsi:type="dcterms:W3CDTF">2017-04-21T22:25:48Z</dcterms:modified>
</cp:coreProperties>
</file>