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9"/>
  </p:handoutMasterIdLst>
  <p:sldIdLst>
    <p:sldId id="256" r:id="rId2"/>
    <p:sldId id="267" r:id="rId3"/>
    <p:sldId id="259" r:id="rId4"/>
    <p:sldId id="266" r:id="rId5"/>
    <p:sldId id="260" r:id="rId6"/>
    <p:sldId id="271" r:id="rId7"/>
    <p:sldId id="272" r:id="rId8"/>
  </p:sldIdLst>
  <p:sldSz cx="9144000" cy="6858000" type="screen4x3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A0627"/>
    <a:srgbClr val="E22B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766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40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712C719F-6D60-41DB-B287-44EE43966C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5AD3D05-8A9E-4ABC-A035-97592936FA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26C7CC-F957-4F97-B559-271FC440D0E7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437C49A3-8A4F-4154-95CD-694C78DB8F6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F783D382-BA9E-4770-A2B9-08BC8B597A2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30C02A-8D48-47F6-AF5A-705E6990B78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257848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47105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6511303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34848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27258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47368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7067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64578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256000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98703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93898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27831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8EC909-A06B-494A-9642-E3674B78709B}" type="datetimeFigureOut">
              <a:rPr lang="fi-FI" smtClean="0"/>
              <a:t>29.9.2017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A1DC8-2C6E-43A2-BBB7-B2F5DC5A2BE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5662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reilukauppa.fi/vastuullisethankinnat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mailto:jatta.makkula@reilukauppa.fi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uva 6">
            <a:extLst>
              <a:ext uri="{FF2B5EF4-FFF2-40B4-BE49-F238E27FC236}">
                <a16:creationId xmlns:a16="http://schemas.microsoft.com/office/drawing/2014/main" id="{6A57A23C-2603-4D15-BA05-0768A8776BA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92" r="8319"/>
          <a:stretch/>
        </p:blipFill>
        <p:spPr>
          <a:xfrm>
            <a:off x="0" y="-31750"/>
            <a:ext cx="9144000" cy="7327900"/>
          </a:xfrm>
          <a:prstGeom prst="rect">
            <a:avLst/>
          </a:prstGeom>
        </p:spPr>
      </p:pic>
      <p:sp>
        <p:nvSpPr>
          <p:cNvPr id="3" name="Alaotsikko 2">
            <a:extLst>
              <a:ext uri="{FF2B5EF4-FFF2-40B4-BE49-F238E27FC236}">
                <a16:creationId xmlns:a16="http://schemas.microsoft.com/office/drawing/2014/main" id="{FA74D414-04F6-48F8-B283-1A16967740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5436" y="6267434"/>
            <a:ext cx="3295650" cy="790575"/>
          </a:xfrm>
        </p:spPr>
        <p:txBody>
          <a:bodyPr/>
          <a:lstStyle/>
          <a:p>
            <a:pPr algn="l"/>
            <a:r>
              <a:rPr lang="fi-FI" b="1" dirty="0"/>
              <a:t>Kampanjajärjestöjen tapaaminen 24.8.2017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DD78CE3E-6203-4367-B0B4-682B11E407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0550" y="2573338"/>
            <a:ext cx="7772400" cy="1300163"/>
          </a:xfr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fi-FI" sz="8000" dirty="0">
                <a:solidFill>
                  <a:schemeClr val="bg1">
                    <a:lumMod val="95000"/>
                  </a:schemeClr>
                </a:solidFill>
                <a:latin typeface="Veneer" panose="02000806000000000000" pitchFamily="2" charset="0"/>
              </a:rPr>
              <a:t>hankintakampanja</a:t>
            </a:r>
          </a:p>
        </p:txBody>
      </p:sp>
    </p:spTree>
    <p:extLst>
      <p:ext uri="{BB962C8B-B14F-4D97-AF65-F5344CB8AC3E}">
        <p14:creationId xmlns:p14="http://schemas.microsoft.com/office/powerpoint/2010/main" val="37288678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>
            <a:extLst>
              <a:ext uri="{FF2B5EF4-FFF2-40B4-BE49-F238E27FC236}">
                <a16:creationId xmlns:a16="http://schemas.microsoft.com/office/drawing/2014/main" id="{51D8139F-E5DB-4461-A207-38B7B2B7CA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0" y="932630"/>
            <a:ext cx="7503886" cy="5349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6964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8E112-310C-485A-AA7E-CDF58170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83658"/>
            <a:ext cx="7886700" cy="4947330"/>
          </a:xfrm>
        </p:spPr>
        <p:txBody>
          <a:bodyPr>
            <a:noAutofit/>
          </a:bodyPr>
          <a:lstStyle/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fi-FI" sz="1800" dirty="0"/>
              <a:t>Suomalaiskunnat hankkivat tietämättään lapsityöllä ja pakkotyöllä tehtyjä tuotteita – esimerkiksi elintarvikkeita, työvaatteita, tietokoneita, sairaalavälineitä, huonekaluja ja katukiviä. Esimerkiksi</a:t>
            </a:r>
          </a:p>
          <a:p>
            <a:pPr lvl="1">
              <a:spcBef>
                <a:spcPts val="100"/>
              </a:spcBef>
              <a:spcAft>
                <a:spcPts val="400"/>
              </a:spcAft>
            </a:pPr>
            <a:r>
              <a:rPr lang="fi-FI" sz="1800" dirty="0"/>
              <a:t>Kiinan elektroniikkatehtaissa on pakkotyötä ja laittoman pitkiä työpäiviä. </a:t>
            </a:r>
          </a:p>
          <a:p>
            <a:pPr lvl="1">
              <a:spcBef>
                <a:spcPts val="100"/>
              </a:spcBef>
              <a:spcAft>
                <a:spcPts val="400"/>
              </a:spcAft>
            </a:pPr>
            <a:r>
              <a:rPr lang="fi-FI" sz="1800" dirty="0"/>
              <a:t>Banaaniplantaasien liialliset kemikaalit saastuttavat vesistöjä ja sairastuttavat työntekijöitä. </a:t>
            </a:r>
          </a:p>
          <a:p>
            <a:pPr lvl="1">
              <a:spcBef>
                <a:spcPts val="100"/>
              </a:spcBef>
              <a:spcAft>
                <a:spcPts val="800"/>
              </a:spcAft>
            </a:pPr>
            <a:r>
              <a:rPr lang="fi-FI" sz="1800" dirty="0"/>
              <a:t>Vaatetehtaissa on lapsityötä ja vakavia </a:t>
            </a:r>
            <a:br>
              <a:rPr lang="fi-FI" sz="1800" dirty="0"/>
            </a:br>
            <a:r>
              <a:rPr lang="fi-FI" sz="1800" dirty="0"/>
              <a:t>puutteita työturvallisuudessa. </a:t>
            </a:r>
          </a:p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fi-FI" sz="1800" dirty="0"/>
              <a:t>Hankkijat pystyvät ohjaamaan yritysten </a:t>
            </a:r>
            <a:br>
              <a:rPr lang="fi-FI" sz="1800" dirty="0"/>
            </a:br>
            <a:r>
              <a:rPr lang="fi-FI" sz="1800" dirty="0"/>
              <a:t>toimitapoja asettamalla ostoihinsa </a:t>
            </a:r>
            <a:br>
              <a:rPr lang="fi-FI" sz="1800" dirty="0"/>
            </a:br>
            <a:r>
              <a:rPr lang="fi-FI" sz="1800" dirty="0"/>
              <a:t>vastuullisuuskriteerejä.</a:t>
            </a:r>
          </a:p>
          <a:p>
            <a:pPr marL="269875" indent="0">
              <a:spcBef>
                <a:spcPts val="100"/>
              </a:spcBef>
              <a:spcAft>
                <a:spcPts val="800"/>
              </a:spcAft>
              <a:buNone/>
            </a:pPr>
            <a:r>
              <a:rPr lang="fi-FI" sz="1800" dirty="0"/>
              <a:t>Julkisiin hankintoihin käytetään vuosittain </a:t>
            </a:r>
            <a:br>
              <a:rPr lang="fi-FI" sz="1800" dirty="0"/>
            </a:br>
            <a:r>
              <a:rPr lang="fi-FI" sz="1800" dirty="0"/>
              <a:t>noin 35 mrd. euroa eli 16% Suomen </a:t>
            </a:r>
            <a:br>
              <a:rPr lang="fi-FI" sz="1800" dirty="0"/>
            </a:br>
            <a:r>
              <a:rPr lang="fi-FI" sz="1800" dirty="0"/>
              <a:t>kansantaloudesta.</a:t>
            </a:r>
          </a:p>
          <a:p>
            <a:pPr>
              <a:spcBef>
                <a:spcPts val="100"/>
              </a:spcBef>
              <a:spcAft>
                <a:spcPts val="800"/>
              </a:spcAft>
            </a:pPr>
            <a:r>
              <a:rPr lang="fi-FI" sz="1800" dirty="0"/>
              <a:t>86% suomalaisista pitää vastuullisuutta </a:t>
            </a:r>
            <a:br>
              <a:rPr lang="fi-FI" sz="1800" dirty="0"/>
            </a:br>
            <a:r>
              <a:rPr lang="fi-FI" sz="1800" dirty="0"/>
              <a:t>tärkeänä julkisissa hankinnoissa. </a:t>
            </a:r>
            <a:br>
              <a:rPr lang="fi-FI" sz="1800" dirty="0"/>
            </a:br>
            <a:r>
              <a:rPr lang="fi-FI" sz="1500" dirty="0"/>
              <a:t>(Lähde: sertifiointimerkkien teettämä kysely v2016)</a:t>
            </a:r>
          </a:p>
          <a:p>
            <a:pPr marL="271463" indent="0">
              <a:spcBef>
                <a:spcPts val="100"/>
              </a:spcBef>
              <a:spcAft>
                <a:spcPts val="400"/>
              </a:spcAft>
              <a:buNone/>
            </a:pPr>
            <a:endParaRPr lang="fi-FI" sz="18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48C3F11-03E2-4265-A736-78CCC50056F8}"/>
              </a:ext>
            </a:extLst>
          </p:cNvPr>
          <p:cNvSpPr/>
          <p:nvPr/>
        </p:nvSpPr>
        <p:spPr>
          <a:xfrm>
            <a:off x="0" y="365126"/>
            <a:ext cx="7820025" cy="1006474"/>
          </a:xfrm>
          <a:prstGeom prst="rect">
            <a:avLst/>
          </a:prstGeom>
          <a:solidFill>
            <a:srgbClr val="EA0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6D0F31-A709-4DFD-906B-1BC3574C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299"/>
            <a:ext cx="7886700" cy="876301"/>
          </a:xfrm>
        </p:spPr>
        <p:txBody>
          <a:bodyPr/>
          <a:lstStyle/>
          <a:p>
            <a:r>
              <a:rPr lang="fi-FI" dirty="0">
                <a:latin typeface="Veneer" panose="02000806000000000000" pitchFamily="2" charset="0"/>
              </a:rPr>
              <a:t>Reiluutta hankintoihin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9F9C3AD6-56E6-4CC6-AC99-7B65953AC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1886" y="4310314"/>
            <a:ext cx="3672114" cy="2306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357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8E112-310C-485A-AA7E-CDF58170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352" y="1651457"/>
            <a:ext cx="7562850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fi-FI" sz="1800" dirty="0"/>
              <a:t>Julkisten hankintojen vastuullisuudesta on keskustelu vilkkaasti yli vuosikymmen. Esimerkiksi</a:t>
            </a:r>
          </a:p>
          <a:p>
            <a:pPr lvl="1">
              <a:lnSpc>
                <a:spcPct val="100000"/>
              </a:lnSpc>
              <a:spcAft>
                <a:spcPts val="1000"/>
              </a:spcAft>
            </a:pPr>
            <a:r>
              <a:rPr lang="fi-FI" sz="1800" dirty="0" err="1"/>
              <a:t>Finnwatch</a:t>
            </a:r>
            <a:r>
              <a:rPr lang="fi-FI" sz="1800" dirty="0"/>
              <a:t>-verkoston ensimmäinen raportti julkisista hankinnoista kertoi helmikuussa 2007, että suomalaiskatujen kivet louhitaan usein nälkäpalkoilla Kiinassa.</a:t>
            </a:r>
          </a:p>
          <a:p>
            <a:pPr>
              <a:lnSpc>
                <a:spcPct val="100000"/>
              </a:lnSpc>
              <a:spcAft>
                <a:spcPts val="1000"/>
              </a:spcAft>
            </a:pPr>
            <a:r>
              <a:rPr lang="fi-FI" sz="1800" dirty="0"/>
              <a:t>Silti työntekijöiden ja muiden ihmisten </a:t>
            </a:r>
            <a:br>
              <a:rPr lang="fi-FI" sz="1800" dirty="0"/>
            </a:br>
            <a:r>
              <a:rPr lang="fi-FI" sz="1800" dirty="0"/>
              <a:t>oikeuksiin liittyvät kriteerit eli sosiaaliset </a:t>
            </a:r>
            <a:br>
              <a:rPr lang="fi-FI" sz="1800" dirty="0"/>
            </a:br>
            <a:r>
              <a:rPr lang="fi-FI" sz="1800" dirty="0"/>
              <a:t>kriteerit ovat erittäin harvinaisia, </a:t>
            </a:r>
            <a:br>
              <a:rPr lang="fi-FI" sz="1800" dirty="0"/>
            </a:br>
            <a:r>
              <a:rPr lang="fi-FI" sz="1800" dirty="0"/>
              <a:t>erityisesti kehitysmaahankinnoissa.</a:t>
            </a:r>
          </a:p>
          <a:p>
            <a:pPr>
              <a:spcAft>
                <a:spcPts val="500"/>
              </a:spcAft>
            </a:pPr>
            <a:r>
              <a:rPr lang="fi-FI" sz="1800" dirty="0"/>
              <a:t>Vuoden 2017 alussa voimaan astuneen </a:t>
            </a:r>
            <a:br>
              <a:rPr lang="fi-FI" sz="1800" dirty="0"/>
            </a:br>
            <a:r>
              <a:rPr lang="fi-FI" sz="1800" dirty="0"/>
              <a:t>uuden hankintalain ja kevään 2017 </a:t>
            </a:r>
            <a:br>
              <a:rPr lang="fi-FI" sz="1800" dirty="0"/>
            </a:br>
            <a:r>
              <a:rPr lang="fi-FI" sz="1800" dirty="0"/>
              <a:t>kuntavaalien vuoksi julkiset hankinta-</a:t>
            </a:r>
            <a:br>
              <a:rPr lang="fi-FI" sz="1800" dirty="0"/>
            </a:br>
            <a:r>
              <a:rPr lang="fi-FI" sz="1800" dirty="0"/>
              <a:t>yksiköt tarkistavat käytäntöjään </a:t>
            </a:r>
            <a:br>
              <a:rPr lang="fi-FI" sz="1800" dirty="0"/>
            </a:br>
            <a:r>
              <a:rPr lang="fi-FI" sz="1800" dirty="0"/>
              <a:t>parhaillaan.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48C3F11-03E2-4265-A736-78CCC50056F8}"/>
              </a:ext>
            </a:extLst>
          </p:cNvPr>
          <p:cNvSpPr/>
          <p:nvPr/>
        </p:nvSpPr>
        <p:spPr>
          <a:xfrm>
            <a:off x="0" y="365126"/>
            <a:ext cx="7820025" cy="1006474"/>
          </a:xfrm>
          <a:prstGeom prst="rect">
            <a:avLst/>
          </a:prstGeom>
          <a:solidFill>
            <a:srgbClr val="EA0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6D0F31-A709-4DFD-906B-1BC3574C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299"/>
            <a:ext cx="7886700" cy="876301"/>
          </a:xfrm>
        </p:spPr>
        <p:txBody>
          <a:bodyPr/>
          <a:lstStyle/>
          <a:p>
            <a:r>
              <a:rPr lang="fi-FI" dirty="0">
                <a:latin typeface="Veneer" panose="02000806000000000000" pitchFamily="2" charset="0"/>
              </a:rPr>
              <a:t>Aika on kypsä</a:t>
            </a:r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ABF86E73-1CBD-4C50-8FA4-2399C0AFF5D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5266" y="4190219"/>
            <a:ext cx="3645353" cy="2430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7944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8E112-310C-485A-AA7E-CDF58170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20" y="1651454"/>
            <a:ext cx="7562851" cy="435133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fi-FI" sz="1800" dirty="0"/>
              <a:t>Kampanja pyrkii rohkaisemaan ja antamaan julkisille hankkijoille, kunnanvaltuutetuille ja kansanedustajille vinkkejä siitä miten kehitysmaahankintojen vastuullisuutta voi kohentaa.</a:t>
            </a:r>
          </a:p>
          <a:p>
            <a:pPr marL="261938" indent="-261938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fi-FI" sz="1800" b="1" dirty="0">
                <a:sym typeface="Wingdings" panose="05000000000000000000" pitchFamily="2" charset="2"/>
              </a:rPr>
              <a:t> Tavoite: </a:t>
            </a:r>
            <a:r>
              <a:rPr lang="fi-FI" sz="1800" b="1" dirty="0"/>
              <a:t>Kannustamme ainakin 10 hankintayksikköä kokeilemaan vastuullisuuskriteerejä kehitysmaahankinnoissa vuoteen 2020 mennessä.</a:t>
            </a:r>
            <a:endParaRPr lang="fi-FI" sz="1800" dirty="0"/>
          </a:p>
          <a:p>
            <a:pPr marL="261938" indent="0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None/>
            </a:pPr>
            <a:r>
              <a:rPr lang="fi-FI" sz="1800" dirty="0"/>
              <a:t>Kokoamme näistä </a:t>
            </a:r>
            <a:r>
              <a:rPr lang="fi-FI" sz="1800" b="1" dirty="0"/>
              <a:t>”10 esimerkillistä kehitysmaahankintaa” –oppaan</a:t>
            </a:r>
            <a:r>
              <a:rPr lang="fi-FI" sz="1800" dirty="0"/>
              <a:t>, joka tarjoaa myönteistä näkyvyyttä edelläkävijöille ja vinkkejä muille hankkijoille.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</a:pPr>
            <a:r>
              <a:rPr lang="fi-FI" sz="1800" dirty="0"/>
              <a:t>Lisäksi kannustamme hankkijoita perustamaan keskinäisen työnjakoverkoston ja Suomen (seuraavaa) hallitusta laatimaan strategian julkisten hankintojen vastuullisuuden edistämiseksi.</a:t>
            </a:r>
          </a:p>
          <a:p>
            <a:pPr>
              <a:spcAft>
                <a:spcPts val="500"/>
              </a:spcAft>
            </a:pPr>
            <a:endParaRPr lang="fi-FI" sz="22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48C3F11-03E2-4265-A736-78CCC50056F8}"/>
              </a:ext>
            </a:extLst>
          </p:cNvPr>
          <p:cNvSpPr/>
          <p:nvPr/>
        </p:nvSpPr>
        <p:spPr>
          <a:xfrm>
            <a:off x="0" y="365126"/>
            <a:ext cx="7820025" cy="1006474"/>
          </a:xfrm>
          <a:prstGeom prst="rect">
            <a:avLst/>
          </a:prstGeom>
          <a:solidFill>
            <a:srgbClr val="EA0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6D0F31-A709-4DFD-906B-1BC3574C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299"/>
            <a:ext cx="7886700" cy="876301"/>
          </a:xfrm>
        </p:spPr>
        <p:txBody>
          <a:bodyPr/>
          <a:lstStyle/>
          <a:p>
            <a:r>
              <a:rPr lang="fi-FI" dirty="0">
                <a:latin typeface="Veneer" panose="02000806000000000000" pitchFamily="2" charset="0"/>
              </a:rPr>
              <a:t>Kampanjan tavoite</a:t>
            </a:r>
          </a:p>
        </p:txBody>
      </p:sp>
    </p:spTree>
    <p:extLst>
      <p:ext uri="{BB962C8B-B14F-4D97-AF65-F5344CB8AC3E}">
        <p14:creationId xmlns:p14="http://schemas.microsoft.com/office/powerpoint/2010/main" val="233106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8E112-310C-485A-AA7E-CDF58170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918" y="1680485"/>
            <a:ext cx="7562851" cy="4351338"/>
          </a:xfrm>
        </p:spPr>
        <p:txBody>
          <a:bodyPr>
            <a:noAutofit/>
          </a:bodyPr>
          <a:lstStyle/>
          <a:p>
            <a:r>
              <a:rPr lang="fi-FI" sz="1800" dirty="0"/>
              <a:t>Tavoitteen saavuttaminen edellyttää vuoropuhelua hankinnoista vastaavien tahojen ja relevanttien poliitikkojen kanssa. Teknisen keskustelun voimme jättää Reilu kauppa ry:n vastuuhenkilöille.</a:t>
            </a:r>
          </a:p>
          <a:p>
            <a:r>
              <a:rPr lang="fi-FI" sz="1800" b="1" dirty="0"/>
              <a:t>Tule mukaan kertomaan kunnanvaltuutetuille sekä kunnissa hankintoja tekeville ihmisille, että julkisten hankintojen vastuullisuus on tärkeää!</a:t>
            </a:r>
          </a:p>
          <a:p>
            <a:r>
              <a:rPr lang="fi-FI" sz="1800" dirty="0"/>
              <a:t>Kannusta tuttua kunnanvaltuutettua kirjaamaan vastuullisuustavoite kaupungin strategiaan ja hankintalinjauksiin. </a:t>
            </a:r>
          </a:p>
          <a:p>
            <a:r>
              <a:rPr lang="fi-FI" sz="1800" dirty="0"/>
              <a:t>Voit lähestyä kunnanvaltuutettua </a:t>
            </a:r>
            <a:r>
              <a:rPr lang="fi-FI" sz="1800" dirty="0" err="1"/>
              <a:t>twiitillä</a:t>
            </a:r>
            <a:r>
              <a:rPr lang="fi-FI" sz="1800" dirty="0"/>
              <a:t>, sähköpostilla tai järjestää kahvit kaupunkisi valtuutetuille ja hankinnoista vastaaville ihmisille.</a:t>
            </a:r>
          </a:p>
          <a:p>
            <a:r>
              <a:rPr lang="fi-FI" sz="1800" dirty="0"/>
              <a:t>Voit myös lähettää paikallislehteen juttuvinkin tai mielipidekirjoituksen kehitysmaahankintojen haasteista.</a:t>
            </a:r>
          </a:p>
          <a:p>
            <a:r>
              <a:rPr lang="fi-FI" sz="1800" dirty="0"/>
              <a:t>Käytä apuna kampanjaesitettä, ks. </a:t>
            </a:r>
            <a:r>
              <a:rPr lang="fi-FI" sz="1800" dirty="0">
                <a:hlinkClick r:id="rId2"/>
              </a:rPr>
              <a:t>www.reilukauppa.fi/vastuullisethankinnat</a:t>
            </a:r>
            <a:endParaRPr lang="fi-FI" sz="1800" dirty="0"/>
          </a:p>
          <a:p>
            <a:r>
              <a:rPr lang="fi-FI" sz="1800" dirty="0"/>
              <a:t>Reilu kauppa ry:ltä saa tukea – ole yhteydessä: jatta.makkula@reilukauppa.fi</a:t>
            </a:r>
          </a:p>
          <a:p>
            <a:pPr marL="0" indent="0">
              <a:spcAft>
                <a:spcPts val="500"/>
              </a:spcAft>
              <a:buNone/>
            </a:pPr>
            <a:endParaRPr lang="fi-FI" sz="22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48C3F11-03E2-4265-A736-78CCC50056F8}"/>
              </a:ext>
            </a:extLst>
          </p:cNvPr>
          <p:cNvSpPr/>
          <p:nvPr/>
        </p:nvSpPr>
        <p:spPr>
          <a:xfrm>
            <a:off x="0" y="365126"/>
            <a:ext cx="7820025" cy="1006474"/>
          </a:xfrm>
          <a:prstGeom prst="rect">
            <a:avLst/>
          </a:prstGeom>
          <a:solidFill>
            <a:srgbClr val="EA0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6D0F31-A709-4DFD-906B-1BC3574C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299"/>
            <a:ext cx="7886700" cy="876301"/>
          </a:xfrm>
        </p:spPr>
        <p:txBody>
          <a:bodyPr/>
          <a:lstStyle/>
          <a:p>
            <a:r>
              <a:rPr lang="fi-FI" dirty="0">
                <a:latin typeface="Veneer" panose="02000806000000000000" pitchFamily="2" charset="0"/>
              </a:rPr>
              <a:t>Tule mukaan!</a:t>
            </a:r>
          </a:p>
        </p:txBody>
      </p:sp>
    </p:spTree>
    <p:extLst>
      <p:ext uri="{BB962C8B-B14F-4D97-AF65-F5344CB8AC3E}">
        <p14:creationId xmlns:p14="http://schemas.microsoft.com/office/powerpoint/2010/main" val="13653000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018E112-310C-485A-AA7E-CDF58170C2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0574" y="1825625"/>
            <a:ext cx="7562851" cy="4351338"/>
          </a:xfrm>
        </p:spPr>
        <p:txBody>
          <a:bodyPr>
            <a:noAutofit/>
          </a:bodyPr>
          <a:lstStyle/>
          <a:p>
            <a:r>
              <a:rPr lang="fi-FI" sz="1600" dirty="0"/>
              <a:t>Järjestä kahvitauko esimerkiksi kunnantalon aulassa tai kahvilassa. </a:t>
            </a:r>
          </a:p>
          <a:p>
            <a:r>
              <a:rPr lang="fi-FI" sz="1600" dirty="0"/>
              <a:t>Kutsu kahville paikallisia kaupunginvaltuutettuja. </a:t>
            </a:r>
          </a:p>
          <a:p>
            <a:r>
              <a:rPr lang="fi-FI" sz="1600" dirty="0"/>
              <a:t>Jaa opasta ”Vinkkejä vastuullisten kehitysmaa-hankintojen tekemiseen” ja tarjoa Reilun kaupan kahvia. Kysy meiltä tilaisuuteen tarjottavia kahveja.</a:t>
            </a:r>
          </a:p>
          <a:p>
            <a:r>
              <a:rPr lang="fi-FI" sz="1600" dirty="0"/>
              <a:t>Jos haluat, voit järjestää kahvit Reilun kaupan viikolla (viikko 43, vaikka la 28.10. Lähetä kutsu viim. 10 päivää ennen ja pyydä ilmoittautumiset 2 päivää ennen.</a:t>
            </a:r>
          </a:p>
          <a:p>
            <a:r>
              <a:rPr lang="fi-FI" sz="1600" dirty="0"/>
              <a:t>Autamme mielellämme! </a:t>
            </a:r>
            <a:br>
              <a:rPr lang="fi-FI" sz="1600" dirty="0"/>
            </a:br>
            <a:r>
              <a:rPr lang="fi-FI" sz="1600" dirty="0"/>
              <a:t>Ole yhteydessä: </a:t>
            </a:r>
            <a:r>
              <a:rPr lang="fi-FI" sz="1600" dirty="0">
                <a:hlinkClick r:id="rId2"/>
              </a:rPr>
              <a:t>jatta.makkula@reilukauppa.fi</a:t>
            </a:r>
            <a:r>
              <a:rPr lang="fi-FI" sz="1600" dirty="0"/>
              <a:t>.</a:t>
            </a:r>
          </a:p>
          <a:p>
            <a:pPr marL="0" indent="0">
              <a:spcAft>
                <a:spcPts val="500"/>
              </a:spcAft>
              <a:buNone/>
            </a:pPr>
            <a:endParaRPr lang="fi-FI" sz="2200" dirty="0"/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D48C3F11-03E2-4265-A736-78CCC50056F8}"/>
              </a:ext>
            </a:extLst>
          </p:cNvPr>
          <p:cNvSpPr/>
          <p:nvPr/>
        </p:nvSpPr>
        <p:spPr>
          <a:xfrm>
            <a:off x="0" y="365126"/>
            <a:ext cx="7820025" cy="1006474"/>
          </a:xfrm>
          <a:prstGeom prst="rect">
            <a:avLst/>
          </a:prstGeom>
          <a:solidFill>
            <a:srgbClr val="EA06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A46D0F31-A709-4DFD-906B-1BC3574C5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495299"/>
            <a:ext cx="7886700" cy="876301"/>
          </a:xfrm>
        </p:spPr>
        <p:txBody>
          <a:bodyPr/>
          <a:lstStyle/>
          <a:p>
            <a:r>
              <a:rPr lang="fi-FI" dirty="0">
                <a:latin typeface="Veneer" panose="02000806000000000000" pitchFamily="2" charset="0"/>
              </a:rPr>
              <a:t>Reilu kahvitauko</a:t>
            </a: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B38F7A55-F2A5-4538-8D5D-1E15EBFAE92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078" y="3880402"/>
            <a:ext cx="4094921" cy="2729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8054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1585</TotalTime>
  <Words>340</Words>
  <Application>Microsoft Office PowerPoint</Application>
  <PresentationFormat>Näytössä katseltava diaesitys (4:3)</PresentationFormat>
  <Paragraphs>34</Paragraphs>
  <Slides>7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Veneer</vt:lpstr>
      <vt:lpstr>Wingdings</vt:lpstr>
      <vt:lpstr>Office-teema</vt:lpstr>
      <vt:lpstr>hankintakampanja</vt:lpstr>
      <vt:lpstr>PowerPoint-esitys</vt:lpstr>
      <vt:lpstr>Reiluutta hankintoihin</vt:lpstr>
      <vt:lpstr>Aika on kypsä</vt:lpstr>
      <vt:lpstr>Kampanjan tavoite</vt:lpstr>
      <vt:lpstr>Tule mukaan!</vt:lpstr>
      <vt:lpstr>Reilu kahvitauko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hankintakampanja</dc:title>
  <dc:creator>Tytti Nahi</dc:creator>
  <cp:lastModifiedBy>Terhi Lindqvist</cp:lastModifiedBy>
  <cp:revision>41</cp:revision>
  <cp:lastPrinted>2017-08-24T06:01:14Z</cp:lastPrinted>
  <dcterms:created xsi:type="dcterms:W3CDTF">2017-08-23T19:27:26Z</dcterms:created>
  <dcterms:modified xsi:type="dcterms:W3CDTF">2017-09-29T10:15:50Z</dcterms:modified>
</cp:coreProperties>
</file>