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6062" r:id="rId5"/>
    <p:sldMasterId id="2147486098" r:id="rId6"/>
  </p:sldMasterIdLst>
  <p:notesMasterIdLst>
    <p:notesMasterId r:id="rId28"/>
  </p:notesMasterIdLst>
  <p:handoutMasterIdLst>
    <p:handoutMasterId r:id="rId29"/>
  </p:handoutMasterIdLst>
  <p:sldIdLst>
    <p:sldId id="387" r:id="rId7"/>
    <p:sldId id="446" r:id="rId8"/>
    <p:sldId id="447" r:id="rId9"/>
    <p:sldId id="414" r:id="rId10"/>
    <p:sldId id="411" r:id="rId11"/>
    <p:sldId id="409" r:id="rId12"/>
    <p:sldId id="412" r:id="rId13"/>
    <p:sldId id="413" r:id="rId14"/>
    <p:sldId id="454" r:id="rId15"/>
    <p:sldId id="448" r:id="rId16"/>
    <p:sldId id="453" r:id="rId17"/>
    <p:sldId id="449" r:id="rId18"/>
    <p:sldId id="381" r:id="rId19"/>
    <p:sldId id="380" r:id="rId20"/>
    <p:sldId id="383" r:id="rId21"/>
    <p:sldId id="385" r:id="rId22"/>
    <p:sldId id="434" r:id="rId23"/>
    <p:sldId id="433" r:id="rId24"/>
    <p:sldId id="452" r:id="rId25"/>
    <p:sldId id="451" r:id="rId26"/>
    <p:sldId id="443" r:id="rId27"/>
  </p:sldIdLst>
  <p:sldSz cx="9144000" cy="5143500" type="screen16x9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96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793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690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586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48358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338029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727701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117372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7">
          <p15:clr>
            <a:srgbClr val="A4A3A4"/>
          </p15:clr>
        </p15:guide>
        <p15:guide id="2" orient="horz" pos="2865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68">
          <p15:clr>
            <a:srgbClr val="A4A3A4"/>
          </p15:clr>
        </p15:guide>
        <p15:guide id="5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FEB"/>
    <a:srgbClr val="F0BFE7"/>
    <a:srgbClr val="7FDAEA"/>
    <a:srgbClr val="F3B077"/>
    <a:srgbClr val="F79A3D"/>
    <a:srgbClr val="CCECCC"/>
    <a:srgbClr val="A5C8ED"/>
    <a:srgbClr val="4D4F53"/>
    <a:srgbClr val="FFE600"/>
    <a:srgbClr val="DC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50000" autoAdjust="0"/>
  </p:normalViewPr>
  <p:slideViewPr>
    <p:cSldViewPr>
      <p:cViewPr varScale="1">
        <p:scale>
          <a:sx n="82" d="100"/>
          <a:sy n="82" d="100"/>
        </p:scale>
        <p:origin x="844" y="72"/>
      </p:cViewPr>
      <p:guideLst>
        <p:guide orient="horz" pos="617"/>
        <p:guide orient="horz" pos="2865"/>
        <p:guide orient="horz" pos="3239"/>
        <p:guide pos="68"/>
        <p:guide pos="56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4008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Ruokavalio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Olen vegaani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99-497E-8714-FC92AFDDF2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99-497E-8714-FC92AFDDF24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99-497E-8714-FC92AFDDF2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99-497E-8714-FC92AFDDF24C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99-497E-8714-FC92AFDDF24C}"/>
              </c:ext>
            </c:extLst>
          </c:dPt>
          <c:cat>
            <c:strRef>
              <c:f>Taul1!$A$2:$A$6</c:f>
              <c:strCache>
                <c:ptCount val="5"/>
                <c:pt idx="0">
                  <c:v>Olen vegaani</c:v>
                </c:pt>
                <c:pt idx="1">
                  <c:v>Olen kasvissyöjä</c:v>
                </c:pt>
                <c:pt idx="2">
                  <c:v>En syö punaista lihaa</c:v>
                </c:pt>
                <c:pt idx="3">
                  <c:v>Olen sekasyöjä</c:v>
                </c:pt>
                <c:pt idx="4">
                  <c:v>En osaa sanoa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0.9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B1-463C-956F-98C129610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”Oma auto on minulle</a:t>
            </a:r>
            <a:r>
              <a:rPr lang="fi-FI" sz="1600" baseline="0" dirty="0"/>
              <a:t> välttämätön arjen sujumisen kannalta”</a:t>
            </a:r>
            <a:endParaRPr lang="fi-FI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Täysin samaa mieltä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E6-4F66-9411-AC23B5896468}"/>
              </c:ext>
            </c:extLst>
          </c:dPt>
          <c:dPt>
            <c:idx val="1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E6-4F66-9411-AC23B589646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E6-4F66-9411-AC23B5896468}"/>
              </c:ext>
            </c:extLst>
          </c:dPt>
          <c:dPt>
            <c:idx val="3"/>
            <c:bubble3D val="0"/>
            <c:spPr>
              <a:solidFill>
                <a:srgbClr val="D7D8D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E6-4F66-9411-AC23B5896468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E6-4F66-9411-AC23B589646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0E6-4F66-9411-AC23B5896468}"/>
              </c:ext>
            </c:extLst>
          </c:dPt>
          <c:cat>
            <c:strRef>
              <c:f>Taul1!$A$2:$A$7</c:f>
              <c:strCache>
                <c:ptCount val="6"/>
                <c:pt idx="0">
                  <c:v>Täysin samaa mieltä</c:v>
                </c:pt>
                <c:pt idx="1">
                  <c:v>Jokseenkin samaa mieltä</c:v>
                </c:pt>
                <c:pt idx="2">
                  <c:v>En samaa enkä eri mieltä</c:v>
                </c:pt>
                <c:pt idx="3">
                  <c:v>En osaa sanoa</c:v>
                </c:pt>
                <c:pt idx="4">
                  <c:v>Jokseenkin eri mieltä</c:v>
                </c:pt>
                <c:pt idx="5">
                  <c:v>Täysin eri mieltä</c:v>
                </c:pt>
              </c:strCache>
            </c:strRef>
          </c:cat>
          <c:val>
            <c:numRef>
              <c:f>Taul1!$B$2:$B$7</c:f>
              <c:numCache>
                <c:formatCode>0%</c:formatCode>
                <c:ptCount val="6"/>
                <c:pt idx="0">
                  <c:v>0.4</c:v>
                </c:pt>
                <c:pt idx="1">
                  <c:v>0.2</c:v>
                </c:pt>
                <c:pt idx="2">
                  <c:v>0.09</c:v>
                </c:pt>
                <c:pt idx="3">
                  <c:v>0.02</c:v>
                </c:pt>
                <c:pt idx="4">
                  <c:v>0.09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7-473E-8241-4216BD571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798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5434-BA4E-914B-B044-4C27F7FD2949}" type="datetime1">
              <a:rPr lang="en-US" smtClean="0"/>
              <a:t>4/19/2018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4798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4/19/2018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187" y="4687173"/>
            <a:ext cx="5387390" cy="443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4798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72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343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9015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686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358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8029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701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372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4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Suomi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sitoutunut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vähentämään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päästöt</a:t>
            </a:r>
            <a:r>
              <a:rPr lang="en-US" baseline="0" dirty="0" smtClean="0"/>
              <a:t> 40% 1990-luvun </a:t>
            </a:r>
            <a:r>
              <a:rPr lang="en-US" baseline="0" dirty="0" err="1" smtClean="0"/>
              <a:t>päästöistä</a:t>
            </a:r>
            <a:r>
              <a:rPr lang="en-US" baseline="0" dirty="0" smtClean="0"/>
              <a:t> ja se </a:t>
            </a:r>
            <a:r>
              <a:rPr lang="en-US" baseline="0" dirty="0" err="1" smtClean="0"/>
              <a:t>tarkoittaa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tuota</a:t>
            </a:r>
            <a:r>
              <a:rPr lang="en-US" baseline="0" dirty="0" smtClean="0"/>
              <a:t> 15 </a:t>
            </a:r>
            <a:endParaRPr lang="fi-FI" dirty="0" smtClean="0"/>
          </a:p>
          <a:p>
            <a:r>
              <a:rPr lang="fi-FI" dirty="0" smtClean="0"/>
              <a:t>Suomessa on 2,6 miljoonaa kotitaloutta</a:t>
            </a:r>
          </a:p>
          <a:p>
            <a:r>
              <a:rPr lang="fi-FI" dirty="0" smtClean="0"/>
              <a:t>Jos jokaisessa kotitaloudessa yksi henkilö vähentää ilmastovaikutuksiaan 20%</a:t>
            </a:r>
          </a:p>
          <a:p>
            <a:r>
              <a:rPr lang="fi-FI" dirty="0" smtClean="0"/>
              <a:t>Päästövähenemä on yhteensä 5,6 MtCO2</a:t>
            </a:r>
          </a:p>
          <a:p>
            <a:endParaRPr lang="fi-FI" dirty="0" smtClean="0"/>
          </a:p>
          <a:p>
            <a:r>
              <a:rPr lang="fi-FI" dirty="0" smtClean="0"/>
              <a:t>Jos kaksi henkilöä per kotitalous vähentävät 20% -&gt; Päästövähenemä on 11 MtCO2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15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40223"/>
            <a:ext cx="8064896" cy="664757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1" y="1779662"/>
            <a:ext cx="8064697" cy="360363"/>
          </a:xfrm>
        </p:spPr>
        <p:txBody>
          <a:bodyPr/>
          <a:lstStyle>
            <a:lvl1pPr marL="0" indent="0" algn="l">
              <a:buNone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1" y="2931790"/>
            <a:ext cx="8064697" cy="360363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12" y="4731990"/>
            <a:ext cx="903376" cy="35993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4787900" y="0"/>
            <a:ext cx="4356100" cy="51435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67544" y="411510"/>
            <a:ext cx="3888432" cy="9361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67544" y="1347614"/>
            <a:ext cx="3888432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20072" y="411510"/>
            <a:ext cx="338437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064895" cy="808773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476375" y="1275606"/>
            <a:ext cx="7128073" cy="576064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476375" y="1924943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476375" y="2573015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475656" y="3221087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475656" y="3869159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064895" cy="808773"/>
          </a:xfrm>
        </p:spPr>
        <p:txBody>
          <a:bodyPr anchor="t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476375" y="1275606"/>
            <a:ext cx="7128073" cy="576064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476375" y="1924943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476375" y="2573015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475656" y="3221087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475656" y="3869159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11511"/>
            <a:ext cx="8208912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7544" y="1131589"/>
            <a:ext cx="8208912" cy="33118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08912" cy="664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7544" y="1131888"/>
            <a:ext cx="8207375" cy="34559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40223"/>
            <a:ext cx="8064896" cy="664757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1" y="1779662"/>
            <a:ext cx="8064697" cy="360363"/>
          </a:xfrm>
        </p:spPr>
        <p:txBody>
          <a:bodyPr/>
          <a:lstStyle>
            <a:lvl1pPr marL="0" indent="0" algn="l">
              <a:buNone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1" y="2931790"/>
            <a:ext cx="8064697" cy="360363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12" y="4731990"/>
            <a:ext cx="903376" cy="35993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7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2211710"/>
            <a:ext cx="8064896" cy="664757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1" y="1851149"/>
            <a:ext cx="8064698" cy="3603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9751" y="3003277"/>
            <a:ext cx="8064698" cy="3603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064896" cy="1224136"/>
          </a:xfrm>
        </p:spPr>
        <p:txBody>
          <a:bodyPr bIns="140400" anchor="b" anchorCtr="0"/>
          <a:lstStyle>
            <a:lvl1pPr algn="ctr">
              <a:defRPr sz="240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2931790"/>
            <a:ext cx="8064896" cy="431800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62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064896" cy="1224136"/>
          </a:xfrm>
        </p:spPr>
        <p:txBody>
          <a:bodyPr bIns="140400" anchor="b" anchorCtr="0"/>
          <a:lstStyle>
            <a:lvl1pPr algn="ctr"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2931790"/>
            <a:ext cx="8064896" cy="431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267494"/>
            <a:ext cx="8136905" cy="86409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9552" y="1275606"/>
            <a:ext cx="8136904" cy="3240360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5600" indent="-176213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4988" indent="-176213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6213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2211710"/>
            <a:ext cx="8064896" cy="664757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1" y="1851149"/>
            <a:ext cx="8064698" cy="3603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9751" y="3003277"/>
            <a:ext cx="8064698" cy="3603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1" y="267494"/>
            <a:ext cx="8136905" cy="864096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39552" y="1275606"/>
            <a:ext cx="8136904" cy="3240360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bg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bg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bg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bg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1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7827" y="0"/>
            <a:ext cx="3348038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3851920" y="411510"/>
            <a:ext cx="4824536" cy="5760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5288" y="411162"/>
            <a:ext cx="2592536" cy="3960787"/>
          </a:xfrm>
        </p:spPr>
        <p:txBody>
          <a:bodyPr/>
          <a:lstStyle>
            <a:lvl1pPr marL="0" indent="0" algn="l">
              <a:buNone/>
              <a:defRPr sz="24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851920" y="987574"/>
            <a:ext cx="4823768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3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3348038" cy="51435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3851920" y="411510"/>
            <a:ext cx="4824536" cy="5760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851920" y="987574"/>
            <a:ext cx="4823768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5288" y="411162"/>
            <a:ext cx="259253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58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4787900" y="0"/>
            <a:ext cx="4356100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67544" y="411510"/>
            <a:ext cx="3888432" cy="9361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67544" y="1347614"/>
            <a:ext cx="3888432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20072" y="411510"/>
            <a:ext cx="338437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32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4787900" y="0"/>
            <a:ext cx="4356100" cy="51435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67544" y="411510"/>
            <a:ext cx="3888432" cy="9361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67544" y="1347614"/>
            <a:ext cx="3888432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20072" y="411510"/>
            <a:ext cx="338437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8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064895" cy="808773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476375" y="1275606"/>
            <a:ext cx="7128073" cy="576064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476375" y="1924943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476375" y="2573015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475656" y="3221087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475656" y="3869159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6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064895" cy="808773"/>
          </a:xfrm>
        </p:spPr>
        <p:txBody>
          <a:bodyPr anchor="t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476375" y="1275606"/>
            <a:ext cx="7128073" cy="576064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476375" y="1924943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476375" y="2573015"/>
            <a:ext cx="7128073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475656" y="3221087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475656" y="3869159"/>
            <a:ext cx="7128792" cy="574799"/>
          </a:xfrm>
        </p:spPr>
        <p:txBody>
          <a:bodyPr anchor="ctr"/>
          <a:lstStyle>
            <a:lvl1pPr marL="0" indent="0" algn="l">
              <a:buNone/>
              <a:defRPr lang="fi-FI" sz="16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72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11511"/>
            <a:ext cx="8208912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7544" y="1131589"/>
            <a:ext cx="8208912" cy="33118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24659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08912" cy="664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7544" y="1131888"/>
            <a:ext cx="8207375" cy="34559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8349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064896" cy="1224136"/>
          </a:xfrm>
        </p:spPr>
        <p:txBody>
          <a:bodyPr bIns="140400" anchor="b" anchorCtr="0"/>
          <a:lstStyle>
            <a:lvl1pPr algn="ctr">
              <a:defRPr sz="240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2931790"/>
            <a:ext cx="8064896" cy="431800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064896" cy="1224136"/>
          </a:xfrm>
        </p:spPr>
        <p:txBody>
          <a:bodyPr bIns="140400" anchor="b" anchorCtr="0"/>
          <a:lstStyle>
            <a:lvl1pPr algn="ctr"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2931790"/>
            <a:ext cx="8064896" cy="431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267494"/>
            <a:ext cx="8136905" cy="86409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9552" y="1275606"/>
            <a:ext cx="8136904" cy="3240360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5600" indent="-176213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4988" indent="-176213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6213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1" y="267494"/>
            <a:ext cx="8136905" cy="864096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39552" y="1275606"/>
            <a:ext cx="8136904" cy="3240360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bg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bg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bg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bg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7827" y="0"/>
            <a:ext cx="3348038" cy="5143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3851920" y="411510"/>
            <a:ext cx="4824536" cy="5760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5288" y="411162"/>
            <a:ext cx="2592536" cy="3960787"/>
          </a:xfrm>
        </p:spPr>
        <p:txBody>
          <a:bodyPr/>
          <a:lstStyle>
            <a:lvl1pPr marL="0" indent="0" algn="l">
              <a:buNone/>
              <a:defRPr sz="24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851920" y="987574"/>
            <a:ext cx="4823768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3348038" cy="51435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3851920" y="411510"/>
            <a:ext cx="4824536" cy="5760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851920" y="987574"/>
            <a:ext cx="4823768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5288" y="411162"/>
            <a:ext cx="259253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4787900" y="0"/>
            <a:ext cx="4356100" cy="5143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67544" y="411510"/>
            <a:ext cx="3888432" cy="9361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67544" y="1347614"/>
            <a:ext cx="3888432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20072" y="411510"/>
            <a:ext cx="338437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08912" cy="8087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8208912" cy="3312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2" r:id="rId2"/>
    <p:sldLayoutId id="2147486078" r:id="rId3"/>
    <p:sldLayoutId id="2147486094" r:id="rId4"/>
    <p:sldLayoutId id="2147486082" r:id="rId5"/>
    <p:sldLayoutId id="2147486083" r:id="rId6"/>
    <p:sldLayoutId id="2147486093" r:id="rId7"/>
    <p:sldLayoutId id="2147486081" r:id="rId8"/>
    <p:sldLayoutId id="2147486075" r:id="rId9"/>
    <p:sldLayoutId id="2147486074" r:id="rId10"/>
    <p:sldLayoutId id="2147486086" r:id="rId11"/>
    <p:sldLayoutId id="2147486087" r:id="rId12"/>
    <p:sldLayoutId id="2147486084" r:id="rId13"/>
    <p:sldLayoutId id="214748608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Lucida Grande"/>
        <a:buChar char="-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357188" indent="-17780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53657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72072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08912" cy="8087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8208912" cy="3312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446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9" r:id="rId1"/>
    <p:sldLayoutId id="2147486100" r:id="rId2"/>
    <p:sldLayoutId id="2147486101" r:id="rId3"/>
    <p:sldLayoutId id="2147486102" r:id="rId4"/>
    <p:sldLayoutId id="2147486103" r:id="rId5"/>
    <p:sldLayoutId id="2147486104" r:id="rId6"/>
    <p:sldLayoutId id="2147486105" r:id="rId7"/>
    <p:sldLayoutId id="2147486106" r:id="rId8"/>
    <p:sldLayoutId id="2147486107" r:id="rId9"/>
    <p:sldLayoutId id="2147486108" r:id="rId10"/>
    <p:sldLayoutId id="2147486109" r:id="rId11"/>
    <p:sldLayoutId id="2147486110" r:id="rId12"/>
    <p:sldLayoutId id="2147486111" r:id="rId13"/>
    <p:sldLayoutId id="214748611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Lucida Grande"/>
        <a:buChar char="-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357188" indent="-17780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53657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72072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Kuinka</a:t>
            </a:r>
            <a:r>
              <a:rPr lang="en-US" dirty="0" smtClean="0"/>
              <a:t> </a:t>
            </a:r>
            <a:r>
              <a:rPr lang="en-US" dirty="0" err="1" smtClean="0"/>
              <a:t>resurssiviisaita</a:t>
            </a:r>
            <a:r>
              <a:rPr lang="en-US" dirty="0" smtClean="0"/>
              <a:t> </a:t>
            </a:r>
            <a:r>
              <a:rPr lang="en-US" dirty="0" err="1" smtClean="0"/>
              <a:t>olemme</a:t>
            </a:r>
            <a:r>
              <a:rPr lang="en-US" dirty="0" smtClean="0"/>
              <a:t>? 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Järkiruokaa</a:t>
            </a:r>
            <a:r>
              <a:rPr lang="en-US" dirty="0" smtClean="0"/>
              <a:t> </a:t>
            </a:r>
            <a:r>
              <a:rPr lang="en-US" dirty="0" err="1" smtClean="0"/>
              <a:t>lautasella</a:t>
            </a:r>
            <a:r>
              <a:rPr lang="en-US" dirty="0" smtClean="0"/>
              <a:t> –</a:t>
            </a:r>
            <a:r>
              <a:rPr lang="en-US" dirty="0" err="1" smtClean="0"/>
              <a:t>seminaari</a:t>
            </a:r>
            <a:r>
              <a:rPr lang="en-US" dirty="0" smtClean="0"/>
              <a:t> 20.4.2018</a:t>
            </a:r>
          </a:p>
          <a:p>
            <a:endParaRPr lang="en-US" dirty="0" smtClean="0"/>
          </a:p>
          <a:p>
            <a:r>
              <a:rPr lang="en-US" dirty="0" smtClean="0"/>
              <a:t>Sari </a:t>
            </a:r>
            <a:r>
              <a:rPr lang="en-US" dirty="0" smtClean="0"/>
              <a:t>Laine / Sitra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LaineSari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9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71550"/>
            <a:ext cx="8230897" cy="474762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Ratkaisija</a:t>
            </a:r>
            <a:r>
              <a:rPr lang="en-US" dirty="0"/>
              <a:t>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123728" y="2123017"/>
            <a:ext cx="5616624" cy="664757"/>
          </a:xfrm>
        </p:spPr>
        <p:txBody>
          <a:bodyPr/>
          <a:lstStyle/>
          <a:p>
            <a:r>
              <a:rPr lang="fi-FI" b="1" dirty="0"/>
              <a:t>Motiivit 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39751" y="1707654"/>
            <a:ext cx="4985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>
                <a:latin typeface="+mn-lt"/>
              </a:rPr>
              <a:t>CO2e</a:t>
            </a:r>
            <a:endParaRPr lang="fi-FI" sz="16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4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08912" cy="648072"/>
          </a:xfrm>
        </p:spPr>
        <p:txBody>
          <a:bodyPr/>
          <a:lstStyle/>
          <a:p>
            <a:r>
              <a:rPr lang="fi-FI" dirty="0"/>
              <a:t>Arjen tavat ohjaavat tekojamme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7" y="735913"/>
            <a:ext cx="3512167" cy="42999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A8D394DE-24DB-4534-8FB9-21F4F092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07" y="857164"/>
            <a:ext cx="5236297" cy="38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4FCCCAC-6F45-494C-80C4-F47D26B8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6"/>
            <a:ext cx="8208912" cy="648072"/>
          </a:xfrm>
        </p:spPr>
        <p:txBody>
          <a:bodyPr/>
          <a:lstStyle/>
          <a:p>
            <a:r>
              <a:rPr lang="fi-FI" dirty="0"/>
              <a:t>Suomalaisten motivaatioprofiilit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4C347648-332B-4D31-ACB6-95AECEA5B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666" y="771549"/>
            <a:ext cx="4990668" cy="43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4FCCCAC-6F45-494C-80C4-F47D26B8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6"/>
            <a:ext cx="8208912" cy="648072"/>
          </a:xfrm>
        </p:spPr>
        <p:txBody>
          <a:bodyPr/>
          <a:lstStyle/>
          <a:p>
            <a:r>
              <a:rPr lang="fi-FI" dirty="0"/>
              <a:t>Suomalaisten motivaatioprofiilit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812EF335-3AFD-439D-8BA8-1D053008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5" y="980938"/>
            <a:ext cx="7944371" cy="37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3478"/>
            <a:ext cx="6790375" cy="342180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19828"/>
            <a:ext cx="3816424" cy="15465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923678"/>
            <a:ext cx="2926644" cy="27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478"/>
            <a:ext cx="8505900" cy="45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B4C36927-FF56-4E40-9310-230244BB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55526"/>
            <a:ext cx="7712178" cy="37138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91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t="7046" r="754" b="4969"/>
          <a:stretch/>
        </p:blipFill>
        <p:spPr>
          <a:xfrm>
            <a:off x="1143000" y="627535"/>
            <a:ext cx="6939390" cy="341992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799881" y="4137925"/>
            <a:ext cx="35378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i-FI" sz="1200" b="1" dirty="0">
                <a:solidFill>
                  <a:srgbClr val="FF0000"/>
                </a:solidFill>
                <a:latin typeface="Georgia"/>
              </a:rPr>
              <a:t>https://www.sitra.fi/100-fiksua-arjen-tekoa/</a:t>
            </a:r>
          </a:p>
        </p:txBody>
      </p:sp>
    </p:spTree>
    <p:extLst>
      <p:ext uri="{BB962C8B-B14F-4D97-AF65-F5344CB8AC3E}">
        <p14:creationId xmlns:p14="http://schemas.microsoft.com/office/powerpoint/2010/main" val="30331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20"/>
          </p:nvPr>
        </p:nvSpPr>
        <p:spPr>
          <a:xfrm>
            <a:off x="467544" y="771550"/>
            <a:ext cx="8136904" cy="3240360"/>
          </a:xfrm>
        </p:spPr>
        <p:txBody>
          <a:bodyPr/>
          <a:lstStyle/>
          <a:p>
            <a:pPr marL="0" indent="0" defTabSz="685800">
              <a:buNone/>
            </a:pPr>
            <a:r>
              <a:rPr lang="fi-FI" dirty="0"/>
              <a:t>Kestävien elämäntapojen ja tyytyväisyyden välinen yhteys on </a:t>
            </a:r>
            <a:r>
              <a:rPr lang="fi-FI" dirty="0" smtClean="0"/>
              <a:t>vahva.</a:t>
            </a:r>
          </a:p>
          <a:p>
            <a:pPr marL="0" indent="0" defTabSz="685800">
              <a:buNone/>
            </a:pPr>
            <a:endParaRPr lang="fi-FI" sz="1400" dirty="0"/>
          </a:p>
          <a:p>
            <a:pPr marL="0" indent="0" defTabSz="685800">
              <a:buNone/>
            </a:pPr>
            <a:r>
              <a:rPr lang="fi-FI" sz="2000" b="1" dirty="0"/>
              <a:t>Hyvän elämän tavoittelussa kannattaa siis kiinnittää nykyistä enemmän huomiota niihin asioihin, jotka vahvistavat tyytyväisyyttä omaan elämään. </a:t>
            </a:r>
          </a:p>
          <a:p>
            <a:pPr defTabSz="685800"/>
            <a:endParaRPr lang="fi-FI" sz="1400" dirty="0"/>
          </a:p>
          <a:p>
            <a:pPr marL="0" indent="0" defTabSz="685800">
              <a:buNone/>
            </a:pPr>
            <a:r>
              <a:rPr lang="fi-FI" sz="1400" dirty="0"/>
              <a:t>Näitä asioita ovat aikaisempien tutkimusten perusteella esimerkiksi seuraavat:</a:t>
            </a:r>
          </a:p>
          <a:p>
            <a:pPr defTabSz="685800"/>
            <a:endParaRPr lang="fi-FI" sz="1400" dirty="0"/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fi-FI" dirty="0"/>
              <a:t>Ihmistenvälisyys, sosiaalinen vauraus, liittyminen ja kuuluminen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fi-FI" dirty="0"/>
              <a:t>Riittävyyden tunnistaminen: Muutut rikkaaksi sillä hetkellä, kun pystyt tunnistamaan minkä verran materiaalista hyvää on riittävästi.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fi-FI" dirty="0"/>
              <a:t>Kokemus aikaansaamisesta ja toimimisesta arvokkaana pidettyjen asioiden puolesta, merkityksellisyys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fi-FI" dirty="0"/>
              <a:t>Tunnustuksen saaminen omasta arvokkuudesta </a:t>
            </a:r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799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8136905" cy="864096"/>
          </a:xfrm>
        </p:spPr>
        <p:txBody>
          <a:bodyPr/>
          <a:lstStyle/>
          <a:p>
            <a:r>
              <a:rPr lang="en-US" dirty="0" err="1" smtClean="0"/>
              <a:t>Suomen</a:t>
            </a:r>
            <a:r>
              <a:rPr lang="en-US" dirty="0" smtClean="0"/>
              <a:t> </a:t>
            </a:r>
            <a:r>
              <a:rPr lang="en-US" dirty="0" err="1" smtClean="0"/>
              <a:t>päästöt</a:t>
            </a:r>
            <a:r>
              <a:rPr lang="en-US" dirty="0" smtClean="0"/>
              <a:t> </a:t>
            </a:r>
            <a:r>
              <a:rPr lang="en-US" dirty="0" err="1" smtClean="0"/>
              <a:t>verrattuna</a:t>
            </a:r>
            <a:r>
              <a:rPr lang="en-US" dirty="0" smtClean="0"/>
              <a:t> </a:t>
            </a:r>
            <a:r>
              <a:rPr lang="en-US" dirty="0" err="1" smtClean="0"/>
              <a:t>muihin</a:t>
            </a:r>
            <a:r>
              <a:rPr lang="en-US" dirty="0" smtClean="0"/>
              <a:t> </a:t>
            </a:r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kokoisiin</a:t>
            </a:r>
            <a:r>
              <a:rPr lang="en-US" dirty="0" smtClean="0"/>
              <a:t> </a:t>
            </a:r>
            <a:r>
              <a:rPr lang="en-US" dirty="0" err="1" smtClean="0"/>
              <a:t>maihin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31590"/>
            <a:ext cx="7122056" cy="37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46" descr="https://sitra2fi.sharepoint.com/sites/ReiskaChallenge/Jaetut%20asiakirjat/General/Maapalloliiga_kuva_tem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"/>
          <a:stretch/>
        </p:blipFill>
        <p:spPr bwMode="auto">
          <a:xfrm>
            <a:off x="0" y="-92546"/>
            <a:ext cx="8028384" cy="5830264"/>
          </a:xfrm>
          <a:prstGeom prst="rect">
            <a:avLst/>
          </a:prstGeom>
          <a:solidFill>
            <a:srgbClr val="75CFEB"/>
          </a:solidFill>
          <a:extLst/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0E8786C2-5039-4D0E-BEC7-E8ABE1752E3E}"/>
              </a:ext>
            </a:extLst>
          </p:cNvPr>
          <p:cNvSpPr/>
          <p:nvPr/>
        </p:nvSpPr>
        <p:spPr>
          <a:xfrm>
            <a:off x="5364088" y="3147814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Georgia"/>
              </a:rPr>
              <a:t>Sitran Maapalloliiga kokoaa 10 järjestöä ja yhdistystä toimimaan kestävän arjen hyväksi</a:t>
            </a:r>
            <a:r>
              <a:rPr lang="fi-FI" sz="1400" dirty="0" smtClean="0">
                <a:solidFill>
                  <a:srgbClr val="000000"/>
                </a:solidFill>
                <a:latin typeface="Georgia"/>
              </a:rPr>
              <a:t>. 2..5. lähtien maapalloliiga.fi</a:t>
            </a:r>
            <a:endParaRPr lang="fi-FI" sz="1400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90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67744" y="2479204"/>
            <a:ext cx="4680520" cy="664757"/>
          </a:xfrm>
        </p:spPr>
        <p:txBody>
          <a:bodyPr/>
          <a:lstStyle/>
          <a:p>
            <a:pPr algn="ctr"/>
            <a:r>
              <a:rPr lang="fi-FI" dirty="0"/>
              <a:t>Muutoksen teemme me.</a:t>
            </a:r>
            <a:br>
              <a:rPr lang="fi-FI" dirty="0"/>
            </a:br>
            <a:r>
              <a:rPr lang="fi-FI" dirty="0"/>
              <a:t>Sinä ja minä.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546"/>
            <a:ext cx="19545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3237" y="123478"/>
            <a:ext cx="8136905" cy="864096"/>
          </a:xfrm>
        </p:spPr>
        <p:txBody>
          <a:bodyPr/>
          <a:lstStyle/>
          <a:p>
            <a:r>
              <a:rPr lang="en-US" dirty="0" err="1" smtClean="0"/>
              <a:t>Suomalaisen</a:t>
            </a:r>
            <a:r>
              <a:rPr lang="en-US" dirty="0" smtClean="0"/>
              <a:t> </a:t>
            </a:r>
            <a:r>
              <a:rPr lang="en-US" dirty="0" err="1" smtClean="0"/>
              <a:t>päästöt</a:t>
            </a:r>
            <a:r>
              <a:rPr lang="en-US" dirty="0" smtClean="0"/>
              <a:t> </a:t>
            </a:r>
            <a:r>
              <a:rPr lang="en-US" dirty="0" err="1" smtClean="0"/>
              <a:t>verrattuna</a:t>
            </a:r>
            <a:r>
              <a:rPr lang="en-US" dirty="0" smtClean="0"/>
              <a:t> </a:t>
            </a:r>
            <a:r>
              <a:rPr lang="en-US" dirty="0" err="1" smtClean="0"/>
              <a:t>muiden</a:t>
            </a:r>
            <a:r>
              <a:rPr lang="en-US" dirty="0" smtClean="0"/>
              <a:t> maiden </a:t>
            </a:r>
            <a:r>
              <a:rPr lang="en-US" dirty="0" err="1" smtClean="0"/>
              <a:t>kansalaisiin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9582"/>
            <a:ext cx="7488832" cy="38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7494"/>
            <a:ext cx="8352928" cy="42134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8BDE335-8CCF-4B31-B390-E882CF0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56" y="123478"/>
            <a:ext cx="8136905" cy="864096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Kyselytutkimus</a:t>
            </a:r>
            <a:r>
              <a:rPr lang="en-US" dirty="0" smtClean="0"/>
              <a:t> </a:t>
            </a:r>
            <a:r>
              <a:rPr lang="en-US" dirty="0" err="1" smtClean="0"/>
              <a:t>kevät</a:t>
            </a:r>
            <a:r>
              <a:rPr lang="en-US" dirty="0" smtClean="0"/>
              <a:t> 2017</a:t>
            </a:r>
            <a:br>
              <a:rPr lang="en-US" dirty="0" smtClean="0"/>
            </a:br>
            <a:r>
              <a:rPr lang="en-US" dirty="0" err="1" smtClean="0"/>
              <a:t>Asenteet</a:t>
            </a:r>
            <a:r>
              <a:rPr lang="en-US" dirty="0" smtClean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ympäristön</a:t>
            </a:r>
            <a:r>
              <a:rPr lang="en-US" dirty="0"/>
              <a:t> </a:t>
            </a:r>
            <a:r>
              <a:rPr lang="en-US" dirty="0" err="1"/>
              <a:t>puolella</a:t>
            </a:r>
            <a:endParaRPr lang="en-US" dirty="0"/>
          </a:p>
        </p:txBody>
      </p:sp>
      <p:sp>
        <p:nvSpPr>
          <p:cNvPr id="4" name="Tekstiruutu 3"/>
          <p:cNvSpPr txBox="1"/>
          <p:nvPr/>
        </p:nvSpPr>
        <p:spPr>
          <a:xfrm>
            <a:off x="1115616" y="4596733"/>
            <a:ext cx="74815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>
                <a:latin typeface="+mn-lt"/>
              </a:rPr>
              <a:t>Lähde www.sitra.fi/uutiset/suomalaisten-ymparistotietoisuus-siirtyy-hitaasti-sanoista-tekoihin</a:t>
            </a:r>
            <a:endParaRPr lang="fi-FI" sz="12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4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539751" y="1707654"/>
            <a:ext cx="4985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>
                <a:latin typeface="+mn-lt"/>
              </a:rPr>
              <a:t>CO2e</a:t>
            </a:r>
            <a:endParaRPr lang="fi-FI" sz="1600" b="0" i="0" dirty="0">
              <a:latin typeface="+mn-lt"/>
            </a:endParaRPr>
          </a:p>
        </p:txBody>
      </p:sp>
      <p:sp>
        <p:nvSpPr>
          <p:cNvPr id="5" name="Otsikko 3"/>
          <p:cNvSpPr txBox="1">
            <a:spLocks/>
          </p:cNvSpPr>
          <p:nvPr/>
        </p:nvSpPr>
        <p:spPr>
          <a:xfrm>
            <a:off x="323528" y="873755"/>
            <a:ext cx="8208912" cy="21602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600" b="1" dirty="0"/>
              <a:t>Suomen kaikista kasvihuonekaasupäästöistä voidaan jyvittää meille, tavallisille ihmisille. </a:t>
            </a:r>
          </a:p>
        </p:txBody>
      </p:sp>
      <p:sp>
        <p:nvSpPr>
          <p:cNvPr id="15" name="Otsikko 3"/>
          <p:cNvSpPr txBox="1">
            <a:spLocks/>
          </p:cNvSpPr>
          <p:nvPr/>
        </p:nvSpPr>
        <p:spPr>
          <a:xfrm>
            <a:off x="4716016" y="-308570"/>
            <a:ext cx="4851402" cy="21602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9600" b="1" dirty="0"/>
              <a:t>68%</a:t>
            </a:r>
            <a:endParaRPr lang="fi-FI" sz="960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xmlns="" id="{5705A8DB-7E3C-43C8-9013-56F739245C65}"/>
              </a:ext>
            </a:extLst>
          </p:cNvPr>
          <p:cNvSpPr/>
          <p:nvPr/>
        </p:nvSpPr>
        <p:spPr>
          <a:xfrm>
            <a:off x="5580112" y="2643758"/>
            <a:ext cx="1423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chemeClr val="bg1"/>
                </a:solidFill>
              </a:rPr>
              <a:t>Lähde: SYKE, 2016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9144000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123728" y="2123017"/>
            <a:ext cx="5616624" cy="664757"/>
          </a:xfrm>
        </p:spPr>
        <p:txBody>
          <a:bodyPr/>
          <a:lstStyle/>
          <a:p>
            <a:r>
              <a:rPr lang="fi-FI" b="1" dirty="0"/>
              <a:t>Mistä vaikutukset tulevat? 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39751" y="1707654"/>
            <a:ext cx="4985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>
                <a:latin typeface="+mn-lt"/>
              </a:rPr>
              <a:t>CO2e</a:t>
            </a:r>
            <a:endParaRPr lang="fi-FI" sz="1600" b="0" i="0" dirty="0">
              <a:latin typeface="+mn-lt"/>
            </a:endParaRPr>
          </a:p>
        </p:txBody>
      </p:sp>
      <p:sp>
        <p:nvSpPr>
          <p:cNvPr id="8" name="Otsikko 3"/>
          <p:cNvSpPr txBox="1">
            <a:spLocks/>
          </p:cNvSpPr>
          <p:nvPr/>
        </p:nvSpPr>
        <p:spPr>
          <a:xfrm>
            <a:off x="5364088" y="2787774"/>
            <a:ext cx="1584176" cy="6647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500" b="1" dirty="0"/>
              <a:t>CO</a:t>
            </a:r>
            <a:r>
              <a:rPr lang="fi-FI" sz="4500" b="1" baseline="-25000" dirty="0"/>
              <a:t>2</a:t>
            </a:r>
            <a:r>
              <a:rPr lang="fi-FI" sz="4500" b="1" dirty="0"/>
              <a:t>e</a:t>
            </a:r>
            <a:endParaRPr lang="fi-FI" sz="4500" dirty="0"/>
          </a:p>
        </p:txBody>
      </p:sp>
    </p:spTree>
    <p:extLst>
      <p:ext uri="{BB962C8B-B14F-4D97-AF65-F5344CB8AC3E}">
        <p14:creationId xmlns:p14="http://schemas.microsoft.com/office/powerpoint/2010/main" val="23839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8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08912" cy="648072"/>
          </a:xfrm>
        </p:spPr>
        <p:txBody>
          <a:bodyPr/>
          <a:lstStyle/>
          <a:p>
            <a:r>
              <a:rPr lang="fi-FI" dirty="0"/>
              <a:t>Kotitalouksien ilmastovaikutukset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4B709883-4654-4514-AE72-3147CCBA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721777"/>
            <a:ext cx="6192687" cy="40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23528" y="231850"/>
            <a:ext cx="8136905" cy="864096"/>
          </a:xfrm>
        </p:spPr>
        <p:txBody>
          <a:bodyPr/>
          <a:lstStyle/>
          <a:p>
            <a:r>
              <a:rPr lang="en-US" dirty="0" err="1" smtClean="0"/>
              <a:t>Onko</a:t>
            </a:r>
            <a:r>
              <a:rPr lang="en-US" dirty="0" smtClean="0"/>
              <a:t> </a:t>
            </a:r>
            <a:r>
              <a:rPr lang="en-US" dirty="0" err="1" smtClean="0"/>
              <a:t>kotitalouksien</a:t>
            </a:r>
            <a:r>
              <a:rPr lang="en-US" dirty="0" smtClean="0"/>
              <a:t> </a:t>
            </a:r>
            <a:r>
              <a:rPr lang="en-US" dirty="0" err="1" smtClean="0"/>
              <a:t>vähennyksillä</a:t>
            </a:r>
            <a:r>
              <a:rPr lang="en-US" dirty="0" smtClean="0"/>
              <a:t> </a:t>
            </a:r>
            <a:r>
              <a:rPr lang="en-US" dirty="0" err="1" smtClean="0"/>
              <a:t>merkitystä</a:t>
            </a:r>
            <a:r>
              <a:rPr lang="en-US" dirty="0" smtClean="0"/>
              <a:t>?</a:t>
            </a:r>
            <a:endParaRPr lang="fi-FI" dirty="0"/>
          </a:p>
        </p:txBody>
      </p:sp>
      <p:sp>
        <p:nvSpPr>
          <p:cNvPr id="7" name="Otsikko 3"/>
          <p:cNvSpPr txBox="1">
            <a:spLocks/>
          </p:cNvSpPr>
          <p:nvPr/>
        </p:nvSpPr>
        <p:spPr>
          <a:xfrm>
            <a:off x="467544" y="1132756"/>
            <a:ext cx="8208912" cy="71891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000" dirty="0" smtClean="0"/>
              <a:t>Tavoite 2030</a:t>
            </a:r>
            <a:r>
              <a:rPr lang="fi-FI" sz="2000" dirty="0"/>
              <a:t>: -40% </a:t>
            </a:r>
            <a:r>
              <a:rPr lang="fi-FI" sz="2000" dirty="0" smtClean="0"/>
              <a:t>= </a:t>
            </a:r>
            <a:r>
              <a:rPr lang="fi-FI" sz="2000" dirty="0"/>
              <a:t>15 MtCO</a:t>
            </a:r>
            <a:r>
              <a:rPr lang="fi-FI" sz="2000" baseline="-25000" dirty="0"/>
              <a:t>2</a:t>
            </a:r>
            <a:r>
              <a:rPr lang="fi-FI" sz="2000" dirty="0"/>
              <a:t>e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67207"/>
            <a:ext cx="1238250" cy="2562225"/>
          </a:xfrm>
          <a:prstGeom prst="rect">
            <a:avLst/>
          </a:prstGeom>
        </p:spPr>
      </p:pic>
      <p:sp>
        <p:nvSpPr>
          <p:cNvPr id="9" name="Otsikko 3"/>
          <p:cNvSpPr txBox="1">
            <a:spLocks/>
          </p:cNvSpPr>
          <p:nvPr/>
        </p:nvSpPr>
        <p:spPr>
          <a:xfrm>
            <a:off x="1957677" y="3162920"/>
            <a:ext cx="4248472" cy="13931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600" b="1" dirty="0" smtClean="0"/>
              <a:t>5,6 </a:t>
            </a:r>
            <a:r>
              <a:rPr lang="fi-FI" sz="3600" b="1" dirty="0"/>
              <a:t>	</a:t>
            </a:r>
            <a:r>
              <a:rPr lang="fi-FI" sz="2000" b="1" dirty="0" smtClean="0"/>
              <a:t>MtCO</a:t>
            </a:r>
            <a:r>
              <a:rPr lang="fi-FI" sz="2000" b="1" baseline="-25000" dirty="0" smtClean="0"/>
              <a:t>2</a:t>
            </a:r>
            <a:r>
              <a:rPr lang="fi-FI" sz="2000" b="1" dirty="0" smtClean="0"/>
              <a:t>e</a:t>
            </a:r>
            <a:r>
              <a:rPr lang="fi-FI" sz="2000" dirty="0" smtClean="0"/>
              <a:t>		</a:t>
            </a:r>
            <a:r>
              <a:rPr lang="fi-FI" sz="3600" b="1" dirty="0" smtClean="0"/>
              <a:t>11</a:t>
            </a:r>
          </a:p>
          <a:p>
            <a:pPr fontAlgn="auto">
              <a:spcAft>
                <a:spcPts val="0"/>
              </a:spcAft>
            </a:pPr>
            <a:endParaRPr lang="fi-FI" sz="3600" b="1" dirty="0" smtClean="0"/>
          </a:p>
          <a:p>
            <a:pPr fontAlgn="auto">
              <a:spcAft>
                <a:spcPts val="0"/>
              </a:spcAft>
            </a:pPr>
            <a:r>
              <a:rPr lang="en-US" sz="3600" b="1" dirty="0" smtClean="0"/>
              <a:t>37%				73%</a:t>
            </a:r>
            <a:endParaRPr lang="fi-FI" sz="3600" b="1" dirty="0" smtClean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625204"/>
            <a:ext cx="1959099" cy="2312379"/>
          </a:xfrm>
          <a:prstGeom prst="rect">
            <a:avLst/>
          </a:prstGeom>
        </p:spPr>
      </p:pic>
      <p:sp>
        <p:nvSpPr>
          <p:cNvPr id="11" name="Puolivapaa piirto 10"/>
          <p:cNvSpPr/>
          <p:nvPr/>
        </p:nvSpPr>
        <p:spPr>
          <a:xfrm>
            <a:off x="3383484" y="4011910"/>
            <a:ext cx="864096" cy="789011"/>
          </a:xfrm>
          <a:custGeom>
            <a:avLst/>
            <a:gdLst>
              <a:gd name="connsiteX0" fmla="*/ 612068 w 1800200"/>
              <a:gd name="connsiteY0" fmla="*/ 423705 h 1584176"/>
              <a:gd name="connsiteX1" fmla="*/ 612068 w 1800200"/>
              <a:gd name="connsiteY1" fmla="*/ 880012 h 1584176"/>
              <a:gd name="connsiteX2" fmla="*/ 324036 w 1800200"/>
              <a:gd name="connsiteY2" fmla="*/ 880012 h 1584176"/>
              <a:gd name="connsiteX3" fmla="*/ 900100 w 1800200"/>
              <a:gd name="connsiteY3" fmla="*/ 1336319 h 1584176"/>
              <a:gd name="connsiteX4" fmla="*/ 1476164 w 1800200"/>
              <a:gd name="connsiteY4" fmla="*/ 880012 h 1584176"/>
              <a:gd name="connsiteX5" fmla="*/ 1188132 w 1800200"/>
              <a:gd name="connsiteY5" fmla="*/ 880012 h 1584176"/>
              <a:gd name="connsiteX6" fmla="*/ 1188132 w 1800200"/>
              <a:gd name="connsiteY6" fmla="*/ 423705 h 1584176"/>
              <a:gd name="connsiteX7" fmla="*/ 900100 w 1800200"/>
              <a:gd name="connsiteY7" fmla="*/ 0 h 1584176"/>
              <a:gd name="connsiteX8" fmla="*/ 1800200 w 1800200"/>
              <a:gd name="connsiteY8" fmla="*/ 792088 h 1584176"/>
              <a:gd name="connsiteX9" fmla="*/ 900100 w 1800200"/>
              <a:gd name="connsiteY9" fmla="*/ 1584176 h 1584176"/>
              <a:gd name="connsiteX10" fmla="*/ 0 w 1800200"/>
              <a:gd name="connsiteY10" fmla="*/ 792088 h 1584176"/>
              <a:gd name="connsiteX11" fmla="*/ 900100 w 1800200"/>
              <a:gd name="connsiteY11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200" h="1584176">
                <a:moveTo>
                  <a:pt x="612068" y="423705"/>
                </a:moveTo>
                <a:lnTo>
                  <a:pt x="612068" y="880012"/>
                </a:lnTo>
                <a:lnTo>
                  <a:pt x="324036" y="880012"/>
                </a:lnTo>
                <a:lnTo>
                  <a:pt x="900100" y="1336319"/>
                </a:lnTo>
                <a:lnTo>
                  <a:pt x="1476164" y="880012"/>
                </a:lnTo>
                <a:lnTo>
                  <a:pt x="1188132" y="880012"/>
                </a:lnTo>
                <a:lnTo>
                  <a:pt x="1188132" y="423705"/>
                </a:lnTo>
                <a:close/>
                <a:moveTo>
                  <a:pt x="900100" y="0"/>
                </a:moveTo>
                <a:cubicBezTo>
                  <a:pt x="1397212" y="0"/>
                  <a:pt x="1800200" y="354630"/>
                  <a:pt x="1800200" y="792088"/>
                </a:cubicBezTo>
                <a:cubicBezTo>
                  <a:pt x="1800200" y="1229546"/>
                  <a:pt x="1397212" y="1584176"/>
                  <a:pt x="900100" y="1584176"/>
                </a:cubicBezTo>
                <a:cubicBezTo>
                  <a:pt x="402988" y="1584176"/>
                  <a:pt x="0" y="1229546"/>
                  <a:pt x="0" y="792088"/>
                </a:cubicBezTo>
                <a:cubicBezTo>
                  <a:pt x="0" y="354630"/>
                  <a:pt x="402988" y="0"/>
                  <a:pt x="9001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n paikkamerkki 5"/>
          <p:cNvSpPr txBox="1">
            <a:spLocks/>
          </p:cNvSpPr>
          <p:nvPr/>
        </p:nvSpPr>
        <p:spPr>
          <a:xfrm>
            <a:off x="5909655" y="2001726"/>
            <a:ext cx="2749041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538163" indent="-1714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719138" indent="-1714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10800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200" dirty="0" err="1" smtClean="0">
                <a:latin typeface="Arial Black" panose="020B0A04020102020204" pitchFamily="34" charset="0"/>
              </a:rPr>
              <a:t>Kaksi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ihmistä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jokaisessa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kotitaloudessa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vähentää</a:t>
            </a:r>
            <a:r>
              <a:rPr lang="en-US" sz="1200" dirty="0" smtClean="0">
                <a:latin typeface="Arial Black" panose="020B0A04020102020204" pitchFamily="34" charset="0"/>
              </a:rPr>
              <a:t> 20% </a:t>
            </a:r>
            <a:r>
              <a:rPr lang="en-US" sz="1200" dirty="0" err="1" smtClean="0">
                <a:latin typeface="Arial Black" panose="020B0A04020102020204" pitchFamily="34" charset="0"/>
              </a:rPr>
              <a:t>ilmastovaikutustaan</a:t>
            </a:r>
            <a:endParaRPr lang="en-US" sz="1200" dirty="0" smtClean="0">
              <a:latin typeface="Arial Black" panose="020B0A04020102020204" pitchFamily="34" charset="0"/>
            </a:endParaRPr>
          </a:p>
          <a:p>
            <a:pPr marL="0" indent="0">
              <a:buFont typeface="Lucida Grande"/>
              <a:buNone/>
            </a:pPr>
            <a:endParaRPr lang="fi-FI" sz="1200" dirty="0">
              <a:latin typeface="Arial Black" panose="020B0A04020102020204" pitchFamily="34" charset="0"/>
            </a:endParaRPr>
          </a:p>
        </p:txBody>
      </p:sp>
      <p:sp>
        <p:nvSpPr>
          <p:cNvPr id="14" name="Tekstin paikkamerkki 5"/>
          <p:cNvSpPr txBox="1">
            <a:spLocks/>
          </p:cNvSpPr>
          <p:nvPr/>
        </p:nvSpPr>
        <p:spPr>
          <a:xfrm>
            <a:off x="607390" y="2008316"/>
            <a:ext cx="2749041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538163" indent="-1714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719138" indent="-1714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10800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200" dirty="0" err="1" smtClean="0">
                <a:latin typeface="Arial Black" panose="020B0A04020102020204" pitchFamily="34" charset="0"/>
              </a:rPr>
              <a:t>Yksi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ihminen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jokaisessa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kotitaloudessa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vähentää</a:t>
            </a:r>
            <a:r>
              <a:rPr lang="en-US" sz="1200" dirty="0" smtClean="0">
                <a:latin typeface="Arial Black" panose="020B0A04020102020204" pitchFamily="34" charset="0"/>
              </a:rPr>
              <a:t> 20% </a:t>
            </a:r>
            <a:r>
              <a:rPr lang="en-US" sz="1200" dirty="0" err="1" smtClean="0">
                <a:latin typeface="Arial Black" panose="020B0A04020102020204" pitchFamily="34" charset="0"/>
              </a:rPr>
              <a:t>ilmastovaikutustaan</a:t>
            </a:r>
            <a:endParaRPr lang="en-US" sz="1200" dirty="0" smtClean="0">
              <a:latin typeface="Arial Black" panose="020B0A04020102020204" pitchFamily="34" charset="0"/>
            </a:endParaRPr>
          </a:p>
          <a:p>
            <a:pPr marL="0" indent="0">
              <a:buFont typeface="Lucida Grande"/>
              <a:buNone/>
            </a:pPr>
            <a:endParaRPr lang="fi-FI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Asenteet eivät näy arjen teoissa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468313" y="1131888"/>
          <a:ext cx="4052887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isällön paikkamerkki 7"/>
          <p:cNvGraphicFramePr>
            <a:graphicFrameLocks/>
          </p:cNvGraphicFramePr>
          <p:nvPr>
            <p:extLst/>
          </p:nvPr>
        </p:nvGraphicFramePr>
        <p:xfrm>
          <a:off x="4572000" y="1059583"/>
          <a:ext cx="4052887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20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2.xml><?xml version="1.0" encoding="utf-8"?>
<a:theme xmlns:a="http://schemas.openxmlformats.org/drawingml/2006/main" name="1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itys" ma:contentTypeID="0x01010009B064D253C0234B96565FEBDE0EB1AE0200A65BF11959DE7D449B1FF8535C845F97" ma:contentTypeVersion="24" ma:contentTypeDescription="" ma:contentTypeScope="" ma:versionID="d1e20193c6b73abdf826aaf1cd528f5f">
  <xsd:schema xmlns:xsd="http://www.w3.org/2001/XMLSchema" xmlns:xs="http://www.w3.org/2001/XMLSchema" xmlns:p="http://schemas.microsoft.com/office/2006/metadata/properties" xmlns:ns3="59df146f-7ddd-4b8c-ad0a-b36f0bde1af8" xmlns:ns4="b3482ef4-95fb-428f-9b80-8291477d056d" xmlns:ns5="0a3d3510-5864-46d9-99f3-ff9cf64766bd" targetNamespace="http://schemas.microsoft.com/office/2006/metadata/properties" ma:root="true" ma:fieldsID="07869e0896ce8bb765736f6b17263b13" ns3:_="" ns4:_="" ns5:_="">
    <xsd:import namespace="59df146f-7ddd-4b8c-ad0a-b36f0bde1af8"/>
    <xsd:import namespace="b3482ef4-95fb-428f-9b80-8291477d056d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3:Yksikkö" minOccurs="0"/>
                <xsd:element ref="ns3:Päivämäärä" minOccurs="0"/>
                <xsd:element ref="ns3:Turvaluokka" minOccurs="0"/>
                <xsd:element ref="ns3:Asiakirjan_x0020_kieli" minOccurs="0"/>
                <xsd:element ref="ns3:Asiakirjatyyppi" minOccurs="0"/>
                <xsd:element ref="ns3:Täydenne" minOccurs="0"/>
                <xsd:element ref="ns3:Hyväksyjä" minOccurs="0"/>
                <xsd:element ref="ns3:Hyväksymisaika" minOccurs="0"/>
                <xsd:element ref="ns3:Asiatunnus" minOccurs="0"/>
                <xsd:element ref="ns3:Arkistointitila" minOccurs="0"/>
                <xsd:element ref="ns3:Luonne" minOccurs="0"/>
                <xsd:element ref="ns3:Liite" minOccurs="0"/>
                <xsd:element ref="ns3:Numero" minOccurs="0"/>
                <xsd:element ref="ns3:Pääasiakirja" minOccurs="0"/>
                <xsd:element ref="ns3:Paperisen_x0020_asiakirjan_x0020_sijoituspaikka" minOccurs="0"/>
                <xsd:element ref="ns3:Muun_x0020_tallennemuodon_x0020_sijoituspaikka" minOccurs="0"/>
                <xsd:element ref="ns3:Voimassaolo_x0020_päättyy" minOccurs="0"/>
                <xsd:element ref="ns3:appendixhidden" minOccurs="0"/>
                <xsd:element ref="ns3:datehidden" minOccurs="0"/>
                <xsd:element ref="ns3:documenttypehidden" minOccurs="0"/>
                <xsd:element ref="ns3:naturehidden" minOccurs="0"/>
                <xsd:element ref="ns3:organizationhidden" minOccurs="0"/>
                <xsd:element ref="ns3:securityclasshidden" minOccurs="0"/>
                <xsd:element ref="ns4:Toimintalohko" minOccurs="0"/>
                <xsd:element ref="ns5:m1b612f04ed641ef84700b625686da1a" minOccurs="0"/>
                <xsd:element ref="ns5:TaxCatchAll" minOccurs="0"/>
                <xsd:element ref="ns5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Yksikkö" ma:index="3" nillable="true" ma:displayName="Yksikkö" ma:internalName="Yksikk_x00f6_">
      <xsd:simpleType>
        <xsd:restriction base="dms:Text">
          <xsd:maxLength value="255"/>
        </xsd:restriction>
      </xsd:simpleType>
    </xsd:element>
    <xsd:element name="Päivämäärä" ma:index="4" nillable="true" ma:displayName="Päivämäärä" ma:format="DateOnly" ma:internalName="P_x00e4_iv_x00e4_m_x00e4__x00e4_r_x00e4_">
      <xsd:simpleType>
        <xsd:restriction base="dms:DateTime"/>
      </xsd:simpleType>
    </xsd:element>
    <xsd:element name="Turvaluokka" ma:index="5" nillable="true" ma:displayName="Turvaluokka" ma:default="Sisäinen" ma:format="Dropdown" ma:internalName="Turvaluokka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Asiakirjan_x0020_kieli" ma:index="6" nillable="true" ma:displayName="Asiakirjan kieli" ma:default="suomi" ma:format="Dropdown" ma:internalName="Asiakirjan_x0020_kieli">
      <xsd:simpleType>
        <xsd:restriction base="dms:Choice">
          <xsd:enumeration value="suomi"/>
          <xsd:enumeration value="englanti"/>
          <xsd:enumeration value="ruotsi"/>
          <xsd:enumeration value="venäjä"/>
          <xsd:enumeration value="muu"/>
        </xsd:restriction>
      </xsd:simpleType>
    </xsd:element>
    <xsd:element name="Asiakirjatyyppi" ma:index="7" nillable="true" ma:displayName="Asiakirjatyyppi" ma:format="Dropdown" ma:internalName="Asiakirjatyyppi">
      <xsd:simpleType>
        <xsd:union memberTypes="dms:Text">
          <xsd:simpleType>
            <xsd:restriction base="dms:Choice">
              <xsd:enumeration value="Esite"/>
              <xsd:enumeration value="Esitelmä"/>
              <xsd:enumeration value="Kiertosaate"/>
              <xsd:enumeration value="Kirje"/>
              <xsd:enumeration value="Liite"/>
              <xsd:enumeration value="Luettelo"/>
              <xsd:enumeration value="Muistio"/>
              <xsd:enumeration value="Ohje"/>
              <xsd:enumeration value="Pöytäkirja"/>
              <xsd:enumeration value="Raportti"/>
              <xsd:enumeration value="Sopimus"/>
              <xsd:enumeration value="Suunnitelma"/>
              <xsd:enumeration value="Tiedote"/>
              <xsd:enumeration value="Valtakirja"/>
            </xsd:restriction>
          </xsd:simpleType>
        </xsd:union>
      </xsd:simpleType>
    </xsd:element>
    <xsd:element name="Täydenne" ma:index="8" nillable="true" ma:displayName="Täydenne" ma:internalName="T_x00e4_ydenne">
      <xsd:simpleType>
        <xsd:restriction base="dms:Text">
          <xsd:maxLength value="255"/>
        </xsd:restriction>
      </xsd:simpleType>
    </xsd:element>
    <xsd:element name="Hyväksyjä" ma:index="9" nillable="true" ma:displayName="Hyväksyjä" ma:internalName="Hyv_x00e4_ksyj_x00e4_">
      <xsd:simpleType>
        <xsd:restriction base="dms:Text"/>
      </xsd:simpleType>
    </xsd:element>
    <xsd:element name="Hyväksymisaika" ma:index="10" nillable="true" ma:displayName="Hyväksymisaika" ma:format="DateOnly" ma:internalName="Hyv_x00e4_ksymisaika">
      <xsd:simpleType>
        <xsd:restriction base="dms:DateTime"/>
      </xsd:simpleType>
    </xsd:element>
    <xsd:element name="Asiatunnus" ma:index="11" nillable="true" ma:displayName="Asiatunnus" ma:internalName="Asiatunnus">
      <xsd:simpleType>
        <xsd:restriction base="dms:Text">
          <xsd:maxLength value="255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Luonnos"/>
          <xsd:enumeration value="Ei arkistoida"/>
          <xsd:enumeration value="Sisältöhaku"/>
          <xsd:enumeration value="Esittelyvalmis"/>
          <xsd:enumeration value="Arkistointivalmis"/>
        </xsd:restriction>
      </xsd:simpleType>
    </xsd:element>
    <xsd:element name="Luonne" ma:index="13" nillable="true" ma:displayName="Luonne" ma:default="Normaali" ma:format="Dropdown" ma:internalName="Luonne">
      <xsd:simpleType>
        <xsd:restriction base="dms:Choice">
          <xsd:enumeration value="Normaali"/>
          <xsd:enumeration value="Kiireellinen"/>
        </xsd:restriction>
      </xsd:simpleType>
    </xsd:element>
    <xsd:element name="Liite" ma:index="15" nillable="true" ma:displayName="Liite" ma:internalName="Liite">
      <xsd:simpleType>
        <xsd:restriction base="dms:Text">
          <xsd:maxLength value="255"/>
        </xsd:restriction>
      </xsd:simpleType>
    </xsd:element>
    <xsd:element name="Numero" ma:index="16" nillable="true" ma:displayName="Numero" ma:internalName="Numero">
      <xsd:simpleType>
        <xsd:restriction base="dms:Text">
          <xsd:maxLength value="255"/>
        </xsd:restriction>
      </xsd:simpleType>
    </xsd:element>
    <xsd:element name="Pääasiakirja" ma:index="17" nillable="true" ma:displayName="Pääasiakirja" ma:format="Hyperlink" ma:internalName="P_x00e4__x00e4_asiakirj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perisen_x0020_asiakirjan_x0020_sijoituspaikka" ma:index="18" nillable="true" ma:displayName="Paperisen asiakirjan sijoituspaikka" ma:format="Dropdown" ma:internalName="Paperisen_x0020_asiakirja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Muun_x0020_tallennemuodon_x0020_sijoituspaikka" ma:index="19" nillable="true" ma:displayName="Muun tallennemuodon sijoituspaikka" ma:format="Dropdown" ma:internalName="Muun_x0020_tallennemuodo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Voimassaolo_x0020_päättyy" ma:index="20" nillable="true" ma:displayName="Voimassaolo päättyy" ma:format="DateTime" ma:internalName="Voimassaolo_x0020_p_x00e4__x00e4_ttyy">
      <xsd:simpleType>
        <xsd:restriction base="dms:DateTime"/>
      </xsd:simpleType>
    </xsd:element>
    <xsd:element name="appendixhidden" ma:index="21" nillable="true" ma:displayName="appendixhidden" ma:hidden="true" ma:internalName="appendixhidden" ma:readOnly="false">
      <xsd:simpleType>
        <xsd:restriction base="dms:Text"/>
      </xsd:simpleType>
    </xsd:element>
    <xsd:element name="datehidden" ma:index="22" nillable="true" ma:displayName="datehidden" ma:default="[today]" ma:format="DateOnly" ma:hidden="true" ma:internalName="datehidden" ma:readOnly="false">
      <xsd:simpleType>
        <xsd:restriction base="dms:DateTime"/>
      </xsd:simpleType>
    </xsd:element>
    <xsd:element name="documenttypehidden" ma:index="23" nillable="true" ma:displayName="documenttypehidden" ma:hidden="true" ma:internalName="documenttypehidden" ma:readOnly="false">
      <xsd:simpleType>
        <xsd:restriction base="dms:Text"/>
      </xsd:simpleType>
    </xsd:element>
    <xsd:element name="naturehidden" ma:index="24" nillable="true" ma:displayName="naturehidden" ma:hidden="true" ma:internalName="naturehidden" ma:readOnly="false">
      <xsd:simpleType>
        <xsd:restriction base="dms:Text"/>
      </xsd:simpleType>
    </xsd:element>
    <xsd:element name="organizationhidden" ma:index="25" nillable="true" ma:displayName="organizationhidden" ma:hidden="true" ma:internalName="organizationhidden" ma:readOnly="false">
      <xsd:simpleType>
        <xsd:restriction base="dms:Text"/>
      </xsd:simpleType>
    </xsd:element>
    <xsd:element name="securityclasshidden" ma:index="26" nillable="true" ma:displayName="securityclasshidden" ma:hidden="true" ma:internalName="securityclasshidde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2ef4-95fb-428f-9b80-8291477d056d" elementFormDefault="qualified">
    <xsd:import namespace="http://schemas.microsoft.com/office/2006/documentManagement/types"/>
    <xsd:import namespace="http://schemas.microsoft.com/office/infopath/2007/PartnerControls"/>
    <xsd:element name="Toimintalohko" ma:index="27" nillable="true" ma:displayName="Kustannuspaikka" ma:internalName="Toimintalohk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m1b612f04ed641ef84700b625686da1a" ma:index="35" nillable="true" ma:taxonomy="true" ma:internalName="m1b612f04ed641ef84700b625686da1a" ma:taxonomyFieldName="Arkistointiluokka" ma:displayName="Arkistointiluokka" ma:default="" ma:fieldId="{61b612f0-4ed6-41ef-8470-0b625686da1a}" ma:sspId="0b244f7c-65aa-48fb-9d13-422c763cce83" ma:termSetId="50ef439d-b31d-4a75-805b-f4756a7123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6" nillable="true" ma:displayName="Taxonomy Catch All Column" ma:hidden="true" ma:list="{b1234084-845e-48f6-9e53-2284611bc409}" ma:internalName="TaxCatchAll" ma:showField="CatchAllData" ma:web="e393ed53-1fa7-4bb3-9f79-5a6084169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hidden="true" ma:list="{b1234084-845e-48f6-9e53-2284611bc409}" ma:internalName="TaxCatchAllLabel" ma:readOnly="true" ma:showField="CatchAllDataLabel" ma:web="e393ed53-1fa7-4bb3-9f79-5a6084169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Tekijä"/>
        <xsd:element ref="dcterms:created" minOccurs="0" maxOccurs="1"/>
        <xsd:element ref="dc:identifier" minOccurs="0" maxOccurs="1"/>
        <xsd:element name="contentType" minOccurs="0" maxOccurs="1" type="xsd:string" ma:index="29" ma:displayName="Sisältölaji"/>
        <xsd:element ref="dc:title" minOccurs="0" maxOccurs="1" ma:index="1" ma:displayName="Otsikko"/>
        <xsd:element ref="dc:subject" minOccurs="0" maxOccurs="1" ma:index="14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ite xmlns="59df146f-7ddd-4b8c-ad0a-b36f0bde1af8" xsi:nil="true"/>
    <Voimassaolo_x0020_päättyy xmlns="59df146f-7ddd-4b8c-ad0a-b36f0bde1af8" xsi:nil="true"/>
    <datehidden xmlns="59df146f-7ddd-4b8c-ad0a-b36f0bde1af8">2018-02-05T11:59:38</datehidden>
    <Turvaluokka xmlns="59df146f-7ddd-4b8c-ad0a-b36f0bde1af8">Sisäinen</Turvaluokka>
    <Hyväksymisaika xmlns="59df146f-7ddd-4b8c-ad0a-b36f0bde1af8" xsi:nil="true"/>
    <Toimintalohko xmlns="b3482ef4-95fb-428f-9b80-8291477d056d" xsi:nil="true"/>
    <Arkistointitila xmlns="59df146f-7ddd-4b8c-ad0a-b36f0bde1af8" xsi:nil="true"/>
    <Luonne xmlns="59df146f-7ddd-4b8c-ad0a-b36f0bde1af8">Normaali</Luonne>
    <documenttypehidden xmlns="59df146f-7ddd-4b8c-ad0a-b36f0bde1af8">Esitelmä</documenttypehidden>
    <Muun_x0020_tallennemuodon_x0020_sijoituspaikka xmlns="59df146f-7ddd-4b8c-ad0a-b36f0bde1af8" xsi:nil="true"/>
    <securityclasshidden xmlns="59df146f-7ddd-4b8c-ad0a-b36f0bde1af8">Sisäinen</securityclasshidden>
    <appendixhidden xmlns="59df146f-7ddd-4b8c-ad0a-b36f0bde1af8" xsi:nil="true"/>
    <Yksikkö xmlns="59df146f-7ddd-4b8c-ad0a-b36f0bde1af8">Sitra</Yksikkö>
    <Asiakirjan_x0020_kieli xmlns="59df146f-7ddd-4b8c-ad0a-b36f0bde1af8">suomi</Asiakirjan_x0020_kieli>
    <Paperisen_x0020_asiakirjan_x0020_sijoituspaikka xmlns="59df146f-7ddd-4b8c-ad0a-b36f0bde1af8" xsi:nil="true"/>
    <Täydenne xmlns="59df146f-7ddd-4b8c-ad0a-b36f0bde1af8" xsi:nil="true"/>
    <Numero xmlns="59df146f-7ddd-4b8c-ad0a-b36f0bde1af8" xsi:nil="true"/>
    <Pääasiakirja xmlns="59df146f-7ddd-4b8c-ad0a-b36f0bde1af8">
      <Url xsi:nil="true"/>
      <Description xsi:nil="true"/>
    </Pääasiakirja>
    <naturehidden xmlns="59df146f-7ddd-4b8c-ad0a-b36f0bde1af8" xsi:nil="true"/>
    <Asiakirjatyyppi xmlns="59df146f-7ddd-4b8c-ad0a-b36f0bde1af8">Esitelmä</Asiakirjatyyppi>
    <Hyväksyjä xmlns="59df146f-7ddd-4b8c-ad0a-b36f0bde1af8" xsi:nil="true"/>
    <Päivämäärä xmlns="59df146f-7ddd-4b8c-ad0a-b36f0bde1af8">2018-02-05T19:59:38+00:00</Päivämäärä>
    <Asiatunnus xmlns="59df146f-7ddd-4b8c-ad0a-b36f0bde1af8" xsi:nil="true"/>
    <organizationhidden xmlns="59df146f-7ddd-4b8c-ad0a-b36f0bde1af8">Sitra</organizationhidden>
    <m1b612f04ed641ef84700b625686da1a xmlns="0a3d3510-5864-46d9-99f3-ff9cf64766bd">
      <Terms xmlns="http://schemas.microsoft.com/office/infopath/2007/PartnerControls"/>
    </m1b612f04ed641ef84700b625686da1a>
    <TaxCatchAll xmlns="0a3d3510-5864-46d9-99f3-ff9cf64766bd"/>
  </documentManagement>
</p:properties>
</file>

<file path=customXml/item3.xml><?xml version="1.0" encoding="utf-8"?>
<?mso-contentType ?>
<SharedContentType xmlns="Microsoft.SharePoint.Taxonomy.ContentTypeSync" SourceId="0b244f7c-65aa-48fb-9d13-422c763cce83" ContentTypeId="0x01010009B064D253C0234B96565FEBDE0EB1AE02" PreviousValue="false"/>
</file>

<file path=customXml/item4.xml><?xml version="1.0" encoding="utf-8"?>
<?mso-contentType ?>
<ntns:customXsn xmlns:ntns="http://schemas.microsoft.com/office/2006/metadata/customXsn">
  <ntns:xsnLocation>https://sitra2fi.sharepoint.com/sites/contentTypeHub/_cts/Esitys/96faa134ccfaf0fecustomXsn.xsn</ntns:xsnLocation>
  <ntns:cached>False</ntns:cached>
  <ntns:openByDefault>False</ntns:openByDefault>
  <ntns:xsnScope>https://sitra2fi.sharepoint.com/sites/contentTypeHub</ntns:xsnScope>
</ntns:customXsn>
</file>

<file path=customXml/itemProps1.xml><?xml version="1.0" encoding="utf-8"?>
<ds:datastoreItem xmlns:ds="http://schemas.openxmlformats.org/officeDocument/2006/customXml" ds:itemID="{848A6895-2ACF-47A8-B1DE-E1AA2EF13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b3482ef4-95fb-428f-9b80-8291477d056d"/>
    <ds:schemaRef ds:uri="0a3d3510-5864-46d9-99f3-ff9cf6476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15A757-A9EB-4A19-A981-851A63D9DE1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9df146f-7ddd-4b8c-ad0a-b36f0bde1af8"/>
    <ds:schemaRef ds:uri="http://schemas.microsoft.com/office/2006/documentManagement/types"/>
    <ds:schemaRef ds:uri="http://schemas.microsoft.com/office/infopath/2007/PartnerControls"/>
    <ds:schemaRef ds:uri="0a3d3510-5864-46d9-99f3-ff9cf64766bd"/>
    <ds:schemaRef ds:uri="b3482ef4-95fb-428f-9b80-8291477d05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F91F03-86A1-480C-B66E-2E3145FEE7E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D4C6B80-B9D2-4153-81A6-F4533D4BAC8D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laajakuvakalvopohja_16-9_FI</Template>
  <TotalTime>0</TotalTime>
  <Words>269</Words>
  <Application>Microsoft Office PowerPoint</Application>
  <PresentationFormat>Näytössä katseltava esitys (16:9)</PresentationFormat>
  <Paragraphs>54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Lucida Grande</vt:lpstr>
      <vt:lpstr>Layoutpohjat</vt:lpstr>
      <vt:lpstr>1_Layoutpohjat</vt:lpstr>
      <vt:lpstr>Kuinka resurssiviisaita olemme? </vt:lpstr>
      <vt:lpstr>Suomen päästöt verrattuna muihin saman kokoisiin maihin</vt:lpstr>
      <vt:lpstr>Suomalaisen päästöt verrattuna muiden maiden kansalaisiin</vt:lpstr>
      <vt:lpstr>Kyselytutkimus kevät 2017 Asenteet ovat ympäristön puolella</vt:lpstr>
      <vt:lpstr>PowerPoint-esitys</vt:lpstr>
      <vt:lpstr>Mistä vaikutukset tulevat? </vt:lpstr>
      <vt:lpstr>Kotitalouksien ilmastovaikutukset</vt:lpstr>
      <vt:lpstr>Onko kotitalouksien vähennyksillä merkitystä?</vt:lpstr>
      <vt:lpstr>Asenteet eivät näy arjen teoissa</vt:lpstr>
      <vt:lpstr>Ratkaisija? </vt:lpstr>
      <vt:lpstr>Motiivit </vt:lpstr>
      <vt:lpstr>Arjen tavat ohjaavat tekojamme</vt:lpstr>
      <vt:lpstr>Suomalaisten motivaatioprofiilit</vt:lpstr>
      <vt:lpstr>Suomalaisten motivaatioprofiilit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Muutoksen teemme me. Sinä ja minä.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Raisio_mikropienyrittäjät150318</dc:title>
  <dc:subject/>
  <dc:creator/>
  <dc:description>Kieli: suomi
Luonut: Sari Laine
Paperiasiakirja: 
Muu tallennemuoto:</dc:description>
  <cp:lastModifiedBy/>
  <cp:revision>1</cp:revision>
  <dcterms:created xsi:type="dcterms:W3CDTF">2018-02-05T09:59:37Z</dcterms:created>
  <dcterms:modified xsi:type="dcterms:W3CDTF">2018-04-19T13:23:28Z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0x01010009B064D253C0234B96565FEBDE0EB1AE0200A65BF11959DE7D449B1FF8535C845F97</vt:lpwstr>
  </property>
  <property fmtid="{D5CDD505-2E9C-101B-9397-08002B2CF9AE}" pid="3" name="Arkistointiluokka">
    <vt:lpwstr/>
  </property>
</Properties>
</file>