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2" r:id="rId2"/>
    <p:sldId id="291" r:id="rId3"/>
    <p:sldId id="286" r:id="rId4"/>
    <p:sldId id="287" r:id="rId5"/>
    <p:sldId id="273" r:id="rId6"/>
    <p:sldId id="288" r:id="rId7"/>
    <p:sldId id="285" r:id="rId8"/>
    <p:sldId id="289" r:id="rId9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C8CB"/>
    <a:srgbClr val="40434F"/>
    <a:srgbClr val="1F2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51" d="100"/>
          <a:sy n="151" d="100"/>
        </p:scale>
        <p:origin x="3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ija.autio\Documents\Ruokah&#228;vikkipiirak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FE-4BBE-8CC8-DCFC55F3B50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FE-4BBE-8CC8-DCFC55F3B507}"/>
              </c:ext>
            </c:extLst>
          </c:dPt>
          <c:dPt>
            <c:idx val="2"/>
            <c:bubble3D val="0"/>
            <c:spPr>
              <a:solidFill>
                <a:srgbClr val="40434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FE-4BBE-8CC8-DCFC55F3B507}"/>
              </c:ext>
            </c:extLst>
          </c:dPt>
          <c:dPt>
            <c:idx val="3"/>
            <c:bubble3D val="0"/>
            <c:spPr>
              <a:solidFill>
                <a:srgbClr val="3DC8C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FE-4BBE-8CC8-DCFC55F3B50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FE-4BBE-8CC8-DCFC55F3B507}"/>
              </c:ext>
            </c:extLst>
          </c:dPt>
          <c:dLbls>
            <c:dLbl>
              <c:idx val="0"/>
              <c:layout>
                <c:manualLayout>
                  <c:x val="-0.10385462955744393"/>
                  <c:y val="0.198715586136092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0C27EB-4E44-421D-B146-353A94CF6BD8}" type="CATEGORYNAME">
                      <a:rPr lang="en-US" sz="140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[LUOKAN NIMI]</a:t>
                    </a:fld>
                    <a:r>
                      <a:rPr lang="en-US" sz="14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FF718F72-E9A7-4815-BB2C-22FFF2A24A55}" type="VALUE">
                      <a:rPr lang="en-US" sz="14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[ARVO]</a:t>
                    </a:fld>
                    <a:endParaRPr lang="en-US" sz="1400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15755827551261"/>
                      <c:h val="0.158854987895856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FE-4BBE-8CC8-DCFC55F3B507}"/>
                </c:ext>
              </c:extLst>
            </c:dLbl>
            <c:dLbl>
              <c:idx val="1"/>
              <c:layout>
                <c:manualLayout>
                  <c:x val="-0.16140483739348496"/>
                  <c:y val="-0.172903021758486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D00759A-0070-424B-A8BB-362F8331196D}" type="CATEGORYNAME">
                      <a:rPr lang="en-US" sz="140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[LUOKAN NIMI]</a:t>
                    </a:fld>
                    <a:r>
                      <a:rPr lang="en-US" sz="16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4D1C3C48-CC64-4D1F-A16C-A52404391CA7}" type="VALUE">
                      <a:rPr lang="en-US" sz="14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[ARVO]</a:t>
                    </a:fld>
                    <a:endParaRPr lang="en-US" sz="1600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70317819183486"/>
                      <c:h val="0.201616615946899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FE-4BBE-8CC8-DCFC55F3B507}"/>
                </c:ext>
              </c:extLst>
            </c:dLbl>
            <c:dLbl>
              <c:idx val="2"/>
              <c:layout>
                <c:manualLayout>
                  <c:x val="0.14634494945557547"/>
                  <c:y val="-0.231437856482753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129780-E596-4199-B5AF-C31512AB5F3E}" type="CATEGORYNAME">
                      <a:rPr lang="en-US" sz="140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[LUOKAN NIMI]</a:t>
                    </a:fld>
                    <a:r>
                      <a:rPr lang="en-US" sz="1400" baseline="0">
                        <a:solidFill>
                          <a:schemeClr val="bg1"/>
                        </a:solidFill>
                      </a:rPr>
                      <a:t> </a:t>
                    </a:r>
                    <a:fld id="{7F55A94B-6F8E-4F09-8644-A94E14B244AB}" type="VALUE">
                      <a:rPr lang="en-US" sz="1400" baseline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[ARVO]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4832254879031"/>
                      <c:h val="0.110009335358472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FE-4BBE-8CC8-DCFC55F3B507}"/>
                </c:ext>
              </c:extLst>
            </c:dLbl>
            <c:dLbl>
              <c:idx val="3"/>
              <c:layout>
                <c:manualLayout>
                  <c:x val="9.1421480730750238E-2"/>
                  <c:y val="5.85345756480953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994DFA-C1A3-42DB-A683-1A35D36FE2D3}" type="CATEGORYNAME">
                      <a:rPr lang="en-US" sz="140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[LUOKAN NIMI]</a:t>
                    </a:fld>
                    <a:r>
                      <a:rPr lang="en-US" sz="14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 </a:t>
                    </a:r>
                    <a:fld id="{73A7616E-974B-4CC3-806E-62B013DAE25D}" type="VALUE">
                      <a:rPr lang="en-US" sz="1400" baseline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>
                        <a:defRPr/>
                      </a:pPr>
                      <a:t>[ARVO]</a:t>
                    </a:fld>
                    <a:endParaRPr lang="en-US" sz="1400" baseline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48410904082536"/>
                      <c:h val="0.127504720498741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6FE-4BBE-8CC8-DCFC55F3B507}"/>
                </c:ext>
              </c:extLst>
            </c:dLbl>
            <c:dLbl>
              <c:idx val="4"/>
              <c:layout>
                <c:manualLayout>
                  <c:x val="0.17789519503131412"/>
                  <c:y val="0.103853971935497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D2FE6B-DD57-49B6-BCD6-F3A92B56F680}" type="CATEGORYNAME">
                      <a:rPr lang="en-US" sz="14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[LUOKAN NIMI]</a:t>
                    </a:fld>
                    <a:r>
                      <a:rPr lang="en-US" sz="1400" b="0" i="0" u="none" strike="noStrike" kern="1200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 </a:t>
                    </a:r>
                    <a:fld id="{DCF62A27-3616-4305-97B5-477C4287110B}" type="VALUE">
                      <a:rPr lang="en-US" sz="1400" b="0" i="0" u="none" strike="noStrike" kern="1200" baseline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>
                          <a:solidFill>
                            <a:sysClr val="windowText" lastClr="000000">
                              <a:lumMod val="75000"/>
                              <a:lumOff val="25000"/>
                            </a:sysClr>
                          </a:solidFill>
                        </a:defRPr>
                      </a:pPr>
                      <a:t>[ARVO]</a:t>
                    </a:fld>
                    <a:endParaRPr lang="en-US" sz="1400" b="0" i="0" u="none" strike="noStrike" kern="1200" baseline="0" dirty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9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65770120319115"/>
                      <c:h val="0.16236298555145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6FE-4BBE-8CC8-DCFC55F3B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Taul1!$A$2:$A$6</c:f>
              <c:strCache>
                <c:ptCount val="5"/>
                <c:pt idx="0">
                  <c:v>kotitaloudet</c:v>
                </c:pt>
                <c:pt idx="1">
                  <c:v>ravintolat, joukkoruokailu</c:v>
                </c:pt>
                <c:pt idx="2">
                  <c:v>teollisuus</c:v>
                </c:pt>
                <c:pt idx="3">
                  <c:v>kauppa</c:v>
                </c:pt>
                <c:pt idx="4">
                  <c:v>alkutuotanto</c:v>
                </c:pt>
              </c:strCache>
            </c:strRef>
          </c:cat>
          <c:val>
            <c:numRef>
              <c:f>Taul1!$B$2:$B$6</c:f>
              <c:numCache>
                <c:formatCode>0%</c:formatCode>
                <c:ptCount val="5"/>
                <c:pt idx="0">
                  <c:v>0.3</c:v>
                </c:pt>
                <c:pt idx="1">
                  <c:v>0.2</c:v>
                </c:pt>
                <c:pt idx="2">
                  <c:v>0.2</c:v>
                </c:pt>
                <c:pt idx="3">
                  <c:v>0.18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FE-4BBE-8CC8-DCFC55F3B50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170FD8-37EA-44D9-B1B6-CF73BB52DC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74EEC-8179-4F20-BE26-B3FECACCB7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275941D-DE67-4DFC-982E-591B5170D64E}" type="datetimeFigureOut">
              <a:rPr lang="en-US" altLang="fi-FI"/>
              <a:pPr>
                <a:defRPr/>
              </a:pPr>
              <a:t>4/19/2018</a:t>
            </a:fld>
            <a:endParaRPr lang="en-US" alt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0CABA-A6CA-4B62-B52E-6CC6092A79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4D560-FD60-4415-BAD7-BD41ADF6F9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945932F-E54D-4D08-B2EB-DB8A3046550E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708DB-CA56-466E-BCAE-E6A8A230D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4A008-6501-41FB-84F6-7578A45C66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813749D-99D5-45F4-B79E-97765AD80309}" type="datetimeFigureOut">
              <a:rPr lang="en-US" altLang="fi-FI"/>
              <a:pPr>
                <a:defRPr/>
              </a:pPr>
              <a:t>4/19/2018</a:t>
            </a:fld>
            <a:endParaRPr lang="en-US" altLang="fi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281DCC-6130-4180-B43E-8DBBA047B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A8E953D-CBBF-4B14-8D77-33F4FA2BC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F42AC-74FD-4296-87A2-89601EB854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3EE57-49E4-4F5F-8AE6-4EED9754D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7C120CB-CF1D-4D68-A01D-48854C846B14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_MG_4426.jpg">
            <a:extLst>
              <a:ext uri="{FF2B5EF4-FFF2-40B4-BE49-F238E27FC236}">
                <a16:creationId xmlns:a16="http://schemas.microsoft.com/office/drawing/2014/main" id="{3D144607-14DA-4263-AF45-119685C2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CAFF8AC-5B03-4E4C-9166-21795362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3400425"/>
            <a:ext cx="389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fi-FI" altLang="fi-FI">
              <a:solidFill>
                <a:srgbClr val="FFFFFF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878B28A-42AB-4A99-BB96-8FB276960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638" y="19224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i-FI" altLang="fi-FI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00409" y="2610594"/>
            <a:ext cx="5602942" cy="723356"/>
          </a:xfrm>
        </p:spPr>
        <p:txBody>
          <a:bodyPr>
            <a:noAutofit/>
          </a:bodyPr>
          <a:lstStyle>
            <a:lvl1pPr marL="0" indent="0" algn="ctr">
              <a:buNone/>
              <a:defRPr sz="3100">
                <a:solidFill>
                  <a:srgbClr val="FFFFFF"/>
                </a:solidFill>
              </a:defRPr>
            </a:lvl1pPr>
            <a:lvl2pPr>
              <a:defRPr sz="3100">
                <a:solidFill>
                  <a:srgbClr val="FFFFFF"/>
                </a:solidFill>
              </a:defRPr>
            </a:lvl2pPr>
            <a:lvl3pPr>
              <a:defRPr sz="3100">
                <a:solidFill>
                  <a:srgbClr val="FFFFFF"/>
                </a:solidFill>
              </a:defRPr>
            </a:lvl3pPr>
            <a:lvl4pPr>
              <a:defRPr sz="3100">
                <a:solidFill>
                  <a:srgbClr val="FFFFFF"/>
                </a:solidFill>
              </a:defRPr>
            </a:lvl4pPr>
            <a:lvl5pPr>
              <a:defRPr sz="3100"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800409" y="3322369"/>
            <a:ext cx="5602942" cy="131893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>
              <a:defRPr sz="3100">
                <a:solidFill>
                  <a:srgbClr val="FFFFFF"/>
                </a:solidFill>
              </a:defRPr>
            </a:lvl2pPr>
            <a:lvl3pPr>
              <a:defRPr sz="3100">
                <a:solidFill>
                  <a:srgbClr val="FFFFFF"/>
                </a:solidFill>
              </a:defRPr>
            </a:lvl3pPr>
            <a:lvl4pPr>
              <a:defRPr sz="3100">
                <a:solidFill>
                  <a:srgbClr val="FFFFFF"/>
                </a:solidFill>
              </a:defRPr>
            </a:lvl4pPr>
            <a:lvl5pPr>
              <a:defRPr sz="3100"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1800409" y="1516528"/>
            <a:ext cx="5602942" cy="1030943"/>
          </a:xfr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rgbClr val="48CFD1"/>
                </a:solidFill>
              </a:defRPr>
            </a:lvl1pPr>
            <a:lvl2pPr>
              <a:defRPr sz="3100">
                <a:solidFill>
                  <a:srgbClr val="FFFFFF"/>
                </a:solidFill>
              </a:defRPr>
            </a:lvl2pPr>
            <a:lvl3pPr>
              <a:defRPr sz="3100">
                <a:solidFill>
                  <a:srgbClr val="FFFFFF"/>
                </a:solidFill>
              </a:defRPr>
            </a:lvl3pPr>
            <a:lvl4pPr>
              <a:defRPr sz="3100">
                <a:solidFill>
                  <a:srgbClr val="FFFFFF"/>
                </a:solidFill>
              </a:defRPr>
            </a:lvl4pPr>
            <a:lvl5pPr>
              <a:defRPr sz="3100"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E2900EC-37A1-416C-822D-F34CD587C8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988486-1243-490E-996A-A9D84CEE0606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809360D-4082-4222-9E1D-596EDC0AA8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0BD5FB-18A6-4349-8C62-66F5210C0B9D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1B1B779-3A14-4519-BD80-8B9EAA7493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3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09581E-6A7C-4BA9-BDF2-97922FED198B}"/>
              </a:ext>
            </a:extLst>
          </p:cNvPr>
          <p:cNvCxnSpPr/>
          <p:nvPr/>
        </p:nvCxnSpPr>
        <p:spPr>
          <a:xfrm>
            <a:off x="457200" y="1120775"/>
            <a:ext cx="431641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316506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184588" y="0"/>
            <a:ext cx="3959412" cy="51435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14823"/>
            <a:ext cx="4316506" cy="287543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CA4F9B3D-450D-42C0-B9F0-A57CB3A9C92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49E6CC-9649-4BA1-8741-5794FAE59D2F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87BC4E5-755F-40E6-B274-A024045043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BE1FAE-2366-444B-BA88-AB449CB3CACA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D40302A-2B43-4A8E-A763-440F668224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3966882" cy="857250"/>
          </a:xfrm>
          <a:solidFill>
            <a:srgbClr val="1F2224">
              <a:alpha val="70000"/>
            </a:srgbClr>
          </a:solidFill>
        </p:spPr>
        <p:txBody>
          <a:bodyPr lIns="72000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E5B64-20D0-44F9-B499-3E8753B046E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86B29-C222-4150-B3CA-84C1FA671E26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AC8F33-9BCA-4D55-8EFF-19DEA9884D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105D-79F8-4E2A-B5F5-B9E78ACA1C4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C06B07-D7E7-466E-BB7F-4550854426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6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1326E37-0F29-41DD-B46D-47146A208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0"/>
            <a:ext cx="391795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E215729-D1DA-4171-81E4-DC7954E7B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79900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5884" y="1035658"/>
            <a:ext cx="2539998" cy="2348720"/>
          </a:xfrm>
        </p:spPr>
        <p:txBody>
          <a:bodyPr anchor="ctr" anchorCtr="1"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6444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9B1F06A-3D3F-43F5-8B27-A2D6A36FE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392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B069AB7C-D539-4A0F-8CE1-F45DA3162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79900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05979"/>
            <a:ext cx="8229600" cy="4231550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5A4B978-788A-4374-B01E-4F19F0BA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BCA8BD-FDCA-4631-AD8C-0893EC4D6D4D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CC38DB3-8C24-4525-94D4-F48037893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7D36D3-E31B-4E94-978E-F98440C7FD25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A9AB16-ACA9-4938-A1FC-FF038D440B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04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6FD661E-D87D-4850-B1A4-6F9DE8E5204B}"/>
              </a:ext>
            </a:extLst>
          </p:cNvPr>
          <p:cNvCxnSpPr/>
          <p:nvPr/>
        </p:nvCxnSpPr>
        <p:spPr>
          <a:xfrm>
            <a:off x="457200" y="1120775"/>
            <a:ext cx="82296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8229600" cy="28462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55DAB3C-A6D3-4065-AF6F-32583F94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06C033-D098-430C-B804-696E37637400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53DA68D-2F46-4CA8-8B99-8D62BDFE4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A12D5A-B26C-4196-8C0D-18BABD929AC5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7F0168-166F-4C2D-9BE8-E1CA310F5C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18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nk 2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E6AA327F-D9EA-4CDC-8378-81CCEF7CACE7}"/>
              </a:ext>
            </a:extLst>
          </p:cNvPr>
          <p:cNvCxnSpPr/>
          <p:nvPr/>
        </p:nvCxnSpPr>
        <p:spPr>
          <a:xfrm>
            <a:off x="457200" y="1120775"/>
            <a:ext cx="82296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8229600" cy="2831353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32F1E991-8CAC-43D4-A529-A9DA4F6E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9B0F80-1210-4BC9-BCD9-3CDCA045D630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DECB111-FDDD-4943-AD81-BDFF65D3C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4E7582-236B-4375-9BE3-C776744FC217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5B646E-0146-4E18-93C4-813DE7A802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27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82E720FD-0E3E-42A8-A86B-4F055837A554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7">
            <a:extLst>
              <a:ext uri="{FF2B5EF4-FFF2-40B4-BE49-F238E27FC236}">
                <a16:creationId xmlns:a16="http://schemas.microsoft.com/office/drawing/2014/main" id="{FE02BCEF-C5BF-45FB-AA00-F48843609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19F1FD3-BEF0-4610-A9D2-449FC3454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10E50-20E7-4104-8B9A-37029C3C3510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3811E10-07C4-499C-8265-78C4028442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4A37CC-A215-4115-893D-A990635DF37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649FE0-98B5-4788-B30B-172D8B56BD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7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2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DB178DE-2DB6-47A6-A0D9-7AD46922A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79900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74C1A999-3AD8-44FA-A96F-810A45EDE1D0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546F66A-C8FF-4BBF-8653-36E78B7C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20A44C-847F-476F-ACB5-8AA6F7145522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A682C5D-BB30-4D87-BD1B-BD45C0E72B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FCC963-9BEF-43FD-A1FF-AD055AB7C8B3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74B69D-8FA2-4FB6-94AD-0AB8B6A3B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9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FA3ED358-8B12-4FBB-AC44-009F1FB4BB01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44072"/>
            <a:ext cx="2680793" cy="2680793"/>
          </a:xfrm>
          <a:solidFill>
            <a:schemeClr val="bg2"/>
          </a:solidFill>
        </p:spPr>
        <p:txBody>
          <a:bodyPr bIns="216000" anchor="b" anchorCtr="1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3231603" y="1644072"/>
            <a:ext cx="2680793" cy="2680793"/>
          </a:xfrm>
          <a:solidFill>
            <a:schemeClr val="accent3"/>
          </a:solidFill>
        </p:spPr>
        <p:txBody>
          <a:bodyPr bIns="216000" anchor="b" anchorCtr="1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006007" y="1644072"/>
            <a:ext cx="2680793" cy="2680793"/>
          </a:xfrm>
          <a:solidFill>
            <a:srgbClr val="1F2224"/>
          </a:solidFill>
        </p:spPr>
        <p:txBody>
          <a:bodyPr bIns="216000" anchor="b" anchorCtr="1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BC57385-0F13-4DA2-88D0-27DAC54910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E74DD9-38D0-4056-94B7-D44DFEB09D1D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39224F0-0938-4F67-A2E3-221EF32C3F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33AF9-C317-4BD2-9534-7F4A162C77E9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E30D62A-7FDE-4A73-BABC-876AF22298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9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40E91BE-148C-49CC-BE9B-6682C6DFA28F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:a16="http://schemas.microsoft.com/office/drawing/2014/main" id="{DBB068EB-8617-458B-82C5-3502A5175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684682" cy="8572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6684682" cy="284629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1CF6CBE-B2D6-4D6F-A069-0E9742F5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DD80BE-AF02-441C-BFE5-00E8C1050E3C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A75098-42FF-4191-AF3A-43AF5E7CE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0F541B-11F4-4B51-B7A8-E8B82D844D0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FAF155-F932-4682-8687-90A601187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_MG_4687.jpg">
            <a:extLst>
              <a:ext uri="{FF2B5EF4-FFF2-40B4-BE49-F238E27FC236}">
                <a16:creationId xmlns:a16="http://schemas.microsoft.com/office/drawing/2014/main" id="{13920708-698C-4321-8FCD-58AE606E5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4" r="21753" b="10229"/>
          <a:stretch>
            <a:fillRect/>
          </a:stretch>
        </p:blipFill>
        <p:spPr bwMode="auto">
          <a:xfrm>
            <a:off x="6137275" y="0"/>
            <a:ext cx="3017838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5E85DE4A-E412-4407-B111-D13DEEDE7DFD}"/>
              </a:ext>
            </a:extLst>
          </p:cNvPr>
          <p:cNvSpPr/>
          <p:nvPr/>
        </p:nvSpPr>
        <p:spPr>
          <a:xfrm>
            <a:off x="5784850" y="-9525"/>
            <a:ext cx="1663700" cy="4776788"/>
          </a:xfrm>
          <a:custGeom>
            <a:avLst/>
            <a:gdLst>
              <a:gd name="connsiteX0" fmla="*/ 0 w 2801471"/>
              <a:gd name="connsiteY0" fmla="*/ 0 h 4617357"/>
              <a:gd name="connsiteX1" fmla="*/ 2801471 w 2801471"/>
              <a:gd name="connsiteY1" fmla="*/ 0 h 4617357"/>
              <a:gd name="connsiteX2" fmla="*/ 2801471 w 2801471"/>
              <a:gd name="connsiteY2" fmla="*/ 4617357 h 4617357"/>
              <a:gd name="connsiteX3" fmla="*/ 0 w 2801471"/>
              <a:gd name="connsiteY3" fmla="*/ 4617357 h 4617357"/>
              <a:gd name="connsiteX4" fmla="*/ 0 w 2801471"/>
              <a:gd name="connsiteY4" fmla="*/ 0 h 4617357"/>
              <a:gd name="connsiteX0" fmla="*/ 0 w 2801471"/>
              <a:gd name="connsiteY0" fmla="*/ 0 h 4617357"/>
              <a:gd name="connsiteX1" fmla="*/ 2801471 w 2801471"/>
              <a:gd name="connsiteY1" fmla="*/ 0 h 4617357"/>
              <a:gd name="connsiteX2" fmla="*/ 2801471 w 2801471"/>
              <a:gd name="connsiteY2" fmla="*/ 4617357 h 4617357"/>
              <a:gd name="connsiteX3" fmla="*/ 2558143 w 2801471"/>
              <a:gd name="connsiteY3" fmla="*/ 4617357 h 4617357"/>
              <a:gd name="connsiteX4" fmla="*/ 0 w 2801471"/>
              <a:gd name="connsiteY4" fmla="*/ 0 h 4617357"/>
              <a:gd name="connsiteX0" fmla="*/ 0 w 1622185"/>
              <a:gd name="connsiteY0" fmla="*/ 0 h 4662714"/>
              <a:gd name="connsiteX1" fmla="*/ 1622185 w 1622185"/>
              <a:gd name="connsiteY1" fmla="*/ 45357 h 4662714"/>
              <a:gd name="connsiteX2" fmla="*/ 1622185 w 1622185"/>
              <a:gd name="connsiteY2" fmla="*/ 4662714 h 4662714"/>
              <a:gd name="connsiteX3" fmla="*/ 1378857 w 1622185"/>
              <a:gd name="connsiteY3" fmla="*/ 4662714 h 4662714"/>
              <a:gd name="connsiteX4" fmla="*/ 0 w 1622185"/>
              <a:gd name="connsiteY4" fmla="*/ 0 h 4662714"/>
              <a:gd name="connsiteX0" fmla="*/ 0 w 1640328"/>
              <a:gd name="connsiteY0" fmla="*/ 0 h 4617357"/>
              <a:gd name="connsiteX1" fmla="*/ 1640328 w 1640328"/>
              <a:gd name="connsiteY1" fmla="*/ 0 h 4617357"/>
              <a:gd name="connsiteX2" fmla="*/ 1640328 w 1640328"/>
              <a:gd name="connsiteY2" fmla="*/ 4617357 h 4617357"/>
              <a:gd name="connsiteX3" fmla="*/ 1397000 w 1640328"/>
              <a:gd name="connsiteY3" fmla="*/ 4617357 h 4617357"/>
              <a:gd name="connsiteX4" fmla="*/ 0 w 1640328"/>
              <a:gd name="connsiteY4" fmla="*/ 0 h 4617357"/>
              <a:gd name="connsiteX0" fmla="*/ 0 w 1640328"/>
              <a:gd name="connsiteY0" fmla="*/ 0 h 4617357"/>
              <a:gd name="connsiteX1" fmla="*/ 878328 w 1640328"/>
              <a:gd name="connsiteY1" fmla="*/ 0 h 4617357"/>
              <a:gd name="connsiteX2" fmla="*/ 1640328 w 1640328"/>
              <a:gd name="connsiteY2" fmla="*/ 4617357 h 4617357"/>
              <a:gd name="connsiteX3" fmla="*/ 1397000 w 1640328"/>
              <a:gd name="connsiteY3" fmla="*/ 4617357 h 4617357"/>
              <a:gd name="connsiteX4" fmla="*/ 0 w 1640328"/>
              <a:gd name="connsiteY4" fmla="*/ 0 h 4617357"/>
              <a:gd name="connsiteX0" fmla="*/ 0 w 1640328"/>
              <a:gd name="connsiteY0" fmla="*/ 0 h 4617357"/>
              <a:gd name="connsiteX1" fmla="*/ 878328 w 1640328"/>
              <a:gd name="connsiteY1" fmla="*/ 0 h 4617357"/>
              <a:gd name="connsiteX2" fmla="*/ 1640328 w 1640328"/>
              <a:gd name="connsiteY2" fmla="*/ 4617357 h 4617357"/>
              <a:gd name="connsiteX3" fmla="*/ 598715 w 1640328"/>
              <a:gd name="connsiteY3" fmla="*/ 4608285 h 4617357"/>
              <a:gd name="connsiteX4" fmla="*/ 0 w 1640328"/>
              <a:gd name="connsiteY4" fmla="*/ 0 h 4617357"/>
              <a:gd name="connsiteX0" fmla="*/ 0 w 1395400"/>
              <a:gd name="connsiteY0" fmla="*/ 0 h 4635500"/>
              <a:gd name="connsiteX1" fmla="*/ 633400 w 1395400"/>
              <a:gd name="connsiteY1" fmla="*/ 18143 h 4635500"/>
              <a:gd name="connsiteX2" fmla="*/ 1395400 w 1395400"/>
              <a:gd name="connsiteY2" fmla="*/ 4635500 h 4635500"/>
              <a:gd name="connsiteX3" fmla="*/ 353787 w 1395400"/>
              <a:gd name="connsiteY3" fmla="*/ 4626428 h 4635500"/>
              <a:gd name="connsiteX4" fmla="*/ 0 w 1395400"/>
              <a:gd name="connsiteY4" fmla="*/ 0 h 4635500"/>
              <a:gd name="connsiteX0" fmla="*/ 0 w 1295615"/>
              <a:gd name="connsiteY0" fmla="*/ 0 h 4662715"/>
              <a:gd name="connsiteX1" fmla="*/ 533615 w 1295615"/>
              <a:gd name="connsiteY1" fmla="*/ 45358 h 4662715"/>
              <a:gd name="connsiteX2" fmla="*/ 1295615 w 1295615"/>
              <a:gd name="connsiteY2" fmla="*/ 4662715 h 4662715"/>
              <a:gd name="connsiteX3" fmla="*/ 254002 w 1295615"/>
              <a:gd name="connsiteY3" fmla="*/ 4653643 h 4662715"/>
              <a:gd name="connsiteX4" fmla="*/ 0 w 1295615"/>
              <a:gd name="connsiteY4" fmla="*/ 0 h 4662715"/>
              <a:gd name="connsiteX0" fmla="*/ 0 w 1322829"/>
              <a:gd name="connsiteY0" fmla="*/ 0 h 4635500"/>
              <a:gd name="connsiteX1" fmla="*/ 560829 w 1322829"/>
              <a:gd name="connsiteY1" fmla="*/ 18143 h 4635500"/>
              <a:gd name="connsiteX2" fmla="*/ 1322829 w 1322829"/>
              <a:gd name="connsiteY2" fmla="*/ 4635500 h 4635500"/>
              <a:gd name="connsiteX3" fmla="*/ 281216 w 1322829"/>
              <a:gd name="connsiteY3" fmla="*/ 4626428 h 4635500"/>
              <a:gd name="connsiteX4" fmla="*/ 0 w 1322829"/>
              <a:gd name="connsiteY4" fmla="*/ 0 h 4635500"/>
              <a:gd name="connsiteX0" fmla="*/ 0 w 1313758"/>
              <a:gd name="connsiteY0" fmla="*/ 0 h 4626428"/>
              <a:gd name="connsiteX1" fmla="*/ 551758 w 1313758"/>
              <a:gd name="connsiteY1" fmla="*/ 9071 h 4626428"/>
              <a:gd name="connsiteX2" fmla="*/ 1313758 w 1313758"/>
              <a:gd name="connsiteY2" fmla="*/ 4626428 h 4626428"/>
              <a:gd name="connsiteX3" fmla="*/ 272145 w 1313758"/>
              <a:gd name="connsiteY3" fmla="*/ 4617356 h 4626428"/>
              <a:gd name="connsiteX4" fmla="*/ 0 w 1313758"/>
              <a:gd name="connsiteY4" fmla="*/ 0 h 462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758" h="4626428">
                <a:moveTo>
                  <a:pt x="0" y="0"/>
                </a:moveTo>
                <a:lnTo>
                  <a:pt x="551758" y="9071"/>
                </a:lnTo>
                <a:lnTo>
                  <a:pt x="1313758" y="4626428"/>
                </a:lnTo>
                <a:lnTo>
                  <a:pt x="272145" y="461735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BD6E6EC-850C-437D-ADA8-6B3EC40D1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0EB903B-A1FB-45D5-9154-8F9710CC14D0}"/>
              </a:ext>
            </a:extLst>
          </p:cNvPr>
          <p:cNvCxnSpPr/>
          <p:nvPr/>
        </p:nvCxnSpPr>
        <p:spPr>
          <a:xfrm>
            <a:off x="457200" y="1120775"/>
            <a:ext cx="5511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511800" cy="8572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5459506" cy="28462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A1CDBDF-D6B4-4094-98D2-15A583E2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3C6BF3-5612-466E-A6F0-D5D9EF626BB6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BCBC7CD-3793-4579-8AC2-6924AF4E0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90E6D0-C27D-4F43-BAF9-EE7B19DC1724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DD30640-74F6-46C4-A892-533B54CBC3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2AA9FB-6813-4F44-ABB4-37C933E0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3D5749-8D98-4538-A30B-4673F3B12938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684682" cy="8572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6684682" cy="113916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200" y="2498811"/>
            <a:ext cx="6684682" cy="113916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8C87C031-8F8E-45F6-92D4-B1C103E27AF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5A2424-5E45-436F-81DA-14631D571A05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55534E5-5CE3-4998-9E0F-0D589217DE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ECC2E3-A45D-4D9C-BCE2-542CC6127FAA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F6AB34E-0CCC-4E7F-9DD3-8CC257CB02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8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2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7C9DC358-F858-413B-ABEB-A1D42A6A02B5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:a16="http://schemas.microsoft.com/office/drawing/2014/main" id="{493130E2-6C22-4934-8525-9B8B715AB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6684682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59647"/>
            <a:ext cx="6684682" cy="283135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B3BD1E6-AD83-469E-BF34-E1DE23AC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1B56FC-D149-4299-8D45-88A7CC56793D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74C12-003D-4613-A466-3C98AE9E9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B6A6DB-D6C3-40C2-988E-0D9C7CEDDBCC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E78D6F-BBA7-4F61-98CF-B075D77F48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0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_b">
    <p:bg>
      <p:bgPr>
        <a:solidFill>
          <a:srgbClr val="1F22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A590CE-E0DC-417F-BC32-4F1ED1601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7EE25C-17E4-4D8A-9021-9C056DD799C8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684682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6684682" cy="1139164"/>
          </a:xfrm>
        </p:spPr>
        <p:txBody>
          <a:bodyPr/>
          <a:lstStyle>
            <a:lvl1pPr marL="0" indent="0">
              <a:buNone/>
              <a:defRPr>
                <a:solidFill>
                  <a:srgbClr val="37DCDC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200" y="2506080"/>
            <a:ext cx="6684682" cy="11391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E426820-FF94-4895-9B15-13B9C40CD9F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8347DD-A178-4125-986A-3B245802998A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3D28B89-F749-4063-B96F-53766FB809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E2E726-C611-4333-A6B9-E0858E603426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D131AE-513E-441D-9C87-0CAF683348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3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_MG_7761.jpg">
            <a:extLst>
              <a:ext uri="{FF2B5EF4-FFF2-40B4-BE49-F238E27FC236}">
                <a16:creationId xmlns:a16="http://schemas.microsoft.com/office/drawing/2014/main" id="{DD751FC6-B960-4599-8C75-91316591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t="23" r="32674"/>
          <a:stretch>
            <a:fillRect/>
          </a:stretch>
        </p:blipFill>
        <p:spPr bwMode="auto">
          <a:xfrm>
            <a:off x="6178550" y="0"/>
            <a:ext cx="29654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020D2854-1F48-43C4-B605-88A92F472A5E}"/>
              </a:ext>
            </a:extLst>
          </p:cNvPr>
          <p:cNvSpPr/>
          <p:nvPr/>
        </p:nvSpPr>
        <p:spPr>
          <a:xfrm rot="10800000" flipH="1">
            <a:off x="5751513" y="-1588"/>
            <a:ext cx="1778000" cy="5153026"/>
          </a:xfrm>
          <a:custGeom>
            <a:avLst/>
            <a:gdLst>
              <a:gd name="connsiteX0" fmla="*/ 0 w 2801471"/>
              <a:gd name="connsiteY0" fmla="*/ 0 h 4617357"/>
              <a:gd name="connsiteX1" fmla="*/ 2801471 w 2801471"/>
              <a:gd name="connsiteY1" fmla="*/ 0 h 4617357"/>
              <a:gd name="connsiteX2" fmla="*/ 2801471 w 2801471"/>
              <a:gd name="connsiteY2" fmla="*/ 4617357 h 4617357"/>
              <a:gd name="connsiteX3" fmla="*/ 0 w 2801471"/>
              <a:gd name="connsiteY3" fmla="*/ 4617357 h 4617357"/>
              <a:gd name="connsiteX4" fmla="*/ 0 w 2801471"/>
              <a:gd name="connsiteY4" fmla="*/ 0 h 4617357"/>
              <a:gd name="connsiteX0" fmla="*/ 0 w 2801471"/>
              <a:gd name="connsiteY0" fmla="*/ 0 h 4617357"/>
              <a:gd name="connsiteX1" fmla="*/ 2801471 w 2801471"/>
              <a:gd name="connsiteY1" fmla="*/ 0 h 4617357"/>
              <a:gd name="connsiteX2" fmla="*/ 2801471 w 2801471"/>
              <a:gd name="connsiteY2" fmla="*/ 4617357 h 4617357"/>
              <a:gd name="connsiteX3" fmla="*/ 2558143 w 2801471"/>
              <a:gd name="connsiteY3" fmla="*/ 4617357 h 4617357"/>
              <a:gd name="connsiteX4" fmla="*/ 0 w 2801471"/>
              <a:gd name="connsiteY4" fmla="*/ 0 h 4617357"/>
              <a:gd name="connsiteX0" fmla="*/ 0 w 1622185"/>
              <a:gd name="connsiteY0" fmla="*/ 0 h 4662714"/>
              <a:gd name="connsiteX1" fmla="*/ 1622185 w 1622185"/>
              <a:gd name="connsiteY1" fmla="*/ 45357 h 4662714"/>
              <a:gd name="connsiteX2" fmla="*/ 1622185 w 1622185"/>
              <a:gd name="connsiteY2" fmla="*/ 4662714 h 4662714"/>
              <a:gd name="connsiteX3" fmla="*/ 1378857 w 1622185"/>
              <a:gd name="connsiteY3" fmla="*/ 4662714 h 4662714"/>
              <a:gd name="connsiteX4" fmla="*/ 0 w 1622185"/>
              <a:gd name="connsiteY4" fmla="*/ 0 h 4662714"/>
              <a:gd name="connsiteX0" fmla="*/ 0 w 1640328"/>
              <a:gd name="connsiteY0" fmla="*/ 0 h 4617357"/>
              <a:gd name="connsiteX1" fmla="*/ 1640328 w 1640328"/>
              <a:gd name="connsiteY1" fmla="*/ 0 h 4617357"/>
              <a:gd name="connsiteX2" fmla="*/ 1640328 w 1640328"/>
              <a:gd name="connsiteY2" fmla="*/ 4617357 h 4617357"/>
              <a:gd name="connsiteX3" fmla="*/ 1397000 w 1640328"/>
              <a:gd name="connsiteY3" fmla="*/ 4617357 h 4617357"/>
              <a:gd name="connsiteX4" fmla="*/ 0 w 1640328"/>
              <a:gd name="connsiteY4" fmla="*/ 0 h 4617357"/>
              <a:gd name="connsiteX0" fmla="*/ 0 w 1640328"/>
              <a:gd name="connsiteY0" fmla="*/ 0 h 4617357"/>
              <a:gd name="connsiteX1" fmla="*/ 878328 w 1640328"/>
              <a:gd name="connsiteY1" fmla="*/ 0 h 4617357"/>
              <a:gd name="connsiteX2" fmla="*/ 1640328 w 1640328"/>
              <a:gd name="connsiteY2" fmla="*/ 4617357 h 4617357"/>
              <a:gd name="connsiteX3" fmla="*/ 1397000 w 1640328"/>
              <a:gd name="connsiteY3" fmla="*/ 4617357 h 4617357"/>
              <a:gd name="connsiteX4" fmla="*/ 0 w 1640328"/>
              <a:gd name="connsiteY4" fmla="*/ 0 h 4617357"/>
              <a:gd name="connsiteX0" fmla="*/ 0 w 1640328"/>
              <a:gd name="connsiteY0" fmla="*/ 0 h 4617357"/>
              <a:gd name="connsiteX1" fmla="*/ 878328 w 1640328"/>
              <a:gd name="connsiteY1" fmla="*/ 0 h 4617357"/>
              <a:gd name="connsiteX2" fmla="*/ 1640328 w 1640328"/>
              <a:gd name="connsiteY2" fmla="*/ 4617357 h 4617357"/>
              <a:gd name="connsiteX3" fmla="*/ 598715 w 1640328"/>
              <a:gd name="connsiteY3" fmla="*/ 4608285 h 4617357"/>
              <a:gd name="connsiteX4" fmla="*/ 0 w 1640328"/>
              <a:gd name="connsiteY4" fmla="*/ 0 h 4617357"/>
              <a:gd name="connsiteX0" fmla="*/ 0 w 1395400"/>
              <a:gd name="connsiteY0" fmla="*/ 0 h 4635500"/>
              <a:gd name="connsiteX1" fmla="*/ 633400 w 1395400"/>
              <a:gd name="connsiteY1" fmla="*/ 18143 h 4635500"/>
              <a:gd name="connsiteX2" fmla="*/ 1395400 w 1395400"/>
              <a:gd name="connsiteY2" fmla="*/ 4635500 h 4635500"/>
              <a:gd name="connsiteX3" fmla="*/ 353787 w 1395400"/>
              <a:gd name="connsiteY3" fmla="*/ 4626428 h 4635500"/>
              <a:gd name="connsiteX4" fmla="*/ 0 w 1395400"/>
              <a:gd name="connsiteY4" fmla="*/ 0 h 4635500"/>
              <a:gd name="connsiteX0" fmla="*/ 0 w 1295615"/>
              <a:gd name="connsiteY0" fmla="*/ 0 h 4662715"/>
              <a:gd name="connsiteX1" fmla="*/ 533615 w 1295615"/>
              <a:gd name="connsiteY1" fmla="*/ 45358 h 4662715"/>
              <a:gd name="connsiteX2" fmla="*/ 1295615 w 1295615"/>
              <a:gd name="connsiteY2" fmla="*/ 4662715 h 4662715"/>
              <a:gd name="connsiteX3" fmla="*/ 254002 w 1295615"/>
              <a:gd name="connsiteY3" fmla="*/ 4653643 h 4662715"/>
              <a:gd name="connsiteX4" fmla="*/ 0 w 1295615"/>
              <a:gd name="connsiteY4" fmla="*/ 0 h 4662715"/>
              <a:gd name="connsiteX0" fmla="*/ 0 w 1322829"/>
              <a:gd name="connsiteY0" fmla="*/ 0 h 4635500"/>
              <a:gd name="connsiteX1" fmla="*/ 560829 w 1322829"/>
              <a:gd name="connsiteY1" fmla="*/ 18143 h 4635500"/>
              <a:gd name="connsiteX2" fmla="*/ 1322829 w 1322829"/>
              <a:gd name="connsiteY2" fmla="*/ 4635500 h 4635500"/>
              <a:gd name="connsiteX3" fmla="*/ 281216 w 1322829"/>
              <a:gd name="connsiteY3" fmla="*/ 4626428 h 4635500"/>
              <a:gd name="connsiteX4" fmla="*/ 0 w 1322829"/>
              <a:gd name="connsiteY4" fmla="*/ 0 h 4635500"/>
              <a:gd name="connsiteX0" fmla="*/ 0 w 1313758"/>
              <a:gd name="connsiteY0" fmla="*/ 0 h 4626428"/>
              <a:gd name="connsiteX1" fmla="*/ 551758 w 1313758"/>
              <a:gd name="connsiteY1" fmla="*/ 9071 h 4626428"/>
              <a:gd name="connsiteX2" fmla="*/ 1313758 w 1313758"/>
              <a:gd name="connsiteY2" fmla="*/ 4626428 h 4626428"/>
              <a:gd name="connsiteX3" fmla="*/ 272145 w 1313758"/>
              <a:gd name="connsiteY3" fmla="*/ 4617356 h 4626428"/>
              <a:gd name="connsiteX4" fmla="*/ 0 w 1313758"/>
              <a:gd name="connsiteY4" fmla="*/ 0 h 4626428"/>
              <a:gd name="connsiteX0" fmla="*/ 0 w 1313758"/>
              <a:gd name="connsiteY0" fmla="*/ 0 h 4626428"/>
              <a:gd name="connsiteX1" fmla="*/ 551758 w 1313758"/>
              <a:gd name="connsiteY1" fmla="*/ 9071 h 4626428"/>
              <a:gd name="connsiteX2" fmla="*/ 1313758 w 1313758"/>
              <a:gd name="connsiteY2" fmla="*/ 4626428 h 4626428"/>
              <a:gd name="connsiteX3" fmla="*/ 278200 w 1313758"/>
              <a:gd name="connsiteY3" fmla="*/ 4624713 h 4626428"/>
              <a:gd name="connsiteX4" fmla="*/ 0 w 1313758"/>
              <a:gd name="connsiteY4" fmla="*/ 0 h 462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758" h="4626428">
                <a:moveTo>
                  <a:pt x="0" y="0"/>
                </a:moveTo>
                <a:lnTo>
                  <a:pt x="551758" y="9071"/>
                </a:lnTo>
                <a:lnTo>
                  <a:pt x="1313758" y="4626428"/>
                </a:lnTo>
                <a:lnTo>
                  <a:pt x="278200" y="462471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389FFA6-CC58-4303-B793-8FA046A6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4E7C37E0-F30C-49FB-B4D7-70FFB37D3C81}"/>
              </a:ext>
            </a:extLst>
          </p:cNvPr>
          <p:cNvCxnSpPr/>
          <p:nvPr/>
        </p:nvCxnSpPr>
        <p:spPr>
          <a:xfrm>
            <a:off x="457200" y="1120775"/>
            <a:ext cx="55118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511800" cy="8572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59647"/>
            <a:ext cx="5459506" cy="28462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B05C7D5-00CD-405A-B15A-F03C5A90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612964-7432-4B1B-8E2C-8DA40FAE7CD0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1F07ADE-FC53-4B6E-959E-B6070D3F87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2B67D9-1AF1-4FA3-B7CF-39472F71F260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7E382C5-7248-4B16-A6BC-19F92C0C20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8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B88D39EA-1D19-418E-B408-35F6D7CC7AF2}"/>
              </a:ext>
            </a:extLst>
          </p:cNvPr>
          <p:cNvCxnSpPr/>
          <p:nvPr/>
        </p:nvCxnSpPr>
        <p:spPr>
          <a:xfrm>
            <a:off x="457200" y="1120775"/>
            <a:ext cx="6684963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>
            <a:extLst>
              <a:ext uri="{FF2B5EF4-FFF2-40B4-BE49-F238E27FC236}">
                <a16:creationId xmlns:a16="http://schemas.microsoft.com/office/drawing/2014/main" id="{D6D72A38-6EA3-41F1-A748-072DDF9C9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69234" y="1411941"/>
            <a:ext cx="5317565" cy="24436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57200" y="1411941"/>
            <a:ext cx="2442971" cy="24436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0E63E6A-B59C-4B09-AB6D-69222722398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2FC93B-A2DD-4B40-BF6B-01FC71545D1A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2F2BC31-41C3-4AA3-A642-476EFDA5A7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3130A-CA38-4259-BC42-C170975E4ED8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C7E0F16-4823-428A-B470-10B7A65102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0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A44C839-0D63-4864-9D28-19F123E1A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287838"/>
            <a:ext cx="203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2908B797-8501-47CA-8A63-78C137AEF539}"/>
              </a:ext>
            </a:extLst>
          </p:cNvPr>
          <p:cNvCxnSpPr/>
          <p:nvPr/>
        </p:nvCxnSpPr>
        <p:spPr>
          <a:xfrm>
            <a:off x="4370388" y="1120775"/>
            <a:ext cx="4316412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293" y="205979"/>
            <a:ext cx="4316506" cy="8572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370293" y="1314823"/>
            <a:ext cx="4316506" cy="287543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0" y="0"/>
            <a:ext cx="3959412" cy="51435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001F304-3EEA-4EF0-8868-EC9F3523076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C1D8C1-1A12-421E-A56D-3A3BE53380C4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4728660-3AA8-4301-A97F-D9EA0C2CFD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423AC1-E328-4912-A78C-85480459F650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6FDC48-9A21-49C5-8B2B-9A4147A247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F8144CB-B456-4A7C-A37C-732B2531DA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  <a:endParaRPr lang="en-US" altLang="fi-F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6553AF4-24F0-4D30-AD97-03120F6463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57313"/>
            <a:ext cx="822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39D91-F9CC-4F38-BF45-4410392F4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765175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2C5029B-19EB-42E1-A591-5BDEB735148A}" type="datetime1">
              <a:rPr lang="fi-FI" altLang="fi-FI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750C5-8E5A-442A-A0AE-8C9133E68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7A0C37D-EC51-4F4C-9D4B-B5F8D406DA32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70456-E3E3-4A4D-A561-CAB626260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2375" y="4767263"/>
            <a:ext cx="173672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2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algn="l" defTabSz="457200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4">
            <a:extLst>
              <a:ext uri="{FF2B5EF4-FFF2-40B4-BE49-F238E27FC236}">
                <a16:creationId xmlns:a16="http://schemas.microsoft.com/office/drawing/2014/main" id="{DAD1AA21-6740-44D3-8D33-1ABE3DFB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225" y="2609850"/>
            <a:ext cx="5603875" cy="723900"/>
          </a:xfrm>
        </p:spPr>
        <p:txBody>
          <a:bodyPr/>
          <a:lstStyle/>
          <a:p>
            <a:pPr eaLnBrk="1" hangingPunct="1"/>
            <a:r>
              <a:rPr lang="en-US" altLang="fi-FI" dirty="0" err="1"/>
              <a:t>Perustietoa</a:t>
            </a:r>
            <a:r>
              <a:rPr lang="en-US" altLang="fi-FI" dirty="0"/>
              <a:t> </a:t>
            </a:r>
            <a:r>
              <a:rPr lang="en-US" altLang="fi-FI" dirty="0" err="1"/>
              <a:t>ru</a:t>
            </a:r>
            <a:r>
              <a:rPr lang="en-US" altLang="fi-FI" dirty="0" err="1">
                <a:solidFill>
                  <a:schemeClr val="tx2"/>
                </a:solidFill>
              </a:rPr>
              <a:t>okahävikistä</a:t>
            </a:r>
            <a:endParaRPr lang="en-US" altLang="fi-FI" dirty="0">
              <a:solidFill>
                <a:schemeClr val="tx2"/>
              </a:solidFill>
            </a:endParaRPr>
          </a:p>
        </p:txBody>
      </p:sp>
      <p:sp>
        <p:nvSpPr>
          <p:cNvPr id="21507" name="Content Placeholder 5">
            <a:extLst>
              <a:ext uri="{FF2B5EF4-FFF2-40B4-BE49-F238E27FC236}">
                <a16:creationId xmlns:a16="http://schemas.microsoft.com/office/drawing/2014/main" id="{DF0BF93D-48C7-4206-BA7E-EDB5A50F6E2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800225" y="3322638"/>
            <a:ext cx="5603875" cy="1319212"/>
          </a:xfrm>
        </p:spPr>
        <p:txBody>
          <a:bodyPr/>
          <a:lstStyle/>
          <a:p>
            <a:pPr eaLnBrk="1" hangingPunct="1"/>
            <a:r>
              <a:rPr lang="en-GB" altLang="fi-FI" baseline="30000" dirty="0">
                <a:solidFill>
                  <a:schemeClr val="tx2"/>
                </a:solidFill>
              </a:rPr>
              <a:t>Juha Beurling</a:t>
            </a:r>
          </a:p>
          <a:p>
            <a:pPr eaLnBrk="1" hangingPunct="1"/>
            <a:r>
              <a:rPr lang="en-GB" altLang="fi-FI" baseline="30000" dirty="0"/>
              <a:t>20.4.20</a:t>
            </a:r>
            <a:r>
              <a:rPr lang="en-GB" altLang="fi-FI" baseline="30000" dirty="0">
                <a:solidFill>
                  <a:schemeClr val="tx2"/>
                </a:solidFill>
              </a:rPr>
              <a:t>18</a:t>
            </a:r>
            <a:endParaRPr lang="en-US" altLang="fi-FI" dirty="0">
              <a:solidFill>
                <a:schemeClr val="tx2"/>
              </a:solidFill>
            </a:endParaRPr>
          </a:p>
        </p:txBody>
      </p:sp>
      <p:sp>
        <p:nvSpPr>
          <p:cNvPr id="21508" name="Content Placeholder 6">
            <a:extLst>
              <a:ext uri="{FF2B5EF4-FFF2-40B4-BE49-F238E27FC236}">
                <a16:creationId xmlns:a16="http://schemas.microsoft.com/office/drawing/2014/main" id="{D808CA82-FD1D-4760-94AE-DCBCD1BA85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00225" y="1516063"/>
            <a:ext cx="5603875" cy="1031875"/>
          </a:xfrm>
        </p:spPr>
        <p:txBody>
          <a:bodyPr/>
          <a:lstStyle/>
          <a:p>
            <a:pPr eaLnBrk="1" hangingPunct="1"/>
            <a:r>
              <a:rPr lang="en-US" altLang="fi-FI"/>
              <a:t>KULUTTAJALIITTO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1DE99-9DE9-441E-B839-0D51626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258050" cy="857250"/>
          </a:xfrm>
        </p:spPr>
        <p:txBody>
          <a:bodyPr/>
          <a:lstStyle/>
          <a:p>
            <a:r>
              <a:rPr lang="fi-FI" sz="2800" dirty="0"/>
              <a:t>Lähteet: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FA671D-5433-4897-8F16-A61A3160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7912100" cy="33019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FAO, EU Food, MTT, LUKE, HSY, FUSIONS 2016, ECOPAF-hanke, KURU-hanke, FOODSPILL-hanke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6099FB-396D-4CB8-BBFB-3320043D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D80BE-AF02-441C-BFE5-00E8C1050E3C}" type="datetime1">
              <a:rPr lang="fi-FI" altLang="fi-FI" smtClean="0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B31DB98-5DBC-45B4-BD9C-91E834C43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0F541B-11F4-4B51-B7A8-E8B82D844D02}" type="slidenum">
              <a:rPr lang="en-US" altLang="fi-FI" smtClean="0"/>
              <a:pPr>
                <a:defRPr/>
              </a:pPr>
              <a:t>2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3246481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>
            <a:extLst>
              <a:ext uri="{FF2B5EF4-FFF2-40B4-BE49-F238E27FC236}">
                <a16:creationId xmlns:a16="http://schemas.microsoft.com/office/drawing/2014/main" id="{6731D5E6-7768-4243-9B05-BD4C0359AB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47C36F4-F20A-417A-B875-A7FA013C4DCC}" type="datetime1">
              <a:rPr lang="fi-FI" altLang="fi-FI" sz="800">
                <a:solidFill>
                  <a:schemeClr val="accent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19.4.2018</a:t>
            </a:fld>
            <a:endParaRPr lang="en-US" altLang="fi-FI" sz="800">
              <a:solidFill>
                <a:schemeClr val="accent1"/>
              </a:solidFill>
            </a:endParaRPr>
          </a:p>
        </p:txBody>
      </p:sp>
      <p:sp>
        <p:nvSpPr>
          <p:cNvPr id="22531" name="Slide Number Placeholder 2">
            <a:extLst>
              <a:ext uri="{FF2B5EF4-FFF2-40B4-BE49-F238E27FC236}">
                <a16:creationId xmlns:a16="http://schemas.microsoft.com/office/drawing/2014/main" id="{059FD9E7-B838-4911-B340-852F3B5CD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868EA83-7B6D-4406-A81F-E8B862FC5178}" type="slidenum">
              <a:rPr lang="en-US" altLang="fi-FI" sz="800">
                <a:solidFill>
                  <a:schemeClr val="accent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fi-FI" sz="800">
              <a:solidFill>
                <a:schemeClr val="accent1"/>
              </a:solidFill>
            </a:endParaRPr>
          </a:p>
        </p:txBody>
      </p:sp>
      <p:sp>
        <p:nvSpPr>
          <p:cNvPr id="22532" name="Title 3">
            <a:extLst>
              <a:ext uri="{FF2B5EF4-FFF2-40B4-BE49-F238E27FC236}">
                <a16:creationId xmlns:a16="http://schemas.microsoft.com/office/drawing/2014/main" id="{B557351E-59CA-460A-8333-889C714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6684963" cy="857250"/>
          </a:xfrm>
        </p:spPr>
        <p:txBody>
          <a:bodyPr/>
          <a:lstStyle/>
          <a:p>
            <a:r>
              <a:rPr lang="fi-FI" altLang="fi-FI" sz="3200" dirty="0"/>
              <a:t>Ruokahävikin globaaleja mittasuhteita</a:t>
            </a:r>
          </a:p>
        </p:txBody>
      </p:sp>
      <p:sp>
        <p:nvSpPr>
          <p:cNvPr id="22533" name="Content Placeholder 4">
            <a:extLst>
              <a:ext uri="{FF2B5EF4-FFF2-40B4-BE49-F238E27FC236}">
                <a16:creationId xmlns:a16="http://schemas.microsoft.com/office/drawing/2014/main" id="{33292069-DC44-4F74-A52A-C5C7E317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900"/>
            <a:ext cx="7848599" cy="33845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Maailmanlaajuisesti</a:t>
            </a:r>
            <a:r>
              <a:rPr lang="fi-FI" dirty="0"/>
              <a:t> noin </a:t>
            </a:r>
            <a:r>
              <a:rPr lang="fi-FI" b="1" dirty="0"/>
              <a:t>kolmannes</a:t>
            </a:r>
            <a:r>
              <a:rPr lang="fi-FI" dirty="0"/>
              <a:t> tuotetusta ruuasta eli </a:t>
            </a:r>
            <a:r>
              <a:rPr lang="fi-FI" b="1" dirty="0"/>
              <a:t>1.3 miljardia tonnia </a:t>
            </a:r>
            <a:r>
              <a:rPr lang="fi-FI" dirty="0"/>
              <a:t>heitetään vuosittain pois.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fi-FI" dirty="0"/>
              <a:t>Arvioiden mukaan tällä määrällä voitaisiin ruokkia jopa </a:t>
            </a:r>
            <a:r>
              <a:rPr lang="fi-FI" b="1" dirty="0"/>
              <a:t>kaksi miljardia </a:t>
            </a:r>
            <a:r>
              <a:rPr lang="fi-FI" dirty="0"/>
              <a:t>ihmistä.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fi-FI" b="1" dirty="0"/>
              <a:t>Kolmannes</a:t>
            </a:r>
            <a:r>
              <a:rPr lang="fi-FI" dirty="0"/>
              <a:t> maailman viljelyskelpoisesta maasta käytetään sellaisen ruuan tuotantoon, joka lopulta jää käyttämättä.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Euroopan Unionin </a:t>
            </a:r>
            <a:r>
              <a:rPr lang="fi-FI" dirty="0"/>
              <a:t>alueella heitetään noin </a:t>
            </a:r>
            <a:r>
              <a:rPr lang="fi-FI" b="1" dirty="0"/>
              <a:t>88 miljoona tonnia </a:t>
            </a:r>
            <a:r>
              <a:rPr lang="fi-FI" dirty="0"/>
              <a:t>ruokaa pois. </a:t>
            </a:r>
            <a:r>
              <a:rPr lang="fi-FI" b="1" dirty="0"/>
              <a:t>Henkeä kohden </a:t>
            </a:r>
            <a:r>
              <a:rPr lang="fi-FI" dirty="0"/>
              <a:t>tämä tarkoittaa </a:t>
            </a:r>
            <a:r>
              <a:rPr lang="fi-FI" b="1" dirty="0"/>
              <a:t>173 kg vuodessa</a:t>
            </a:r>
            <a:r>
              <a:rPr lang="fi-FI" dirty="0"/>
              <a:t>. Tämän hukatun ruuan arvo on noin </a:t>
            </a:r>
            <a:r>
              <a:rPr lang="fi-FI" b="1" dirty="0"/>
              <a:t>143 miljardia euroa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65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1DE99-9DE9-441E-B839-0D51626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258050" cy="857250"/>
          </a:xfrm>
        </p:spPr>
        <p:txBody>
          <a:bodyPr/>
          <a:lstStyle/>
          <a:p>
            <a:r>
              <a:rPr lang="fi-FI" sz="2200" dirty="0"/>
              <a:t>Globaalisti tuotetusta ruuasta jää vuosittain käyttämättä: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FA671D-5433-4897-8F16-A61A3160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6889750" cy="330199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30% viljasta </a:t>
            </a:r>
            <a:r>
              <a:rPr lang="fi-FI" dirty="0"/>
              <a:t>eli 763 miljardia pastapakkausta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20% maitotuotteista ja munista </a:t>
            </a:r>
            <a:r>
              <a:rPr lang="fi-FI" dirty="0"/>
              <a:t>eli 574 miljardia kananmunaa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35% kalasta ja merenelävistä </a:t>
            </a:r>
            <a:r>
              <a:rPr lang="fi-FI" dirty="0"/>
              <a:t>eli miljardi Atlantin lohta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45% hedelmistä ja vihanneksista </a:t>
            </a:r>
            <a:r>
              <a:rPr lang="fi-FI" dirty="0"/>
              <a:t>eli 3,7 biljoonaa omenaa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20% lihasta </a:t>
            </a:r>
            <a:r>
              <a:rPr lang="fi-FI" dirty="0"/>
              <a:t>eli 75 miljoonaa lehmää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20% öljy- ja palkokasveista </a:t>
            </a:r>
            <a:r>
              <a:rPr lang="fi-FI" dirty="0"/>
              <a:t>eli sellainen määrä oliiveja, joka tarvitaan 11 000:n olympiamittaiseen uima-altaaseen mahtuvan oliiviöljyn tuottamiseen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45% juuri- ja mukulakasveista </a:t>
            </a:r>
            <a:r>
              <a:rPr lang="fi-FI" dirty="0"/>
              <a:t>eli 1 miljardia pussillista perunaa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6099FB-396D-4CB8-BBFB-3320043D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D80BE-AF02-441C-BFE5-00E8C1050E3C}" type="datetime1">
              <a:rPr lang="fi-FI" altLang="fi-FI" smtClean="0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B31DB98-5DBC-45B4-BD9C-91E834C43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0F541B-11F4-4B51-B7A8-E8B82D844D02}" type="slidenum">
              <a:rPr lang="en-US" altLang="fi-FI" smtClean="0"/>
              <a:pPr>
                <a:defRPr/>
              </a:pPr>
              <a:t>4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704375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1">
            <a:extLst>
              <a:ext uri="{FF2B5EF4-FFF2-40B4-BE49-F238E27FC236}">
                <a16:creationId xmlns:a16="http://schemas.microsoft.com/office/drawing/2014/main" id="{6731D5E6-7768-4243-9B05-BD4C0359AB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47C36F4-F20A-417A-B875-A7FA013C4DCC}" type="datetime1">
              <a:rPr lang="fi-FI" altLang="fi-FI" sz="800">
                <a:solidFill>
                  <a:schemeClr val="accent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19.4.2018</a:t>
            </a:fld>
            <a:endParaRPr lang="en-US" altLang="fi-FI" sz="800">
              <a:solidFill>
                <a:schemeClr val="accent1"/>
              </a:solidFill>
            </a:endParaRPr>
          </a:p>
        </p:txBody>
      </p:sp>
      <p:sp>
        <p:nvSpPr>
          <p:cNvPr id="22531" name="Slide Number Placeholder 2">
            <a:extLst>
              <a:ext uri="{FF2B5EF4-FFF2-40B4-BE49-F238E27FC236}">
                <a16:creationId xmlns:a16="http://schemas.microsoft.com/office/drawing/2014/main" id="{059FD9E7-B838-4911-B340-852F3B5CD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868EA83-7B6D-4406-A81F-E8B862FC5178}" type="slidenum">
              <a:rPr lang="en-US" altLang="fi-FI" sz="800">
                <a:solidFill>
                  <a:schemeClr val="accent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fi-FI" sz="800">
              <a:solidFill>
                <a:schemeClr val="accent1"/>
              </a:solidFill>
            </a:endParaRPr>
          </a:p>
        </p:txBody>
      </p:sp>
      <p:sp>
        <p:nvSpPr>
          <p:cNvPr id="22532" name="Title 3">
            <a:extLst>
              <a:ext uri="{FF2B5EF4-FFF2-40B4-BE49-F238E27FC236}">
                <a16:creationId xmlns:a16="http://schemas.microsoft.com/office/drawing/2014/main" id="{B557351E-59CA-460A-8333-889C714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6684963" cy="857250"/>
          </a:xfrm>
        </p:spPr>
        <p:txBody>
          <a:bodyPr/>
          <a:lstStyle/>
          <a:p>
            <a:r>
              <a:rPr lang="fi-FI" altLang="fi-FI" dirty="0"/>
              <a:t>Ruokahävikki Suomessa</a:t>
            </a:r>
          </a:p>
        </p:txBody>
      </p:sp>
      <p:sp>
        <p:nvSpPr>
          <p:cNvPr id="22533" name="Content Placeholder 4">
            <a:extLst>
              <a:ext uri="{FF2B5EF4-FFF2-40B4-BE49-F238E27FC236}">
                <a16:creationId xmlns:a16="http://schemas.microsoft.com/office/drawing/2014/main" id="{33292069-DC44-4F74-A52A-C5C7E317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31900"/>
            <a:ext cx="4565650" cy="338455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altLang="fi-FI" dirty="0"/>
              <a:t>Suomalaisen ruokaketjussa tuotetusta ruuasta </a:t>
            </a:r>
            <a:r>
              <a:rPr lang="fi-FI" altLang="fi-FI" b="1" u="sng" dirty="0"/>
              <a:t>10-15% </a:t>
            </a:r>
            <a:r>
              <a:rPr lang="fi-FI" altLang="fi-FI" dirty="0"/>
              <a:t>eli noin </a:t>
            </a:r>
            <a:r>
              <a:rPr lang="fi-FI" altLang="fi-FI" b="1" dirty="0"/>
              <a:t>450 miljoonaa kiloa </a:t>
            </a:r>
            <a:r>
              <a:rPr lang="fi-FI" altLang="fi-FI" dirty="0"/>
              <a:t>menee hukkaan.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dirty="0"/>
              <a:t>Ruokaketjun eri osuudet:</a:t>
            </a:r>
          </a:p>
          <a:p>
            <a:pPr marL="720000" lvl="1" indent="-342900">
              <a:buFont typeface="Courier New" panose="02070309020205020404" pitchFamily="49" charset="0"/>
              <a:buChar char="o"/>
            </a:pPr>
            <a:r>
              <a:rPr lang="fi-FI" altLang="fi-FI" dirty="0"/>
              <a:t>kotitaloudet </a:t>
            </a:r>
            <a:r>
              <a:rPr lang="fi-FI" altLang="fi-FI" b="1" dirty="0"/>
              <a:t>120-160 miljoonaa kiloa </a:t>
            </a:r>
            <a:r>
              <a:rPr lang="fi-FI" altLang="fi-FI" dirty="0"/>
              <a:t>eli 30%</a:t>
            </a:r>
          </a:p>
          <a:p>
            <a:pPr marL="720000" lvl="1" indent="-342900">
              <a:buFont typeface="Courier New" panose="02070309020205020404" pitchFamily="49" charset="0"/>
              <a:buChar char="o"/>
            </a:pPr>
            <a:r>
              <a:rPr lang="fi-FI" altLang="fi-FI" dirty="0"/>
              <a:t>ravintolat, joukkoruokailu </a:t>
            </a:r>
            <a:r>
              <a:rPr lang="fi-FI" altLang="fi-FI" b="1" dirty="0"/>
              <a:t>75-85 miljoonaa </a:t>
            </a:r>
            <a:r>
              <a:rPr lang="fi-FI" altLang="fi-FI" dirty="0"/>
              <a:t>kiloa eli 20%</a:t>
            </a:r>
          </a:p>
          <a:p>
            <a:pPr marL="720000" lvl="1" indent="-342900">
              <a:buFont typeface="Courier New" panose="02070309020205020404" pitchFamily="49" charset="0"/>
              <a:buChar char="o"/>
            </a:pPr>
            <a:r>
              <a:rPr lang="fi-FI" altLang="fi-FI" dirty="0"/>
              <a:t>teollisuus </a:t>
            </a:r>
            <a:r>
              <a:rPr lang="fi-FI" altLang="fi-FI" b="1" dirty="0"/>
              <a:t>75-105 miljoonaa kiloa </a:t>
            </a:r>
            <a:r>
              <a:rPr lang="fi-FI" altLang="fi-FI" dirty="0"/>
              <a:t>eli 20%</a:t>
            </a:r>
          </a:p>
          <a:p>
            <a:pPr marL="720000" lvl="1" indent="-342900">
              <a:buFont typeface="Courier New" panose="02070309020205020404" pitchFamily="49" charset="0"/>
              <a:buChar char="o"/>
            </a:pPr>
            <a:r>
              <a:rPr lang="fi-FI" altLang="fi-FI" dirty="0"/>
              <a:t>kauppa </a:t>
            </a:r>
            <a:r>
              <a:rPr lang="fi-FI" altLang="fi-FI" b="1" dirty="0"/>
              <a:t>65-75 miljoonaa kiloa </a:t>
            </a:r>
            <a:r>
              <a:rPr lang="fi-FI" altLang="fi-FI" dirty="0"/>
              <a:t>eli 18%</a:t>
            </a:r>
          </a:p>
          <a:p>
            <a:pPr marL="720000" lvl="1" indent="-342900">
              <a:buFont typeface="Courier New" panose="02070309020205020404" pitchFamily="49" charset="0"/>
              <a:buChar char="o"/>
            </a:pPr>
            <a:r>
              <a:rPr lang="fi-FI" altLang="fi-FI" dirty="0"/>
              <a:t>alkutuotanto </a:t>
            </a:r>
            <a:r>
              <a:rPr lang="fi-FI" altLang="fi-FI" b="1" dirty="0"/>
              <a:t>50-60 miljoonaa kiloa </a:t>
            </a:r>
            <a:r>
              <a:rPr lang="fi-FI" altLang="fi-FI" dirty="0"/>
              <a:t>eli 12%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346DA4EF-6916-45FB-B1E2-A77696F46C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036221"/>
              </p:ext>
            </p:extLst>
          </p:nvPr>
        </p:nvGraphicFramePr>
        <p:xfrm>
          <a:off x="5022851" y="533400"/>
          <a:ext cx="3848100" cy="383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1DE99-9DE9-441E-B839-0D51626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258050" cy="857250"/>
          </a:xfrm>
        </p:spPr>
        <p:txBody>
          <a:bodyPr/>
          <a:lstStyle/>
          <a:p>
            <a:r>
              <a:rPr lang="fi-FI" sz="2800" dirty="0"/>
              <a:t>Mistä suomalaisten hävikki syntyy?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FA671D-5433-4897-8F16-A61A3160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7912100" cy="330199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Ruokahävikkiä syntyy </a:t>
            </a:r>
            <a:r>
              <a:rPr lang="fi-FI" b="1" u="sng" dirty="0"/>
              <a:t>kaikkein eniten kotitalouksissa</a:t>
            </a:r>
            <a:r>
              <a:rPr lang="fi-FI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/>
              <a:t>Jokainen suomalainen</a:t>
            </a:r>
            <a:r>
              <a:rPr lang="fi-FI" dirty="0"/>
              <a:t> heittää keskimäärin </a:t>
            </a:r>
            <a:r>
              <a:rPr lang="fi-FI" b="1" dirty="0"/>
              <a:t>23 kg </a:t>
            </a:r>
            <a:r>
              <a:rPr lang="fi-FI" dirty="0"/>
              <a:t>syömäkelpoista ruokaa pois.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Tämä on noin </a:t>
            </a:r>
            <a:r>
              <a:rPr lang="fi-FI" b="1" dirty="0"/>
              <a:t>kuusi prosenttia </a:t>
            </a:r>
            <a:r>
              <a:rPr lang="fi-FI" dirty="0"/>
              <a:t>kaikesta kuluttajien ostamasta ruoasta.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Tämän määrän on arvioitu tuottavan yhtä paljon hiilidioksidipäästöjä kuin noin 100 000 keskivertohenkilöautoa.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Kotitalouksissa heitetään useimmiten pois </a:t>
            </a:r>
            <a:r>
              <a:rPr lang="fi-FI" b="1" dirty="0"/>
              <a:t>leipää, valmisruokia, liha- ja kalatuotteita, tuoreita hedelmiä, vihanneksia, juureksia ja marjoja ja kahvia </a:t>
            </a:r>
            <a:r>
              <a:rPr lang="fi-FI" dirty="0"/>
              <a:t>(ks. seuraava kuva).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6099FB-396D-4CB8-BBFB-3320043D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D80BE-AF02-441C-BFE5-00E8C1050E3C}" type="datetime1">
              <a:rPr lang="fi-FI" altLang="fi-FI" smtClean="0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B31DB98-5DBC-45B4-BD9C-91E834C43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0F541B-11F4-4B51-B7A8-E8B82D844D02}" type="slidenum">
              <a:rPr lang="en-US" altLang="fi-FI" smtClean="0"/>
              <a:pPr>
                <a:defRPr/>
              </a:pPr>
              <a:t>6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2691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Date Placeholder 2">
            <a:extLst>
              <a:ext uri="{FF2B5EF4-FFF2-40B4-BE49-F238E27FC236}">
                <a16:creationId xmlns:a16="http://schemas.microsoft.com/office/drawing/2014/main" id="{32AEF25D-0DAD-4E44-A72D-AF11C8F2B4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616349-569A-4AB4-9B51-A46F397642E7}" type="datetime1">
              <a:rPr lang="fi-FI" altLang="fi-FI" sz="800">
                <a:solidFill>
                  <a:schemeClr val="accent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19.4.2018</a:t>
            </a:fld>
            <a:endParaRPr lang="en-US" altLang="fi-FI" sz="800">
              <a:solidFill>
                <a:schemeClr val="accent1"/>
              </a:solidFill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CE35D71E-7CB7-4AA5-B9EB-CD26C8E8B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76C552B-B9E9-4F05-8039-3EF113C80FE3}" type="slidenum">
              <a:rPr lang="en-US" altLang="fi-FI" sz="800">
                <a:solidFill>
                  <a:schemeClr val="accent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fi-FI" sz="800">
              <a:solidFill>
                <a:schemeClr val="accent1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74620C4-CCEB-44B2-B77A-2AA8FE95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71" y="0"/>
            <a:ext cx="528425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41DE99-9DE9-441E-B839-0D51626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258050" cy="857250"/>
          </a:xfrm>
        </p:spPr>
        <p:txBody>
          <a:bodyPr/>
          <a:lstStyle/>
          <a:p>
            <a:r>
              <a:rPr lang="fi-FI" sz="2400" dirty="0"/>
              <a:t>Vinkkejä kuluttajalle ruokahävikin vähentämiseen: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FA671D-5433-4897-8F16-A61A3160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5700"/>
            <a:ext cx="3924000" cy="35280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sz="1400" dirty="0"/>
              <a:t>Ota </a:t>
            </a:r>
            <a:r>
              <a:rPr lang="fi-FI" sz="1400" b="1" dirty="0"/>
              <a:t>valokuva jääkaappisi sisällöstä </a:t>
            </a:r>
            <a:r>
              <a:rPr lang="fi-FI" sz="1400" dirty="0"/>
              <a:t>ennen lähtöäsi ruokaostoksille. Näin näet kaupassa mitä tuotteita jääkaapissasi jo on, ja </a:t>
            </a:r>
            <a:r>
              <a:rPr lang="fi-FI" sz="1400" b="1" dirty="0"/>
              <a:t>vältyt turhilta ostoksilta.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sz="1400" dirty="0"/>
              <a:t>Pidä </a:t>
            </a:r>
            <a:r>
              <a:rPr lang="fi-FI" sz="1400" b="1" dirty="0"/>
              <a:t>pää kylmänä kaupassa</a:t>
            </a:r>
            <a:r>
              <a:rPr lang="fi-FI" sz="1400" dirty="0"/>
              <a:t>: Osta vain ne tuotteet, jotka tiedät ehtiväsi käyttää ennen niiden pilaantumista.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sz="1400" b="1" dirty="0"/>
              <a:t>Pakkauskoon valinnassa </a:t>
            </a:r>
            <a:r>
              <a:rPr lang="fi-FI" sz="1400" dirty="0"/>
              <a:t>on oleellista se, että </a:t>
            </a:r>
            <a:r>
              <a:rPr lang="fi-FI" sz="1400" b="1" dirty="0"/>
              <a:t>kaikki pakkauksessa oleva ruoka tulee käytettyä</a:t>
            </a:r>
            <a:r>
              <a:rPr lang="fi-FI" sz="1400" dirty="0"/>
              <a:t>. Edullinen kilohinta ei merkitse säästöä, jos osa pakkauksesta jää lopulta käyttämättä.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sz="1400" dirty="0"/>
              <a:t>Ota ruokaa lautasellesi nälän, älä tottumuksen mukaan.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6099FB-396D-4CB8-BBFB-3320043D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DD80BE-AF02-441C-BFE5-00E8C1050E3C}" type="datetime1">
              <a:rPr lang="fi-FI" altLang="fi-FI" smtClean="0"/>
              <a:pPr>
                <a:defRPr/>
              </a:pPr>
              <a:t>19.4.2018</a:t>
            </a:fld>
            <a:endParaRPr lang="en-US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B31DB98-5DBC-45B4-BD9C-91E834C436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0F541B-11F4-4B51-B7A8-E8B82D844D02}" type="slidenum">
              <a:rPr lang="en-US" altLang="fi-FI" smtClean="0"/>
              <a:pPr>
                <a:defRPr/>
              </a:pPr>
              <a:t>8</a:t>
            </a:fld>
            <a:endParaRPr lang="en-US" alt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AF93D9A-B119-46E1-94A3-B09DEAB6D742}"/>
              </a:ext>
            </a:extLst>
          </p:cNvPr>
          <p:cNvSpPr txBox="1"/>
          <p:nvPr/>
        </p:nvSpPr>
        <p:spPr>
          <a:xfrm>
            <a:off x="4572000" y="1063230"/>
            <a:ext cx="3924300" cy="352800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sz="1800" b="1" i="1" dirty="0"/>
              <a:t>Parasta ennen</a:t>
            </a:r>
            <a:r>
              <a:rPr lang="fi-FI" sz="1800" dirty="0"/>
              <a:t> -merkinnällä tarkoitetaan vähimmäissäilyvyysaikaa, johon saakka elintarvike ainakin säilyttää sille tyypilliset ominaisuudet. </a:t>
            </a:r>
            <a:r>
              <a:rPr lang="fi-FI" sz="1800" b="1" i="1" dirty="0"/>
              <a:t>Viimeinen käyttöpäivä</a:t>
            </a:r>
            <a:r>
              <a:rPr lang="fi-FI" sz="1800" dirty="0"/>
              <a:t> -merkintä sen sijaan on nimensä mukaisesti päivä, jolloin valmistaja on tarkoittanut tuotteen viimeistään käytettäväksi.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dirty="0"/>
              <a:t>Jos ruokaa jäi pieni määrä, </a:t>
            </a:r>
            <a:r>
              <a:rPr lang="fi-FI" b="1" dirty="0"/>
              <a:t>hyödynnä</a:t>
            </a:r>
            <a:r>
              <a:rPr lang="fi-FI" dirty="0"/>
              <a:t> se </a:t>
            </a:r>
            <a:r>
              <a:rPr lang="fi-FI" b="1" dirty="0"/>
              <a:t>osana seuraavan päivän ateriaa</a:t>
            </a:r>
            <a:r>
              <a:rPr lang="fi-FI" dirty="0"/>
              <a:t>. Jos ruokaa jäi isompi satsi, </a:t>
            </a:r>
            <a:r>
              <a:rPr lang="fi-FI" b="1" dirty="0"/>
              <a:t>pakasta </a:t>
            </a:r>
            <a:r>
              <a:rPr lang="fi-FI" dirty="0"/>
              <a:t>se ja käytä myöhemmin.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i-FI" dirty="0"/>
              <a:t>Kaikkein nopeimmin pilaantuvat tuoretuotteet kannattaa asetella </a:t>
            </a:r>
            <a:r>
              <a:rPr lang="fi-FI" b="1" dirty="0"/>
              <a:t>jääkaapissa samalle hyllylle silmiesi korkeudelle</a:t>
            </a:r>
            <a:r>
              <a:rPr lang="fi-FI" dirty="0"/>
              <a:t>, jotta ne eivät unohdu kaapin perukoille.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fi-FI" dirty="0"/>
              <a:t>Muista </a:t>
            </a:r>
            <a:r>
              <a:rPr lang="fi-FI" b="1" dirty="0"/>
              <a:t>aistinvarainen arviointi</a:t>
            </a:r>
            <a:r>
              <a:rPr lang="fi-FI" dirty="0"/>
              <a:t>. Katso ja nuuhki. Jos ruoka ei näytä tai tuoksu pilaantuneelta, eikä viimeinen käyttöpäivä ole mennyt, kokeile maistaa pieni pala.</a:t>
            </a:r>
          </a:p>
        </p:txBody>
      </p:sp>
    </p:spTree>
    <p:extLst>
      <p:ext uri="{BB962C8B-B14F-4D97-AF65-F5344CB8AC3E}">
        <p14:creationId xmlns:p14="http://schemas.microsoft.com/office/powerpoint/2010/main" val="2285111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3">
      <a:dk1>
        <a:srgbClr val="35383A"/>
      </a:dk1>
      <a:lt1>
        <a:sysClr val="window" lastClr="FFFFFF"/>
      </a:lt1>
      <a:dk2>
        <a:srgbClr val="4A4F51"/>
      </a:dk2>
      <a:lt2>
        <a:srgbClr val="48CFD1"/>
      </a:lt2>
      <a:accent1>
        <a:srgbClr val="6A7083"/>
      </a:accent1>
      <a:accent2>
        <a:srgbClr val="F1F1F1"/>
      </a:accent2>
      <a:accent3>
        <a:srgbClr val="45D3A6"/>
      </a:accent3>
      <a:accent4>
        <a:srgbClr val="37DCDC"/>
      </a:accent4>
      <a:accent5>
        <a:srgbClr val="28BCBF"/>
      </a:accent5>
      <a:accent6>
        <a:srgbClr val="F7625A"/>
      </a:accent6>
      <a:hlink>
        <a:srgbClr val="37DCDC"/>
      </a:hlink>
      <a:folHlink>
        <a:srgbClr val="F3B5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uluttajaliitto_PPT_template  -  Vain luku  -  Yhteensopivuustila" id="{54DC8937-519E-4DB4-B42A-EE1C5A3AAF10}" vid="{3E70EC0B-2088-4561-9667-DB1784744E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Kuluttajaliitto_PPT_template</Template>
  <TotalTime>191</TotalTime>
  <Words>396</Words>
  <Application>Microsoft Office PowerPoint</Application>
  <PresentationFormat>Näytössä katseltava esitys (16:9)</PresentationFormat>
  <Paragraphs>61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MS PGothic</vt:lpstr>
      <vt:lpstr>Arial</vt:lpstr>
      <vt:lpstr>Calibri</vt:lpstr>
      <vt:lpstr>Courier New</vt:lpstr>
      <vt:lpstr>Wingdings</vt:lpstr>
      <vt:lpstr>Office-teema</vt:lpstr>
      <vt:lpstr>PowerPoint-esitys</vt:lpstr>
      <vt:lpstr>Lähteet:</vt:lpstr>
      <vt:lpstr>Ruokahävikin globaaleja mittasuhteita</vt:lpstr>
      <vt:lpstr>Globaalisti tuotetusta ruuasta jää vuosittain käyttämättä:</vt:lpstr>
      <vt:lpstr>Ruokahävikki Suomessa</vt:lpstr>
      <vt:lpstr>Mistä suomalaisten hävikki syntyy?</vt:lpstr>
      <vt:lpstr>PowerPoint-esitys</vt:lpstr>
      <vt:lpstr>Vinkkejä kuluttajalle ruokahävikin vähentämiseen:</vt:lpstr>
    </vt:vector>
  </TitlesOfParts>
  <Company>Miltton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Maija Autio</dc:creator>
  <cp:lastModifiedBy>Maija Autio</cp:lastModifiedBy>
  <cp:revision>12</cp:revision>
  <dcterms:created xsi:type="dcterms:W3CDTF">2018-04-19T08:36:16Z</dcterms:created>
  <dcterms:modified xsi:type="dcterms:W3CDTF">2018-04-19T11:52:32Z</dcterms:modified>
</cp:coreProperties>
</file>