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8"/>
  </p:notesMasterIdLst>
  <p:handoutMasterIdLst>
    <p:handoutMasterId r:id="rId9"/>
  </p:handoutMasterIdLst>
  <p:sldIdLst>
    <p:sldId id="880" r:id="rId2"/>
    <p:sldId id="864" r:id="rId3"/>
    <p:sldId id="879" r:id="rId4"/>
    <p:sldId id="877" r:id="rId5"/>
    <p:sldId id="878" r:id="rId6"/>
    <p:sldId id="881" r:id="rId7"/>
  </p:sldIdLst>
  <p:sldSz cx="12192000" cy="6858000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91C6314A-E150-43A0-A7C8-E23DBB7308ED}">
          <p14:sldIdLst>
            <p14:sldId id="880"/>
            <p14:sldId id="864"/>
            <p14:sldId id="879"/>
            <p14:sldId id="877"/>
            <p14:sldId id="878"/>
            <p14:sldId id="881"/>
          </p14:sldIdLst>
        </p14:section>
        <p14:section name="Oletusosa" id="{5A62EB49-5E5C-4A75-8187-74795798279A}">
          <p14:sldIdLst/>
        </p14:section>
        <p14:section name="Nimetön osa" id="{522676C4-33C3-4D5C-9584-6501F43DA00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ja Salovaara" initials="RS" lastIdx="1" clrIdx="0">
    <p:extLst>
      <p:ext uri="{19B8F6BF-5375-455C-9EA6-DF929625EA0E}">
        <p15:presenceInfo xmlns:p15="http://schemas.microsoft.com/office/powerpoint/2012/main" userId="S-1-5-21-220523388-651377827-725345543-5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6537"/>
    <a:srgbClr val="375279"/>
    <a:srgbClr val="F9F9F7"/>
    <a:srgbClr val="D4474B"/>
    <a:srgbClr val="1269B0"/>
    <a:srgbClr val="EA6265"/>
    <a:srgbClr val="559C0C"/>
    <a:srgbClr val="683817"/>
    <a:srgbClr val="D5A878"/>
    <a:srgbClr val="F9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Vaalea tyyli 1 - Korostu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3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734AEDB-BFB0-4489-BD9C-B67D3A45351A}" type="datetime1">
              <a:rPr lang="fi-FI" smtClean="0"/>
              <a:t>1.11.2019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F514CDBB-1DE5-49E3-942E-82546F5681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10479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93DB73AF-7C2C-4D47-A7E1-54CCA0BBDCB4}" type="datetime1">
              <a:rPr lang="fi-FI" smtClean="0"/>
              <a:t>1.11.2019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19DE700-7F65-4C68-ACCB-9E803BB2E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6307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552091"/>
            <a:ext cx="7194430" cy="352820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603F05-4BAA-4103-8E2E-6CB65FB2D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0" y="4149306"/>
            <a:ext cx="7194430" cy="1440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9D8CB61-2524-FE45-B57D-2D4A90501DD7}"/>
              </a:ext>
            </a:extLst>
          </p:cNvPr>
          <p:cNvSpPr/>
          <p:nvPr userDrawn="1"/>
        </p:nvSpPr>
        <p:spPr>
          <a:xfrm>
            <a:off x="10103611" y="5075087"/>
            <a:ext cx="1951744" cy="1567543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935EA98-009F-1F4F-BEEC-5BDB228A4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36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sininen)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4E8FEA3-F31F-8C4B-81E8-58CFDCE4939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ED8895F-4747-344C-92EE-649A18205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024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keltainen)">
    <p:bg>
      <p:bgPr>
        <a:solidFill>
          <a:srgbClr val="FE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97836DE-FAE7-F241-8CB6-0C990011AE7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FE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40A82D-8196-3243-BC32-42D9973D5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12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10800272" cy="2070341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10800272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4850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D4F58CA1-E2F8-49F5-BAF3-133DB99D9DE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056450" y="0"/>
            <a:ext cx="3135549" cy="685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6670" y="998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8643668" cy="2096219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8643668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3471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8699F57-2024-1144-B8D6-82CDB135C84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59215" y="-54103"/>
            <a:ext cx="5287387" cy="69956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  <a:gd name="connsiteX0" fmla="*/ 0 w 11026"/>
              <a:gd name="connsiteY0" fmla="*/ 0 h 10000"/>
              <a:gd name="connsiteX1" fmla="*/ 11026 w 11026"/>
              <a:gd name="connsiteY1" fmla="*/ 21 h 10000"/>
              <a:gd name="connsiteX2" fmla="*/ 10000 w 11026"/>
              <a:gd name="connsiteY2" fmla="*/ 10000 h 10000"/>
              <a:gd name="connsiteX3" fmla="*/ 6670 w 11026"/>
              <a:gd name="connsiteY3" fmla="*/ 9986 h 10000"/>
              <a:gd name="connsiteX4" fmla="*/ 0 w 11026"/>
              <a:gd name="connsiteY4" fmla="*/ 0 h 10000"/>
              <a:gd name="connsiteX0" fmla="*/ 0 w 11100"/>
              <a:gd name="connsiteY0" fmla="*/ 0 h 10042"/>
              <a:gd name="connsiteX1" fmla="*/ 11026 w 11100"/>
              <a:gd name="connsiteY1" fmla="*/ 21 h 10042"/>
              <a:gd name="connsiteX2" fmla="*/ 11100 w 11100"/>
              <a:gd name="connsiteY2" fmla="*/ 10042 h 10042"/>
              <a:gd name="connsiteX3" fmla="*/ 6670 w 11100"/>
              <a:gd name="connsiteY3" fmla="*/ 9986 h 10042"/>
              <a:gd name="connsiteX4" fmla="*/ 0 w 11100"/>
              <a:gd name="connsiteY4" fmla="*/ 0 h 10042"/>
              <a:gd name="connsiteX0" fmla="*/ 0 w 11393"/>
              <a:gd name="connsiteY0" fmla="*/ 0 h 9986"/>
              <a:gd name="connsiteX1" fmla="*/ 11026 w 11393"/>
              <a:gd name="connsiteY1" fmla="*/ 21 h 9986"/>
              <a:gd name="connsiteX2" fmla="*/ 11393 w 11393"/>
              <a:gd name="connsiteY2" fmla="*/ 9959 h 9986"/>
              <a:gd name="connsiteX3" fmla="*/ 6670 w 11393"/>
              <a:gd name="connsiteY3" fmla="*/ 9986 h 9986"/>
              <a:gd name="connsiteX4" fmla="*/ 0 w 11393"/>
              <a:gd name="connsiteY4" fmla="*/ 0 h 9986"/>
              <a:gd name="connsiteX0" fmla="*/ 0 w 10098"/>
              <a:gd name="connsiteY0" fmla="*/ 0 h 10000"/>
              <a:gd name="connsiteX1" fmla="*/ 10096 w 10098"/>
              <a:gd name="connsiteY1" fmla="*/ 0 h 10000"/>
              <a:gd name="connsiteX2" fmla="*/ 10000 w 10098"/>
              <a:gd name="connsiteY2" fmla="*/ 9973 h 10000"/>
              <a:gd name="connsiteX3" fmla="*/ 5854 w 10098"/>
              <a:gd name="connsiteY3" fmla="*/ 10000 h 10000"/>
              <a:gd name="connsiteX4" fmla="*/ 0 w 10098"/>
              <a:gd name="connsiteY4" fmla="*/ 0 h 10000"/>
              <a:gd name="connsiteX0" fmla="*/ 0 w 10098"/>
              <a:gd name="connsiteY0" fmla="*/ 0 h 10036"/>
              <a:gd name="connsiteX1" fmla="*/ 10096 w 10098"/>
              <a:gd name="connsiteY1" fmla="*/ 0 h 10036"/>
              <a:gd name="connsiteX2" fmla="*/ 10032 w 10098"/>
              <a:gd name="connsiteY2" fmla="*/ 10036 h 10036"/>
              <a:gd name="connsiteX3" fmla="*/ 5854 w 10098"/>
              <a:gd name="connsiteY3" fmla="*/ 10000 h 10036"/>
              <a:gd name="connsiteX4" fmla="*/ 0 w 10098"/>
              <a:gd name="connsiteY4" fmla="*/ 0 h 10036"/>
              <a:gd name="connsiteX0" fmla="*/ 0 w 10161"/>
              <a:gd name="connsiteY0" fmla="*/ 0 h 10015"/>
              <a:gd name="connsiteX1" fmla="*/ 10096 w 10161"/>
              <a:gd name="connsiteY1" fmla="*/ 0 h 10015"/>
              <a:gd name="connsiteX2" fmla="*/ 10161 w 10161"/>
              <a:gd name="connsiteY2" fmla="*/ 10015 h 10015"/>
              <a:gd name="connsiteX3" fmla="*/ 5854 w 10161"/>
              <a:gd name="connsiteY3" fmla="*/ 10000 h 10015"/>
              <a:gd name="connsiteX4" fmla="*/ 0 w 10161"/>
              <a:gd name="connsiteY4" fmla="*/ 0 h 10015"/>
              <a:gd name="connsiteX0" fmla="*/ 0 w 10161"/>
              <a:gd name="connsiteY0" fmla="*/ 0 h 10021"/>
              <a:gd name="connsiteX1" fmla="*/ 10096 w 10161"/>
              <a:gd name="connsiteY1" fmla="*/ 0 h 10021"/>
              <a:gd name="connsiteX2" fmla="*/ 10161 w 10161"/>
              <a:gd name="connsiteY2" fmla="*/ 10015 h 10021"/>
              <a:gd name="connsiteX3" fmla="*/ 5854 w 10161"/>
              <a:gd name="connsiteY3" fmla="*/ 10021 h 10021"/>
              <a:gd name="connsiteX4" fmla="*/ 0 w 10161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21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84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41 h 10062"/>
              <a:gd name="connsiteX1" fmla="*/ 10160 w 10166"/>
              <a:gd name="connsiteY1" fmla="*/ 0 h 10062"/>
              <a:gd name="connsiteX2" fmla="*/ 10161 w 10166"/>
              <a:gd name="connsiteY2" fmla="*/ 10056 h 10062"/>
              <a:gd name="connsiteX3" fmla="*/ 5854 w 10166"/>
              <a:gd name="connsiteY3" fmla="*/ 10062 h 10062"/>
              <a:gd name="connsiteX4" fmla="*/ 0 w 10166"/>
              <a:gd name="connsiteY4" fmla="*/ 41 h 10062"/>
              <a:gd name="connsiteX0" fmla="*/ 0 w 10166"/>
              <a:gd name="connsiteY0" fmla="*/ 0 h 10021"/>
              <a:gd name="connsiteX1" fmla="*/ 10160 w 10166"/>
              <a:gd name="connsiteY1" fmla="*/ 22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1751"/>
              <a:gd name="connsiteY0" fmla="*/ 0 h 10021"/>
              <a:gd name="connsiteX1" fmla="*/ 11751 w 11751"/>
              <a:gd name="connsiteY1" fmla="*/ 22 h 10021"/>
              <a:gd name="connsiteX2" fmla="*/ 10161 w 11751"/>
              <a:gd name="connsiteY2" fmla="*/ 10015 h 10021"/>
              <a:gd name="connsiteX3" fmla="*/ 5854 w 11751"/>
              <a:gd name="connsiteY3" fmla="*/ 10021 h 10021"/>
              <a:gd name="connsiteX4" fmla="*/ 0 w 11751"/>
              <a:gd name="connsiteY4" fmla="*/ 0 h 10021"/>
              <a:gd name="connsiteX0" fmla="*/ 0 w 11783"/>
              <a:gd name="connsiteY0" fmla="*/ 0 h 10021"/>
              <a:gd name="connsiteX1" fmla="*/ 11751 w 11783"/>
              <a:gd name="connsiteY1" fmla="*/ 22 h 10021"/>
              <a:gd name="connsiteX2" fmla="*/ 11783 w 11783"/>
              <a:gd name="connsiteY2" fmla="*/ 10015 h 10021"/>
              <a:gd name="connsiteX3" fmla="*/ 5854 w 11783"/>
              <a:gd name="connsiteY3" fmla="*/ 10021 h 10021"/>
              <a:gd name="connsiteX4" fmla="*/ 0 w 11783"/>
              <a:gd name="connsiteY4" fmla="*/ 0 h 10021"/>
              <a:gd name="connsiteX0" fmla="*/ 0 w 11788"/>
              <a:gd name="connsiteY0" fmla="*/ 0 h 10021"/>
              <a:gd name="connsiteX1" fmla="*/ 11782 w 11788"/>
              <a:gd name="connsiteY1" fmla="*/ 22 h 10021"/>
              <a:gd name="connsiteX2" fmla="*/ 11783 w 11788"/>
              <a:gd name="connsiteY2" fmla="*/ 10015 h 10021"/>
              <a:gd name="connsiteX3" fmla="*/ 5854 w 11788"/>
              <a:gd name="connsiteY3" fmla="*/ 10021 h 10021"/>
              <a:gd name="connsiteX4" fmla="*/ 0 w 11788"/>
              <a:gd name="connsiteY4" fmla="*/ 0 h 10021"/>
              <a:gd name="connsiteX0" fmla="*/ 0 w 11908"/>
              <a:gd name="connsiteY0" fmla="*/ 18 h 10039"/>
              <a:gd name="connsiteX1" fmla="*/ 11907 w 11908"/>
              <a:gd name="connsiteY1" fmla="*/ 0 h 10039"/>
              <a:gd name="connsiteX2" fmla="*/ 11783 w 11908"/>
              <a:gd name="connsiteY2" fmla="*/ 10033 h 10039"/>
              <a:gd name="connsiteX3" fmla="*/ 5854 w 11908"/>
              <a:gd name="connsiteY3" fmla="*/ 10039 h 10039"/>
              <a:gd name="connsiteX4" fmla="*/ 0 w 11908"/>
              <a:gd name="connsiteY4" fmla="*/ 18 h 10039"/>
              <a:gd name="connsiteX0" fmla="*/ 0 w 11911"/>
              <a:gd name="connsiteY0" fmla="*/ 18 h 10154"/>
              <a:gd name="connsiteX1" fmla="*/ 11907 w 11911"/>
              <a:gd name="connsiteY1" fmla="*/ 0 h 10154"/>
              <a:gd name="connsiteX2" fmla="*/ 11877 w 11911"/>
              <a:gd name="connsiteY2" fmla="*/ 10154 h 10154"/>
              <a:gd name="connsiteX3" fmla="*/ 5854 w 11911"/>
              <a:gd name="connsiteY3" fmla="*/ 10039 h 10154"/>
              <a:gd name="connsiteX4" fmla="*/ 0 w 11911"/>
              <a:gd name="connsiteY4" fmla="*/ 18 h 10154"/>
              <a:gd name="connsiteX0" fmla="*/ 0 w 11911"/>
              <a:gd name="connsiteY0" fmla="*/ 79 h 10215"/>
              <a:gd name="connsiteX1" fmla="*/ 11907 w 11911"/>
              <a:gd name="connsiteY1" fmla="*/ 0 h 10215"/>
              <a:gd name="connsiteX2" fmla="*/ 11877 w 11911"/>
              <a:gd name="connsiteY2" fmla="*/ 10215 h 10215"/>
              <a:gd name="connsiteX3" fmla="*/ 5854 w 11911"/>
              <a:gd name="connsiteY3" fmla="*/ 10100 h 10215"/>
              <a:gd name="connsiteX4" fmla="*/ 0 w 11911"/>
              <a:gd name="connsiteY4" fmla="*/ 79 h 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1" h="10215">
                <a:moveTo>
                  <a:pt x="0" y="79"/>
                </a:moveTo>
                <a:lnTo>
                  <a:pt x="11907" y="0"/>
                </a:lnTo>
                <a:cubicBezTo>
                  <a:pt x="11929" y="3345"/>
                  <a:pt x="11855" y="6870"/>
                  <a:pt x="11877" y="10215"/>
                </a:cubicBezTo>
                <a:lnTo>
                  <a:pt x="5854" y="10100"/>
                </a:lnTo>
                <a:lnTo>
                  <a:pt x="0" y="79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EC2E28-E6A5-4805-8C2E-385A64DF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4476"/>
            <a:ext cx="6466152" cy="208171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8DE78F3-6280-4945-8D99-FC9C8FE87A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061897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508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8800B3-2AF0-4E6F-89BD-26DFE4337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3CEF9D9-FD4F-3246-A048-52E39F6F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24" y="928548"/>
            <a:ext cx="6466152" cy="2081719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520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6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(ei alaotsikk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8D106-3A13-4079-A33F-7E0EB5BD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03" y="880081"/>
            <a:ext cx="10160794" cy="208178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261669-65CC-423D-AE1E-01DAAA185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603" y="3041374"/>
            <a:ext cx="5040640" cy="254441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3C7A0E-9046-49CF-A029-F1050D26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5756" y="3041374"/>
            <a:ext cx="5040641" cy="254441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4030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(alaotsiko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0740C-1FB8-4466-B0E0-FB9DC639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4" y="884582"/>
            <a:ext cx="10137912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31F58-63B9-4A12-B6FA-E24CA906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044" y="2335695"/>
            <a:ext cx="5029199" cy="7056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8A1406-139E-41A4-AF86-0C42AC6C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043" y="3041373"/>
            <a:ext cx="5029200" cy="254441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3F9F2CA-F478-46FD-9287-46EC1614D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5756" y="2335691"/>
            <a:ext cx="5029199" cy="705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D6A5EF-2C53-463E-8694-7C4F23F2E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5756" y="3041371"/>
            <a:ext cx="5029200" cy="254441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784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punainen)">
    <p:bg>
      <p:bgPr>
        <a:solidFill>
          <a:srgbClr val="F1C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9B7FF9A-3A12-EA49-8DCB-A858AEB7EA86}"/>
              </a:ext>
            </a:extLst>
          </p:cNvPr>
          <p:cNvSpPr/>
          <p:nvPr userDrawn="1"/>
        </p:nvSpPr>
        <p:spPr>
          <a:xfrm>
            <a:off x="10623452" y="5416062"/>
            <a:ext cx="1334086" cy="1125415"/>
          </a:xfrm>
          <a:prstGeom prst="rect">
            <a:avLst/>
          </a:prstGeom>
          <a:solidFill>
            <a:srgbClr val="F1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167CF3F-9056-8F49-86C6-E9EB2790A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208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BC78F5-B1BD-419C-A2CC-96A712B7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2090"/>
            <a:ext cx="10800272" cy="2087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0A7448-DBED-48CA-A455-970D4B81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30" y="2708694"/>
            <a:ext cx="10800272" cy="287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496140-E19C-2C4F-9E52-9F5BB91032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5791"/>
            <a:ext cx="1270000" cy="1270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3FC7B5-8EDA-034B-93FB-45B791A425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606218-0C13-4566-B828-8BC8C1B1C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29" y="368300"/>
            <a:ext cx="9826473" cy="3139137"/>
          </a:xfrm>
        </p:spPr>
        <p:txBody>
          <a:bodyPr>
            <a:normAutofit/>
          </a:bodyPr>
          <a:lstStyle/>
          <a:p>
            <a:r>
              <a:rPr lang="fi-FI" dirty="0"/>
              <a:t>Sääntöuudistus marttayhdistyksissä</a:t>
            </a:r>
          </a:p>
        </p:txBody>
      </p:sp>
    </p:spTree>
    <p:extLst>
      <p:ext uri="{BB962C8B-B14F-4D97-AF65-F5344CB8AC3E}">
        <p14:creationId xmlns:p14="http://schemas.microsoft.com/office/powerpoint/2010/main" val="74491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FEC2D18E-157C-47A4-A2F4-137ECE5E49C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" b="5886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535F940B-DA40-40A1-AEA7-ACDBA564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4477"/>
            <a:ext cx="6466152" cy="1457204"/>
          </a:xfrm>
        </p:spPr>
        <p:txBody>
          <a:bodyPr/>
          <a:lstStyle/>
          <a:p>
            <a:r>
              <a:rPr lang="fi-FI" dirty="0"/>
              <a:t>Sääntöuudistus marttayhdistyksissä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FC7FC23-E511-42A6-8669-9A599010646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220686"/>
            <a:ext cx="7061897" cy="4082837"/>
          </a:xfrm>
        </p:spPr>
        <p:txBody>
          <a:bodyPr>
            <a:normAutofit fontScale="92500"/>
          </a:bodyPr>
          <a:lstStyle/>
          <a:p>
            <a:r>
              <a:rPr lang="fi-FI" dirty="0"/>
              <a:t>Sääntöuudistuksen tavoitteena on helpottaa marttayhdistysten arkea vähentämällä sääntömääräyksiä ja mahdollistamalla samalla uudenlaisia toimintatapoja. </a:t>
            </a:r>
          </a:p>
          <a:p>
            <a:r>
              <a:rPr lang="fi-FI" dirty="0"/>
              <a:t>Marttaliiton vuosikokous hyväksyi Marttaliiton uudet patentti- ja rekisterihallituksen yhdistysrekisterin ennakkotarkastamat säännöt 27.4.2019.</a:t>
            </a:r>
          </a:p>
          <a:p>
            <a:r>
              <a:rPr lang="fi-FI" dirty="0"/>
              <a:t>Seuraavaksi jokainen marttayhdistys päättää uusien sääntöjen hyväksymisestä. </a:t>
            </a:r>
          </a:p>
        </p:txBody>
      </p:sp>
    </p:spTree>
    <p:extLst>
      <p:ext uri="{BB962C8B-B14F-4D97-AF65-F5344CB8AC3E}">
        <p14:creationId xmlns:p14="http://schemas.microsoft.com/office/powerpoint/2010/main" val="5879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55B99E03-3E4E-4AF7-8F78-F5866F1B2DB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366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834BDEB5-E8BE-47B4-A0BF-5C1BCB49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4476"/>
            <a:ext cx="6466152" cy="1326575"/>
          </a:xfrm>
        </p:spPr>
        <p:txBody>
          <a:bodyPr/>
          <a:lstStyle/>
          <a:p>
            <a:r>
              <a:rPr lang="fi-FI" dirty="0"/>
              <a:t>Muutoksia säännöissä mm.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C356017-8891-4EA0-B09A-79B0B52E938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063932"/>
            <a:ext cx="7061897" cy="4239592"/>
          </a:xfrm>
        </p:spPr>
        <p:txBody>
          <a:bodyPr>
            <a:normAutofit fontScale="85000" lnSpcReduction="20000"/>
          </a:bodyPr>
          <a:lstStyle/>
          <a:p>
            <a:r>
              <a:rPr lang="fi-FI" sz="2600" dirty="0"/>
              <a:t>Kevät- tai vuosikokouksen pitäminen maaliskuun loppuun mennessä (nyt helmikuun).</a:t>
            </a:r>
          </a:p>
          <a:p>
            <a:r>
              <a:rPr lang="fi-FI" sz="2600" dirty="0"/>
              <a:t>Etäosallistumismahdollisuus jäsenkokouksiin.</a:t>
            </a:r>
          </a:p>
          <a:p>
            <a:r>
              <a:rPr lang="fi-FI" sz="2600" dirty="0"/>
              <a:t>Jäsenkokouksen koollekutsuminen myös nettisivuilmoituksella. </a:t>
            </a:r>
          </a:p>
          <a:p>
            <a:r>
              <a:rPr lang="fi-FI" sz="2600" dirty="0"/>
              <a:t>Yksi toiminnantarkastaja ja varatarkastaja riittää.</a:t>
            </a:r>
          </a:p>
          <a:p>
            <a:r>
              <a:rPr lang="fi-FI" sz="2600" dirty="0"/>
              <a:t>Myös muiden kuin varsinaisten jäsenten valinta hallitukseen mahdolliseksi (mm. nuorisojäsenet). </a:t>
            </a:r>
          </a:p>
          <a:p>
            <a:r>
              <a:rPr lang="fi-FI" sz="2600" dirty="0"/>
              <a:t>Jäsenlajeissa kaksi muutosta:</a:t>
            </a:r>
          </a:p>
          <a:p>
            <a:pPr lvl="1"/>
            <a:r>
              <a:rPr lang="fi-FI" sz="2600" dirty="0"/>
              <a:t>Opiskelija-jäsenlaji poistetaan, opiskelijat voivat siirtyä nuorisojäseniksi (0-25-vuotiaat)</a:t>
            </a:r>
          </a:p>
          <a:p>
            <a:pPr lvl="1"/>
            <a:r>
              <a:rPr lang="fi-FI" sz="2600" dirty="0"/>
              <a:t>Kannattaja-jäsenlaji poistetaan, kannattajajäseniä on hyvin vähän.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755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3913268-F842-43EA-9EF2-6ECD7916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Sääntöjen hyväksyminen yhdistyksessä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3D5B8C-FDD2-478B-BE3E-0846FB4BEC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266154" cy="3594830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Yhdistys hyväksyy uudet säännöt omassa syys-, kevät-, tai vuosikokouksessaan syyskaudella 2019, kevätkaudella 2020 tai viimeistään syyskaudella 2020.</a:t>
            </a:r>
          </a:p>
          <a:p>
            <a:r>
              <a:rPr lang="fi-FI" dirty="0"/>
              <a:t>Ylimääräistä yhdistyksen kokousta ei tarvitse pitää.</a:t>
            </a:r>
          </a:p>
          <a:p>
            <a:r>
              <a:rPr lang="fi-FI" dirty="0"/>
              <a:t>Yhdistykset voivat ottaa uusien sääntöjen mukaiset arjen helpotukset käyttöön heti vuosikokouksen päätöksen jälkeen, sillä säännöt on ennakkotarkastettu ja hyväksytty. </a:t>
            </a:r>
          </a:p>
          <a:p>
            <a:r>
              <a:rPr lang="fi-FI" dirty="0"/>
              <a:t>Ainoastaan jäsenlajeja koskevat muutokset otetaan käyttöön yhtenäisesti kaikkia yhdistyksiä koskien vasta 1.1.2021.</a:t>
            </a:r>
          </a:p>
        </p:txBody>
      </p:sp>
      <p:pic>
        <p:nvPicPr>
          <p:cNvPr id="26" name="Kuvan paikkamerkki 25">
            <a:extLst>
              <a:ext uri="{FF2B5EF4-FFF2-40B4-BE49-F238E27FC236}">
                <a16:creationId xmlns:a16="http://schemas.microsoft.com/office/drawing/2014/main" id="{4FCDC954-1730-4728-BE24-C7DD8C811D0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r="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924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0549B043-12C8-4921-AAC0-003C7A21205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366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A963EDC-B0F2-4E97-AF52-44EA902E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29" y="933299"/>
            <a:ext cx="6466152" cy="895501"/>
          </a:xfrm>
        </p:spPr>
        <p:txBody>
          <a:bodyPr>
            <a:normAutofit fontScale="90000"/>
          </a:bodyPr>
          <a:lstStyle/>
          <a:p>
            <a:r>
              <a:rPr lang="fi-FI" dirty="0"/>
              <a:t>Ohjeet, lomakkeet ja neuvoja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6ADEB3A-36DB-4703-92D5-7CBB3418B6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155370"/>
            <a:ext cx="7061897" cy="4148153"/>
          </a:xfrm>
        </p:spPr>
        <p:txBody>
          <a:bodyPr>
            <a:normAutofit/>
          </a:bodyPr>
          <a:lstStyle/>
          <a:p>
            <a:r>
              <a:rPr lang="fi-FI" sz="2200" dirty="0"/>
              <a:t>Yhdistysten päätöksentekoprosessia helpottamaan on laadittu valmiit mallilomakkeet ja ohjeet, jotka löytyvät www.martat.fi/saantouudistus-sivulta </a:t>
            </a:r>
          </a:p>
          <a:p>
            <a:r>
              <a:rPr lang="fi-FI" sz="2200" dirty="0"/>
              <a:t>Sivulta löytyy: </a:t>
            </a:r>
          </a:p>
          <a:p>
            <a:pPr lvl="1"/>
            <a:r>
              <a:rPr lang="fi-FI" sz="2200" dirty="0"/>
              <a:t>Kokouskutsumalli</a:t>
            </a:r>
          </a:p>
          <a:p>
            <a:pPr lvl="1"/>
            <a:r>
              <a:rPr lang="fi-FI" sz="2200" dirty="0"/>
              <a:t>Esityslistamalli</a:t>
            </a:r>
          </a:p>
          <a:p>
            <a:pPr lvl="1"/>
            <a:r>
              <a:rPr lang="fi-FI" sz="2200" dirty="0"/>
              <a:t>Pöytäkirjamalli</a:t>
            </a:r>
          </a:p>
          <a:p>
            <a:pPr lvl="1"/>
            <a:r>
              <a:rPr lang="fi-FI" sz="2200" dirty="0"/>
              <a:t>Mallisäännöt</a:t>
            </a:r>
          </a:p>
          <a:p>
            <a:pPr lvl="1"/>
            <a:r>
              <a:rPr lang="fi-FI" sz="2200" dirty="0"/>
              <a:t>Muutosilmoitusohjeet yhdistysrekisteriin</a:t>
            </a:r>
          </a:p>
          <a:p>
            <a:r>
              <a:rPr lang="fi-FI" sz="2200" dirty="0"/>
              <a:t>Marttaliitosta saat apua: Anna-Maija Palosuo, </a:t>
            </a:r>
            <a:br>
              <a:rPr lang="fi-FI" sz="2200" dirty="0"/>
            </a:br>
            <a:r>
              <a:rPr lang="fi-FI" sz="2200" dirty="0"/>
              <a:t>anna-maija.palosuo@martat.fi tai 050 511 8099</a:t>
            </a:r>
          </a:p>
        </p:txBody>
      </p:sp>
    </p:spTree>
    <p:extLst>
      <p:ext uri="{BB962C8B-B14F-4D97-AF65-F5344CB8AC3E}">
        <p14:creationId xmlns:p14="http://schemas.microsoft.com/office/powerpoint/2010/main" val="237302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C12A97-A8A2-465D-B5EA-68B61BC5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10758290" cy="4701871"/>
          </a:xfrm>
        </p:spPr>
        <p:txBody>
          <a:bodyPr/>
          <a:lstStyle/>
          <a:p>
            <a:br>
              <a:rPr lang="fi-FI" dirty="0"/>
            </a:br>
            <a:endParaRPr lang="fi-FI" sz="2800" b="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D36B344-CDE4-4538-A6AA-8840D0BE2DED}"/>
              </a:ext>
            </a:extLst>
          </p:cNvPr>
          <p:cNvSpPr txBox="1"/>
          <p:nvPr/>
        </p:nvSpPr>
        <p:spPr>
          <a:xfrm>
            <a:off x="7415938" y="4517756"/>
            <a:ext cx="2022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1"/>
                </a:solidFill>
              </a:rPr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36498170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eema">
  <a:themeElements>
    <a:clrScheme name="Martat">
      <a:dk1>
        <a:sysClr val="windowText" lastClr="000000"/>
      </a:dk1>
      <a:lt1>
        <a:sysClr val="window" lastClr="FFFFFF"/>
      </a:lt1>
      <a:dk2>
        <a:srgbClr val="286FB7"/>
      </a:dk2>
      <a:lt2>
        <a:srgbClr val="EFC2E1"/>
      </a:lt2>
      <a:accent1>
        <a:srgbClr val="286FB7"/>
      </a:accent1>
      <a:accent2>
        <a:srgbClr val="FF6319"/>
      </a:accent2>
      <a:accent3>
        <a:srgbClr val="65CFE9"/>
      </a:accent3>
      <a:accent4>
        <a:srgbClr val="FECB00"/>
      </a:accent4>
      <a:accent5>
        <a:srgbClr val="286FB7"/>
      </a:accent5>
      <a:accent6>
        <a:srgbClr val="64985F"/>
      </a:accent6>
      <a:hlink>
        <a:srgbClr val="65CFE9"/>
      </a:hlink>
      <a:folHlink>
        <a:srgbClr val="FF6319"/>
      </a:folHlink>
    </a:clrScheme>
    <a:fontScheme name="Martat 2019">
      <a:majorFont>
        <a:latin typeface="Corbe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6" id="{CDFDD4CE-8A32-402F-B40D-007B06D197BB}" vid="{F3108DBA-08A4-46E7-9EB3-BBFF7C9B16A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Marttaliitto uusi PP-pohja 2017</Template>
  <TotalTime>14591</TotalTime>
  <Words>209</Words>
  <Application>Microsoft Office PowerPoint</Application>
  <PresentationFormat>Laajakuva</PresentationFormat>
  <Paragraphs>30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Corbel</vt:lpstr>
      <vt:lpstr>2_Office-teema</vt:lpstr>
      <vt:lpstr>Sääntöuudistus marttayhdistyksissä</vt:lpstr>
      <vt:lpstr>Sääntöuudistus marttayhdistyksissä</vt:lpstr>
      <vt:lpstr>Muutoksia säännöissä mm.</vt:lpstr>
      <vt:lpstr>Sääntöjen hyväksyminen yhdistyksessä</vt:lpstr>
      <vt:lpstr>Ohjeet, lomakkeet ja neuvoja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Sääntöuudistus 2019</dc:title>
  <dc:creator>Joonas Jylhä</dc:creator>
  <cp:lastModifiedBy>Anna-Maija Palosuo</cp:lastModifiedBy>
  <cp:revision>501</cp:revision>
  <cp:lastPrinted>2019-11-01T10:08:33Z</cp:lastPrinted>
  <dcterms:created xsi:type="dcterms:W3CDTF">2017-03-02T08:42:08Z</dcterms:created>
  <dcterms:modified xsi:type="dcterms:W3CDTF">2019-11-01T12:11:15Z</dcterms:modified>
</cp:coreProperties>
</file>