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56" r:id="rId2"/>
    <p:sldId id="866" r:id="rId3"/>
    <p:sldId id="861" r:id="rId4"/>
    <p:sldId id="864" r:id="rId5"/>
    <p:sldId id="863" r:id="rId6"/>
    <p:sldId id="865" r:id="rId7"/>
    <p:sldId id="862" r:id="rId8"/>
    <p:sldId id="86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AB2"/>
    <a:srgbClr val="FECD00"/>
    <a:srgbClr val="7ACCE9"/>
    <a:srgbClr val="1E70B8"/>
    <a:srgbClr val="F1CCE2"/>
    <a:srgbClr val="009356"/>
    <a:srgbClr val="EA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78966" autoAdjust="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C37942D-4159-4270-9F1E-262687B6AA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3AB2F-F721-492E-8713-8EB8A9F6E0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B8C1-F889-4E04-BC73-9D2608BDBD53}" type="datetimeFigureOut">
              <a:rPr lang="fi-FI" smtClean="0"/>
              <a:t>24.10.2019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68BE44-B490-4057-8266-3133C03E4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6C4102-F0F5-4A29-BDEE-38478E787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8BC9-1C20-4612-B04B-20DD6DBE0D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30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20B7-AC74-40DA-BCF4-D4A20CA9E548}" type="datetimeFigureOut">
              <a:rPr lang="fi-FI" smtClean="0"/>
              <a:t>24.10.2019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8EC5-1FE2-44A1-9B7B-476277F19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1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552091"/>
            <a:ext cx="7194430" cy="352820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603F05-4BAA-4103-8E2E-6CB65FB2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4149306"/>
            <a:ext cx="7194430" cy="1440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9D8CB61-2524-FE45-B57D-2D4A90501DD7}"/>
              </a:ext>
            </a:extLst>
          </p:cNvPr>
          <p:cNvSpPr/>
          <p:nvPr userDrawn="1"/>
        </p:nvSpPr>
        <p:spPr>
          <a:xfrm>
            <a:off x="10103611" y="5075087"/>
            <a:ext cx="1951744" cy="1567543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46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sininen)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4E8FEA3-F31F-8C4B-81E8-58CFDCE4939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D8895F-4747-344C-92EE-649A182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keltainen)">
    <p:bg>
      <p:bgPr>
        <a:solidFill>
          <a:srgbClr val="FE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7836DE-FAE7-F241-8CB6-0C990011AE7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40A82D-8196-3243-BC32-42D9973D5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10800272" cy="207034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10800272" cy="28812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14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D4F58CA1-E2F8-49F5-BAF3-133DB99D9D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450" y="0"/>
            <a:ext cx="3135549" cy="685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6670" y="998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8643668" cy="2096219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28812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62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8699F57-2024-1144-B8D6-82CDB135C84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59215" y="-54103"/>
            <a:ext cx="5287387" cy="6995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  <a:gd name="connsiteX0" fmla="*/ 0 w 11026"/>
              <a:gd name="connsiteY0" fmla="*/ 0 h 10000"/>
              <a:gd name="connsiteX1" fmla="*/ 11026 w 11026"/>
              <a:gd name="connsiteY1" fmla="*/ 21 h 10000"/>
              <a:gd name="connsiteX2" fmla="*/ 10000 w 11026"/>
              <a:gd name="connsiteY2" fmla="*/ 10000 h 10000"/>
              <a:gd name="connsiteX3" fmla="*/ 6670 w 11026"/>
              <a:gd name="connsiteY3" fmla="*/ 9986 h 10000"/>
              <a:gd name="connsiteX4" fmla="*/ 0 w 11026"/>
              <a:gd name="connsiteY4" fmla="*/ 0 h 10000"/>
              <a:gd name="connsiteX0" fmla="*/ 0 w 11100"/>
              <a:gd name="connsiteY0" fmla="*/ 0 h 10042"/>
              <a:gd name="connsiteX1" fmla="*/ 11026 w 11100"/>
              <a:gd name="connsiteY1" fmla="*/ 21 h 10042"/>
              <a:gd name="connsiteX2" fmla="*/ 11100 w 11100"/>
              <a:gd name="connsiteY2" fmla="*/ 10042 h 10042"/>
              <a:gd name="connsiteX3" fmla="*/ 6670 w 11100"/>
              <a:gd name="connsiteY3" fmla="*/ 9986 h 10042"/>
              <a:gd name="connsiteX4" fmla="*/ 0 w 11100"/>
              <a:gd name="connsiteY4" fmla="*/ 0 h 10042"/>
              <a:gd name="connsiteX0" fmla="*/ 0 w 11393"/>
              <a:gd name="connsiteY0" fmla="*/ 0 h 9986"/>
              <a:gd name="connsiteX1" fmla="*/ 11026 w 11393"/>
              <a:gd name="connsiteY1" fmla="*/ 21 h 9986"/>
              <a:gd name="connsiteX2" fmla="*/ 11393 w 11393"/>
              <a:gd name="connsiteY2" fmla="*/ 9959 h 9986"/>
              <a:gd name="connsiteX3" fmla="*/ 6670 w 11393"/>
              <a:gd name="connsiteY3" fmla="*/ 9986 h 9986"/>
              <a:gd name="connsiteX4" fmla="*/ 0 w 11393"/>
              <a:gd name="connsiteY4" fmla="*/ 0 h 9986"/>
              <a:gd name="connsiteX0" fmla="*/ 0 w 10098"/>
              <a:gd name="connsiteY0" fmla="*/ 0 h 10000"/>
              <a:gd name="connsiteX1" fmla="*/ 10096 w 10098"/>
              <a:gd name="connsiteY1" fmla="*/ 0 h 10000"/>
              <a:gd name="connsiteX2" fmla="*/ 10000 w 10098"/>
              <a:gd name="connsiteY2" fmla="*/ 9973 h 10000"/>
              <a:gd name="connsiteX3" fmla="*/ 5854 w 10098"/>
              <a:gd name="connsiteY3" fmla="*/ 10000 h 10000"/>
              <a:gd name="connsiteX4" fmla="*/ 0 w 10098"/>
              <a:gd name="connsiteY4" fmla="*/ 0 h 10000"/>
              <a:gd name="connsiteX0" fmla="*/ 0 w 10098"/>
              <a:gd name="connsiteY0" fmla="*/ 0 h 10036"/>
              <a:gd name="connsiteX1" fmla="*/ 10096 w 10098"/>
              <a:gd name="connsiteY1" fmla="*/ 0 h 10036"/>
              <a:gd name="connsiteX2" fmla="*/ 10032 w 10098"/>
              <a:gd name="connsiteY2" fmla="*/ 10036 h 10036"/>
              <a:gd name="connsiteX3" fmla="*/ 5854 w 10098"/>
              <a:gd name="connsiteY3" fmla="*/ 10000 h 10036"/>
              <a:gd name="connsiteX4" fmla="*/ 0 w 10098"/>
              <a:gd name="connsiteY4" fmla="*/ 0 h 10036"/>
              <a:gd name="connsiteX0" fmla="*/ 0 w 10161"/>
              <a:gd name="connsiteY0" fmla="*/ 0 h 10015"/>
              <a:gd name="connsiteX1" fmla="*/ 10096 w 10161"/>
              <a:gd name="connsiteY1" fmla="*/ 0 h 10015"/>
              <a:gd name="connsiteX2" fmla="*/ 10161 w 10161"/>
              <a:gd name="connsiteY2" fmla="*/ 10015 h 10015"/>
              <a:gd name="connsiteX3" fmla="*/ 5854 w 10161"/>
              <a:gd name="connsiteY3" fmla="*/ 10000 h 10015"/>
              <a:gd name="connsiteX4" fmla="*/ 0 w 10161"/>
              <a:gd name="connsiteY4" fmla="*/ 0 h 10015"/>
              <a:gd name="connsiteX0" fmla="*/ 0 w 10161"/>
              <a:gd name="connsiteY0" fmla="*/ 0 h 10021"/>
              <a:gd name="connsiteX1" fmla="*/ 10096 w 10161"/>
              <a:gd name="connsiteY1" fmla="*/ 0 h 10021"/>
              <a:gd name="connsiteX2" fmla="*/ 10161 w 10161"/>
              <a:gd name="connsiteY2" fmla="*/ 10015 h 10021"/>
              <a:gd name="connsiteX3" fmla="*/ 5854 w 10161"/>
              <a:gd name="connsiteY3" fmla="*/ 10021 h 10021"/>
              <a:gd name="connsiteX4" fmla="*/ 0 w 10161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21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84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41 h 10062"/>
              <a:gd name="connsiteX1" fmla="*/ 10160 w 10166"/>
              <a:gd name="connsiteY1" fmla="*/ 0 h 10062"/>
              <a:gd name="connsiteX2" fmla="*/ 10161 w 10166"/>
              <a:gd name="connsiteY2" fmla="*/ 10056 h 10062"/>
              <a:gd name="connsiteX3" fmla="*/ 5854 w 10166"/>
              <a:gd name="connsiteY3" fmla="*/ 10062 h 10062"/>
              <a:gd name="connsiteX4" fmla="*/ 0 w 10166"/>
              <a:gd name="connsiteY4" fmla="*/ 41 h 10062"/>
              <a:gd name="connsiteX0" fmla="*/ 0 w 10166"/>
              <a:gd name="connsiteY0" fmla="*/ 0 h 10021"/>
              <a:gd name="connsiteX1" fmla="*/ 10160 w 10166"/>
              <a:gd name="connsiteY1" fmla="*/ 22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1751"/>
              <a:gd name="connsiteY0" fmla="*/ 0 h 10021"/>
              <a:gd name="connsiteX1" fmla="*/ 11751 w 11751"/>
              <a:gd name="connsiteY1" fmla="*/ 22 h 10021"/>
              <a:gd name="connsiteX2" fmla="*/ 10161 w 11751"/>
              <a:gd name="connsiteY2" fmla="*/ 10015 h 10021"/>
              <a:gd name="connsiteX3" fmla="*/ 5854 w 11751"/>
              <a:gd name="connsiteY3" fmla="*/ 10021 h 10021"/>
              <a:gd name="connsiteX4" fmla="*/ 0 w 11751"/>
              <a:gd name="connsiteY4" fmla="*/ 0 h 10021"/>
              <a:gd name="connsiteX0" fmla="*/ 0 w 11783"/>
              <a:gd name="connsiteY0" fmla="*/ 0 h 10021"/>
              <a:gd name="connsiteX1" fmla="*/ 11751 w 11783"/>
              <a:gd name="connsiteY1" fmla="*/ 22 h 10021"/>
              <a:gd name="connsiteX2" fmla="*/ 11783 w 11783"/>
              <a:gd name="connsiteY2" fmla="*/ 10015 h 10021"/>
              <a:gd name="connsiteX3" fmla="*/ 5854 w 11783"/>
              <a:gd name="connsiteY3" fmla="*/ 10021 h 10021"/>
              <a:gd name="connsiteX4" fmla="*/ 0 w 11783"/>
              <a:gd name="connsiteY4" fmla="*/ 0 h 10021"/>
              <a:gd name="connsiteX0" fmla="*/ 0 w 11788"/>
              <a:gd name="connsiteY0" fmla="*/ 0 h 10021"/>
              <a:gd name="connsiteX1" fmla="*/ 11782 w 11788"/>
              <a:gd name="connsiteY1" fmla="*/ 22 h 10021"/>
              <a:gd name="connsiteX2" fmla="*/ 11783 w 11788"/>
              <a:gd name="connsiteY2" fmla="*/ 10015 h 10021"/>
              <a:gd name="connsiteX3" fmla="*/ 5854 w 11788"/>
              <a:gd name="connsiteY3" fmla="*/ 10021 h 10021"/>
              <a:gd name="connsiteX4" fmla="*/ 0 w 11788"/>
              <a:gd name="connsiteY4" fmla="*/ 0 h 10021"/>
              <a:gd name="connsiteX0" fmla="*/ 0 w 11908"/>
              <a:gd name="connsiteY0" fmla="*/ 18 h 10039"/>
              <a:gd name="connsiteX1" fmla="*/ 11907 w 11908"/>
              <a:gd name="connsiteY1" fmla="*/ 0 h 10039"/>
              <a:gd name="connsiteX2" fmla="*/ 11783 w 11908"/>
              <a:gd name="connsiteY2" fmla="*/ 10033 h 10039"/>
              <a:gd name="connsiteX3" fmla="*/ 5854 w 11908"/>
              <a:gd name="connsiteY3" fmla="*/ 10039 h 10039"/>
              <a:gd name="connsiteX4" fmla="*/ 0 w 11908"/>
              <a:gd name="connsiteY4" fmla="*/ 18 h 10039"/>
              <a:gd name="connsiteX0" fmla="*/ 0 w 11911"/>
              <a:gd name="connsiteY0" fmla="*/ 18 h 10154"/>
              <a:gd name="connsiteX1" fmla="*/ 11907 w 11911"/>
              <a:gd name="connsiteY1" fmla="*/ 0 h 10154"/>
              <a:gd name="connsiteX2" fmla="*/ 11877 w 11911"/>
              <a:gd name="connsiteY2" fmla="*/ 10154 h 10154"/>
              <a:gd name="connsiteX3" fmla="*/ 5854 w 11911"/>
              <a:gd name="connsiteY3" fmla="*/ 10039 h 10154"/>
              <a:gd name="connsiteX4" fmla="*/ 0 w 11911"/>
              <a:gd name="connsiteY4" fmla="*/ 18 h 10154"/>
              <a:gd name="connsiteX0" fmla="*/ 0 w 11911"/>
              <a:gd name="connsiteY0" fmla="*/ 79 h 10215"/>
              <a:gd name="connsiteX1" fmla="*/ 11907 w 11911"/>
              <a:gd name="connsiteY1" fmla="*/ 0 h 10215"/>
              <a:gd name="connsiteX2" fmla="*/ 11877 w 11911"/>
              <a:gd name="connsiteY2" fmla="*/ 10215 h 10215"/>
              <a:gd name="connsiteX3" fmla="*/ 5854 w 11911"/>
              <a:gd name="connsiteY3" fmla="*/ 10100 h 10215"/>
              <a:gd name="connsiteX4" fmla="*/ 0 w 11911"/>
              <a:gd name="connsiteY4" fmla="*/ 79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" h="10215">
                <a:moveTo>
                  <a:pt x="0" y="79"/>
                </a:moveTo>
                <a:lnTo>
                  <a:pt x="11907" y="0"/>
                </a:lnTo>
                <a:cubicBezTo>
                  <a:pt x="11929" y="3345"/>
                  <a:pt x="11855" y="6870"/>
                  <a:pt x="11877" y="10215"/>
                </a:cubicBezTo>
                <a:lnTo>
                  <a:pt x="5854" y="10100"/>
                </a:lnTo>
                <a:lnTo>
                  <a:pt x="0" y="7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C2E28-E6A5-4805-8C2E-385A64D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DE78F3-6280-4945-8D99-FC9C8FE87A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6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8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(ei alaotsikk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8D106-3A13-4079-A33F-7E0EB5B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03" y="880081"/>
            <a:ext cx="10160794" cy="2081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61669-65CC-423D-AE1E-01DAAA18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03" y="3041374"/>
            <a:ext cx="5040640" cy="2544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3C7A0E-9046-49CF-A029-F1050D26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756" y="3041374"/>
            <a:ext cx="5040641" cy="2544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106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(alaotsiko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0740C-1FB8-4466-B0E0-FB9DC63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884582"/>
            <a:ext cx="10137912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31F58-63B9-4A12-B6FA-E24CA90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335695"/>
            <a:ext cx="5029199" cy="7056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A1406-139E-41A4-AF86-0C42AC6C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254441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F9F2CA-F478-46FD-9287-46EC1614D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5756" y="2335691"/>
            <a:ext cx="5029199" cy="705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D6A5EF-2C53-463E-8694-7C4F23F2E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5444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91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punainen)">
    <p:bg>
      <p:bgPr>
        <a:solidFill>
          <a:srgbClr val="F1C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B7FF9A-3A12-EA49-8DCB-A858AEB7EA86}"/>
              </a:ext>
            </a:extLst>
          </p:cNvPr>
          <p:cNvSpPr/>
          <p:nvPr userDrawn="1"/>
        </p:nvSpPr>
        <p:spPr>
          <a:xfrm>
            <a:off x="10623452" y="5416062"/>
            <a:ext cx="1334086" cy="1125415"/>
          </a:xfrm>
          <a:prstGeom prst="rect">
            <a:avLst/>
          </a:prstGeom>
          <a:solidFill>
            <a:srgbClr val="F1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67CF3F-9056-8F49-86C6-E9EB2790A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BC78F5-B1BD-419C-A2CC-96A712B7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2090"/>
            <a:ext cx="10800272" cy="2087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7448-DBED-48CA-A455-970D4B8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2708694"/>
            <a:ext cx="10800272" cy="28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496140-E19C-2C4F-9E52-9F5BB91032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5791"/>
            <a:ext cx="1270000" cy="127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3FC7B5-8EDA-034B-93FB-45B791A425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7" r:id="rId4"/>
    <p:sldLayoutId id="2147483662" r:id="rId5"/>
    <p:sldLayoutId id="2147483655" r:id="rId6"/>
    <p:sldLayoutId id="2147483652" r:id="rId7"/>
    <p:sldLayoutId id="2147483653" r:id="rId8"/>
    <p:sldLayoutId id="2147483661" r:id="rId9"/>
    <p:sldLayoutId id="2147483665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seinä&#10;&#10;Kuvaus luotu automaattisesti">
            <a:extLst>
              <a:ext uri="{FF2B5EF4-FFF2-40B4-BE49-F238E27FC236}">
                <a16:creationId xmlns:a16="http://schemas.microsoft.com/office/drawing/2014/main" id="{97887F28-361B-4FC7-8892-7057AE12C3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7B87F95-D733-48A8-8AF3-A459D32AF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92" y="641464"/>
            <a:ext cx="3698449" cy="371354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7FA66ADE-FC8F-455A-999A-E0FE794C936B}"/>
              </a:ext>
            </a:extLst>
          </p:cNvPr>
          <p:cNvSpPr txBox="1">
            <a:spLocks/>
          </p:cNvSpPr>
          <p:nvPr/>
        </p:nvSpPr>
        <p:spPr>
          <a:xfrm>
            <a:off x="0" y="4631908"/>
            <a:ext cx="6629307" cy="100076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i-FI" sz="6000" dirty="0">
                <a:solidFill>
                  <a:schemeClr val="bg1"/>
                </a:solidFill>
                <a:latin typeface="Papelli" pitchFamily="50" charset="0"/>
              </a:rPr>
              <a:t>MARTAT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i-FI" sz="2100" b="0" dirty="0" err="1">
                <a:solidFill>
                  <a:schemeClr val="bg1"/>
                </a:solidFill>
                <a:latin typeface="Papelli" pitchFamily="50" charset="0"/>
              </a:rPr>
              <a:t>The</a:t>
            </a:r>
            <a:r>
              <a:rPr lang="fi-FI" sz="2100" b="0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sz="2100" b="0" dirty="0" err="1">
                <a:solidFill>
                  <a:schemeClr val="bg1"/>
                </a:solidFill>
                <a:latin typeface="Papelli" pitchFamily="50" charset="0"/>
              </a:rPr>
              <a:t>martHA</a:t>
            </a:r>
            <a:r>
              <a:rPr lang="fi-FI" sz="2100" b="0" dirty="0">
                <a:solidFill>
                  <a:schemeClr val="bg1"/>
                </a:solidFill>
                <a:latin typeface="Papelli" pitchFamily="50" charset="0"/>
              </a:rPr>
              <a:t> ORGANIZATION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DD0EB59D-AF95-4B9C-9281-7ECA8F5C4E8C}"/>
              </a:ext>
            </a:extLst>
          </p:cNvPr>
          <p:cNvSpPr txBox="1">
            <a:spLocks/>
          </p:cNvSpPr>
          <p:nvPr/>
        </p:nvSpPr>
        <p:spPr>
          <a:xfrm>
            <a:off x="503213" y="5632676"/>
            <a:ext cx="5622879" cy="565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 dirty="0">
                <a:solidFill>
                  <a:schemeClr val="bg1"/>
                </a:solidFill>
                <a:latin typeface="Papelli Extralight" pitchFamily="50" charset="0"/>
              </a:rPr>
              <a:t>www.martat.fi/in-english</a:t>
            </a:r>
          </a:p>
        </p:txBody>
      </p:sp>
    </p:spTree>
    <p:extLst>
      <p:ext uri="{BB962C8B-B14F-4D97-AF65-F5344CB8AC3E}">
        <p14:creationId xmlns:p14="http://schemas.microsoft.com/office/powerpoint/2010/main" val="6721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aivas, ulko&#10;&#10;Kuvaus luotu automaattisesti">
            <a:extLst>
              <a:ext uri="{FF2B5EF4-FFF2-40B4-BE49-F238E27FC236}">
                <a16:creationId xmlns:a16="http://schemas.microsoft.com/office/drawing/2014/main" id="{47EA054C-F116-400A-82BF-B88B48DDBE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1"/>
            <a:ext cx="12192001" cy="6858000"/>
          </a:xfrm>
          <a:prstGeom prst="rect">
            <a:avLst/>
          </a:prstGeom>
        </p:spPr>
      </p:pic>
      <p:sp>
        <p:nvSpPr>
          <p:cNvPr id="2" name="Sisällön paikkamerkki 3">
            <a:extLst>
              <a:ext uri="{FF2B5EF4-FFF2-40B4-BE49-F238E27FC236}">
                <a16:creationId xmlns:a16="http://schemas.microsoft.com/office/drawing/2014/main" id="{A0FFAC4C-6581-4445-8819-B039CC023293}"/>
              </a:ext>
            </a:extLst>
          </p:cNvPr>
          <p:cNvSpPr txBox="1">
            <a:spLocks/>
          </p:cNvSpPr>
          <p:nvPr/>
        </p:nvSpPr>
        <p:spPr>
          <a:xfrm>
            <a:off x="336429" y="1245358"/>
            <a:ext cx="7163329" cy="43672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Papelli" pitchFamily="50" charset="0"/>
              </a:rPr>
              <a:t>The Martha Organization is a Finnish non-profit association, founded in 1899. It gives advice on home economics and promotes a functioning and sustainable everyday life.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dirty="0" err="1">
                <a:solidFill>
                  <a:schemeClr val="bg1"/>
                </a:solidFill>
                <a:latin typeface="Papelli" pitchFamily="50" charset="0"/>
              </a:rPr>
              <a:t>We</a:t>
            </a: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sz="3600" dirty="0" err="1">
                <a:solidFill>
                  <a:schemeClr val="bg1"/>
                </a:solidFill>
                <a:latin typeface="Papelli" pitchFamily="50" charset="0"/>
              </a:rPr>
              <a:t>Marthas</a:t>
            </a: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 believe </a:t>
            </a:r>
            <a:r>
              <a:rPr lang="fi-FI" sz="3600" dirty="0" err="1">
                <a:solidFill>
                  <a:schemeClr val="bg1"/>
                </a:solidFill>
                <a:latin typeface="Papelli" pitchFamily="50" charset="0"/>
              </a:rPr>
              <a:t>that</a:t>
            </a: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 a </a:t>
            </a:r>
            <a:r>
              <a:rPr lang="fi-FI" sz="3600" dirty="0" err="1">
                <a:solidFill>
                  <a:schemeClr val="bg1"/>
                </a:solidFill>
                <a:latin typeface="Papelli" pitchFamily="50" charset="0"/>
              </a:rPr>
              <a:t>smoothly</a:t>
            </a: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sz="3600" dirty="0" err="1">
                <a:solidFill>
                  <a:schemeClr val="bg1"/>
                </a:solidFill>
                <a:latin typeface="Papelli" pitchFamily="50" charset="0"/>
              </a:rPr>
              <a:t>running</a:t>
            </a: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 everyday life </a:t>
            </a:r>
            <a:r>
              <a:rPr lang="fi-FI" sz="3600" dirty="0" err="1">
                <a:solidFill>
                  <a:schemeClr val="bg1"/>
                </a:solidFill>
                <a:latin typeface="Papelli" pitchFamily="50" charset="0"/>
              </a:rPr>
              <a:t>gives</a:t>
            </a: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sz="3600" dirty="0" err="1">
                <a:solidFill>
                  <a:schemeClr val="bg1"/>
                </a:solidFill>
                <a:latin typeface="Papelli" pitchFamily="50" charset="0"/>
              </a:rPr>
              <a:t>you</a:t>
            </a: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 resources and tools to reach for your dreams.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dirty="0">
                <a:solidFill>
                  <a:srgbClr val="FECD00"/>
                </a:solidFill>
                <a:latin typeface="Papelli Extrabold" pitchFamily="50" charset="0"/>
              </a:rPr>
              <a:t>Everyone deserves a </a:t>
            </a:r>
            <a:r>
              <a:rPr lang="fi-FI" sz="3600" dirty="0" err="1">
                <a:solidFill>
                  <a:srgbClr val="FECD00"/>
                </a:solidFill>
                <a:latin typeface="Papelli Extrabold" pitchFamily="50" charset="0"/>
              </a:rPr>
              <a:t>good</a:t>
            </a:r>
            <a:r>
              <a:rPr lang="fi-FI" sz="3600" dirty="0">
                <a:solidFill>
                  <a:srgbClr val="FECD00"/>
                </a:solidFill>
                <a:latin typeface="Papelli Extrabold" pitchFamily="50" charset="0"/>
              </a:rPr>
              <a:t> </a:t>
            </a:r>
            <a:r>
              <a:rPr lang="fi-FI" sz="3600" dirty="0" err="1">
                <a:solidFill>
                  <a:srgbClr val="FECD00"/>
                </a:solidFill>
                <a:latin typeface="Papelli Extrabold" pitchFamily="50" charset="0"/>
              </a:rPr>
              <a:t>daily</a:t>
            </a:r>
            <a:r>
              <a:rPr lang="fi-FI" sz="3600" dirty="0">
                <a:solidFill>
                  <a:srgbClr val="FECD00"/>
                </a:solidFill>
                <a:latin typeface="Papelli Extrabold" pitchFamily="50" charset="0"/>
              </a:rPr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val="9245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6CC684-81C1-4BDA-B388-BD245750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43949"/>
            <a:ext cx="6466152" cy="1666597"/>
          </a:xfrm>
        </p:spPr>
        <p:txBody>
          <a:bodyPr>
            <a:normAutofit/>
          </a:bodyPr>
          <a:lstStyle/>
          <a:p>
            <a:r>
              <a:rPr lang="fi-FI" dirty="0">
                <a:latin typeface="Papelli" pitchFamily="50" charset="0"/>
              </a:rPr>
              <a:t>HOME ECONOMICS </a:t>
            </a:r>
            <a:r>
              <a:rPr lang="fi-FI" dirty="0" err="1">
                <a:latin typeface="Papelli" pitchFamily="50" charset="0"/>
              </a:rPr>
              <a:t>ADVIce</a:t>
            </a:r>
            <a:endParaRPr lang="fi-FI" dirty="0">
              <a:latin typeface="Papelli" pitchFamily="50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3E4CD6-B6AC-45A0-84B4-CBC9E5902E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083045"/>
            <a:ext cx="7279560" cy="3594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>
                <a:latin typeface="Papelli" pitchFamily="50" charset="0"/>
              </a:rPr>
              <a:t>Our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advice</a:t>
            </a:r>
            <a:r>
              <a:rPr lang="fi-FI" dirty="0">
                <a:latin typeface="Papelli" pitchFamily="50" charset="0"/>
              </a:rPr>
              <a:t> on food and </a:t>
            </a:r>
            <a:r>
              <a:rPr lang="fi-FI" dirty="0" err="1">
                <a:latin typeface="Papelli" pitchFamily="50" charset="0"/>
              </a:rPr>
              <a:t>nutrition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housekeeping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gardening</a:t>
            </a:r>
            <a:r>
              <a:rPr lang="fi-FI" dirty="0">
                <a:latin typeface="Papelli" pitchFamily="50" charset="0"/>
              </a:rPr>
              <a:t>, as </a:t>
            </a:r>
            <a:r>
              <a:rPr lang="fi-FI" dirty="0" err="1">
                <a:latin typeface="Papelli" pitchFamily="50" charset="0"/>
              </a:rPr>
              <a:t>well</a:t>
            </a:r>
            <a:r>
              <a:rPr lang="fi-FI" dirty="0">
                <a:latin typeface="Papelli" pitchFamily="50" charset="0"/>
              </a:rPr>
              <a:t> as </a:t>
            </a:r>
            <a:r>
              <a:rPr lang="fi-FI" dirty="0" err="1">
                <a:latin typeface="Papelli" pitchFamily="50" charset="0"/>
              </a:rPr>
              <a:t>financial</a:t>
            </a:r>
            <a:r>
              <a:rPr lang="fi-FI" dirty="0">
                <a:latin typeface="Papelli" pitchFamily="50" charset="0"/>
              </a:rPr>
              <a:t> and  </a:t>
            </a:r>
            <a:r>
              <a:rPr lang="fi-FI" dirty="0" err="1">
                <a:latin typeface="Papelli" pitchFamily="50" charset="0"/>
              </a:rPr>
              <a:t>environmental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issues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reaches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over</a:t>
            </a:r>
            <a:r>
              <a:rPr lang="fi-FI" dirty="0">
                <a:latin typeface="Papelli" pitchFamily="50" charset="0"/>
              </a:rPr>
              <a:t> 100 000 </a:t>
            </a:r>
            <a:r>
              <a:rPr lang="fi-FI" dirty="0" err="1">
                <a:latin typeface="Papelli" pitchFamily="50" charset="0"/>
              </a:rPr>
              <a:t>people</a:t>
            </a:r>
            <a:r>
              <a:rPr lang="fi-FI" dirty="0">
                <a:latin typeface="Papelli" pitchFamily="50" charset="0"/>
              </a:rPr>
              <a:t> in Finland </a:t>
            </a:r>
            <a:r>
              <a:rPr lang="fi-FI" dirty="0" err="1">
                <a:latin typeface="Papelli" pitchFamily="50" charset="0"/>
              </a:rPr>
              <a:t>every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year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We reach </a:t>
            </a:r>
            <a:r>
              <a:rPr lang="fi-FI" dirty="0" err="1">
                <a:latin typeface="Papelli" pitchFamily="50" charset="0"/>
              </a:rPr>
              <a:t>people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through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our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courses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lectures</a:t>
            </a:r>
            <a:r>
              <a:rPr lang="fi-FI" dirty="0">
                <a:latin typeface="Papelli" pitchFamily="50" charset="0"/>
              </a:rPr>
              <a:t> and </a:t>
            </a:r>
            <a:r>
              <a:rPr lang="fi-FI" dirty="0" err="1">
                <a:latin typeface="Papelli" pitchFamily="50" charset="0"/>
              </a:rPr>
              <a:t>various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events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None/>
            </a:pPr>
            <a:r>
              <a:rPr lang="fi-FI" dirty="0" err="1">
                <a:latin typeface="Papelli" pitchFamily="50" charset="0"/>
              </a:rPr>
              <a:t>Our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website</a:t>
            </a:r>
            <a:r>
              <a:rPr lang="fi-FI" dirty="0">
                <a:latin typeface="Papelli" pitchFamily="50" charset="0"/>
              </a:rPr>
              <a:t> www.martat.fi is </a:t>
            </a:r>
            <a:r>
              <a:rPr lang="fi-FI" dirty="0" err="1">
                <a:latin typeface="Papelli" pitchFamily="50" charset="0"/>
              </a:rPr>
              <a:t>one</a:t>
            </a:r>
            <a:r>
              <a:rPr lang="fi-FI" dirty="0">
                <a:latin typeface="Papelli" pitchFamily="50" charset="0"/>
              </a:rPr>
              <a:t> of </a:t>
            </a:r>
            <a:r>
              <a:rPr lang="fi-FI" dirty="0" err="1">
                <a:latin typeface="Papelli" pitchFamily="50" charset="0"/>
              </a:rPr>
              <a:t>the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most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popular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websites</a:t>
            </a:r>
            <a:r>
              <a:rPr lang="fi-FI" dirty="0">
                <a:latin typeface="Papelli" pitchFamily="50" charset="0"/>
              </a:rPr>
              <a:t> in Finland. It </a:t>
            </a:r>
            <a:r>
              <a:rPr lang="fi-FI" dirty="0" err="1">
                <a:latin typeface="Papelli" pitchFamily="50" charset="0"/>
              </a:rPr>
              <a:t>attracts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millions</a:t>
            </a:r>
            <a:r>
              <a:rPr lang="fi-FI" dirty="0">
                <a:latin typeface="Papelli" pitchFamily="50" charset="0"/>
              </a:rPr>
              <a:t> of </a:t>
            </a:r>
            <a:r>
              <a:rPr lang="fi-FI" dirty="0" err="1">
                <a:latin typeface="Papelli" pitchFamily="50" charset="0"/>
              </a:rPr>
              <a:t>visitors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every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year</a:t>
            </a:r>
            <a:r>
              <a:rPr lang="fi-FI" dirty="0">
                <a:latin typeface="Papelli" pitchFamily="50" charset="0"/>
              </a:rPr>
              <a:t>.</a:t>
            </a:r>
          </a:p>
        </p:txBody>
      </p:sp>
      <p:pic>
        <p:nvPicPr>
          <p:cNvPr id="10" name="Kuvan paikkamerkki 9" descr="Kuva, joka sisältää kohteen ulko, vaatetus, rakennus, henkilö&#10;&#10;Kuvaus luotu automaattisesti">
            <a:extLst>
              <a:ext uri="{FF2B5EF4-FFF2-40B4-BE49-F238E27FC236}">
                <a16:creationId xmlns:a16="http://schemas.microsoft.com/office/drawing/2014/main" id="{141E27EB-9B7A-4F93-A37C-6136C6D577C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/>
        </p:blipFill>
        <p:spPr>
          <a:xfrm>
            <a:off x="6959215" y="-54103"/>
            <a:ext cx="5287387" cy="6995639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C4A9EC4-8709-4A75-BB07-D48F30109FF6}"/>
              </a:ext>
            </a:extLst>
          </p:cNvPr>
          <p:cNvSpPr txBox="1"/>
          <p:nvPr/>
        </p:nvSpPr>
        <p:spPr>
          <a:xfrm>
            <a:off x="336429" y="6280484"/>
            <a:ext cx="329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2A6AB2"/>
                </a:solidFill>
                <a:latin typeface="Papelli Extralight" pitchFamily="50" charset="0"/>
              </a:rPr>
              <a:t>ⓘ www.martat.fi/marttakoulu</a:t>
            </a:r>
          </a:p>
        </p:txBody>
      </p:sp>
    </p:spTree>
    <p:extLst>
      <p:ext uri="{BB962C8B-B14F-4D97-AF65-F5344CB8AC3E}">
        <p14:creationId xmlns:p14="http://schemas.microsoft.com/office/powerpoint/2010/main" val="64573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7E1831D5-9605-4663-8DE5-5DF58A4F20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4" name="Otsikko 2">
            <a:extLst>
              <a:ext uri="{FF2B5EF4-FFF2-40B4-BE49-F238E27FC236}">
                <a16:creationId xmlns:a16="http://schemas.microsoft.com/office/drawing/2014/main" id="{AC6FDA3D-65BE-448A-A666-7CAE68D258FA}"/>
              </a:ext>
            </a:extLst>
          </p:cNvPr>
          <p:cNvSpPr txBox="1">
            <a:spLocks/>
          </p:cNvSpPr>
          <p:nvPr/>
        </p:nvSpPr>
        <p:spPr>
          <a:xfrm>
            <a:off x="336430" y="554477"/>
            <a:ext cx="6466152" cy="150921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sustainability</a:t>
            </a:r>
            <a:endParaRPr lang="fi-FI" dirty="0">
              <a:solidFill>
                <a:schemeClr val="bg1"/>
              </a:solidFill>
              <a:latin typeface="Papelli" pitchFamily="50" charset="0"/>
            </a:endParaRP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2C93517A-19E3-48F0-B36A-0E36026A2F9A}"/>
              </a:ext>
            </a:extLst>
          </p:cNvPr>
          <p:cNvSpPr txBox="1">
            <a:spLocks/>
          </p:cNvSpPr>
          <p:nvPr/>
        </p:nvSpPr>
        <p:spPr>
          <a:xfrm>
            <a:off x="336429" y="2063693"/>
            <a:ext cx="6023428" cy="42398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Everything we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do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is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based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on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sustainability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balance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with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regard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to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environment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,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economy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personal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health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.</a:t>
            </a:r>
          </a:p>
          <a:p>
            <a:pPr marL="0" indent="0">
              <a:buNone/>
            </a:pP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Our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attitude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is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From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-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Words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-to-Action.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Our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positive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message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encourages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people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to </a:t>
            </a:r>
            <a:br>
              <a:rPr lang="fi-FI" dirty="0">
                <a:solidFill>
                  <a:schemeClr val="bg1"/>
                </a:solidFill>
                <a:latin typeface="Papelli" pitchFamily="50" charset="0"/>
              </a:rPr>
            </a:b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make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responsible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Papelli" pitchFamily="50" charset="0"/>
              </a:rPr>
              <a:t>choices</a:t>
            </a: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>
              <a:solidFill>
                <a:schemeClr val="bg1"/>
              </a:solidFill>
              <a:latin typeface="Papelli Extralight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3D76F7-A7BB-484F-8257-D4B3CD4A6962}"/>
              </a:ext>
            </a:extLst>
          </p:cNvPr>
          <p:cNvSpPr txBox="1"/>
          <p:nvPr/>
        </p:nvSpPr>
        <p:spPr>
          <a:xfrm>
            <a:off x="336429" y="6280484"/>
            <a:ext cx="330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Papelli Extralight" pitchFamily="50" charset="0"/>
              </a:rPr>
              <a:t>ⓘ www.martat.fi/kestava-arki</a:t>
            </a:r>
          </a:p>
        </p:txBody>
      </p:sp>
    </p:spTree>
    <p:extLst>
      <p:ext uri="{BB962C8B-B14F-4D97-AF65-F5344CB8AC3E}">
        <p14:creationId xmlns:p14="http://schemas.microsoft.com/office/powerpoint/2010/main" val="397508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6CC684-81C1-4BDA-B388-BD245750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1106907"/>
            <a:ext cx="6466152" cy="891616"/>
          </a:xfrm>
        </p:spPr>
        <p:txBody>
          <a:bodyPr/>
          <a:lstStyle/>
          <a:p>
            <a:r>
              <a:rPr lang="fi-FI" dirty="0">
                <a:latin typeface="Papelli" pitchFamily="50" charset="0"/>
              </a:rPr>
              <a:t>BEING MARTHA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3E4CD6-B6AC-45A0-84B4-CBC9E5902E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071022"/>
            <a:ext cx="7279560" cy="359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In </a:t>
            </a:r>
            <a:r>
              <a:rPr lang="fi-FI" dirty="0" err="1">
                <a:latin typeface="Papelli" pitchFamily="50" charset="0"/>
              </a:rPr>
              <a:t>the</a:t>
            </a:r>
            <a:r>
              <a:rPr lang="fi-FI" dirty="0">
                <a:latin typeface="Papelli" pitchFamily="50" charset="0"/>
              </a:rPr>
              <a:t> Martha </a:t>
            </a:r>
            <a:r>
              <a:rPr lang="fi-FI" dirty="0" err="1">
                <a:latin typeface="Papelli" pitchFamily="50" charset="0"/>
              </a:rPr>
              <a:t>community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you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learn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new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skills</a:t>
            </a:r>
            <a:r>
              <a:rPr lang="fi-FI" dirty="0">
                <a:latin typeface="Papelli" pitchFamily="50" charset="0"/>
              </a:rPr>
              <a:t> and act </a:t>
            </a:r>
            <a:r>
              <a:rPr lang="fi-FI" dirty="0" err="1">
                <a:latin typeface="Papelli" pitchFamily="50" charset="0"/>
              </a:rPr>
              <a:t>both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locally</a:t>
            </a:r>
            <a:r>
              <a:rPr lang="fi-FI" dirty="0">
                <a:latin typeface="Papelli" pitchFamily="50" charset="0"/>
              </a:rPr>
              <a:t> and </a:t>
            </a:r>
            <a:r>
              <a:rPr lang="fi-FI" dirty="0" err="1">
                <a:latin typeface="Papelli" pitchFamily="50" charset="0"/>
              </a:rPr>
              <a:t>globally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In 2019 </a:t>
            </a:r>
            <a:r>
              <a:rPr lang="fi-FI" dirty="0" err="1">
                <a:latin typeface="Papelli" pitchFamily="50" charset="0"/>
              </a:rPr>
              <a:t>more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than</a:t>
            </a:r>
            <a:r>
              <a:rPr lang="fi-FI" dirty="0">
                <a:latin typeface="Papelli" pitchFamily="50" charset="0"/>
              </a:rPr>
              <a:t> 44 000 </a:t>
            </a:r>
            <a:r>
              <a:rPr lang="fi-FI" dirty="0" err="1">
                <a:latin typeface="Papelli" pitchFamily="50" charset="0"/>
              </a:rPr>
              <a:t>Marthas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were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active</a:t>
            </a:r>
            <a:r>
              <a:rPr lang="fi-FI" dirty="0">
                <a:latin typeface="Papelli" pitchFamily="50" charset="0"/>
              </a:rPr>
              <a:t> in </a:t>
            </a:r>
            <a:r>
              <a:rPr lang="fi-FI" dirty="0" err="1">
                <a:latin typeface="Papelli" pitchFamily="50" charset="0"/>
              </a:rPr>
              <a:t>over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one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thousand</a:t>
            </a:r>
            <a:r>
              <a:rPr lang="fi-FI" dirty="0">
                <a:latin typeface="Papelli" pitchFamily="50" charset="0"/>
              </a:rPr>
              <a:t> Martha </a:t>
            </a:r>
            <a:r>
              <a:rPr lang="fi-FI" dirty="0" err="1">
                <a:latin typeface="Papelli" pitchFamily="50" charset="0"/>
              </a:rPr>
              <a:t>Clubs</a:t>
            </a:r>
            <a:r>
              <a:rPr lang="fi-FI" dirty="0">
                <a:latin typeface="Papelli" pitchFamily="50" charset="0"/>
              </a:rPr>
              <a:t> in </a:t>
            </a:r>
            <a:r>
              <a:rPr lang="fi-FI" dirty="0" err="1">
                <a:latin typeface="Papelli" pitchFamily="50" charset="0"/>
              </a:rPr>
              <a:t>more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than</a:t>
            </a:r>
            <a:r>
              <a:rPr lang="fi-FI" dirty="0">
                <a:latin typeface="Papelli" pitchFamily="50" charset="0"/>
              </a:rPr>
              <a:t> 250 </a:t>
            </a:r>
            <a:r>
              <a:rPr lang="fi-FI" dirty="0" err="1">
                <a:latin typeface="Papelli" pitchFamily="50" charset="0"/>
              </a:rPr>
              <a:t>cities</a:t>
            </a:r>
            <a:r>
              <a:rPr lang="fi-FI" dirty="0">
                <a:latin typeface="Papelli" pitchFamily="50" charset="0"/>
              </a:rPr>
              <a:t> and villages in Finland and </a:t>
            </a:r>
            <a:r>
              <a:rPr lang="fi-FI" dirty="0" err="1">
                <a:latin typeface="Papelli" pitchFamily="50" charset="0"/>
              </a:rPr>
              <a:t>abroad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We </a:t>
            </a:r>
            <a:r>
              <a:rPr lang="fi-FI" dirty="0" err="1">
                <a:latin typeface="Papelli" pitchFamily="50" charset="0"/>
              </a:rPr>
              <a:t>Marthas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change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the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world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by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doing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small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things</a:t>
            </a:r>
            <a:r>
              <a:rPr lang="fi-FI" dirty="0">
                <a:latin typeface="Papelli" pitchFamily="50" charset="0"/>
              </a:rPr>
              <a:t> in a BIG </a:t>
            </a:r>
            <a:r>
              <a:rPr lang="fi-FI" dirty="0" err="1">
                <a:latin typeface="Papelli" pitchFamily="50" charset="0"/>
              </a:rPr>
              <a:t>way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6" name="Kuvan paikkamerkki 15" descr="Kuva, joka sisältää kohteen henkilö, taivas&#10;&#10;Kuvaus luotu automaattisesti">
            <a:extLst>
              <a:ext uri="{FF2B5EF4-FFF2-40B4-BE49-F238E27FC236}">
                <a16:creationId xmlns:a16="http://schemas.microsoft.com/office/drawing/2014/main" id="{0408B10B-9E73-4E06-8A5C-F6A25C40FF1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0"/>
          <a:stretch/>
        </p:blipFill>
        <p:spPr>
          <a:xfrm>
            <a:off x="6959215" y="-54103"/>
            <a:ext cx="5287387" cy="6995639"/>
          </a:xfr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FB5ECDAD-D68E-49BA-A7F3-A7444C4C50C3}"/>
              </a:ext>
            </a:extLst>
          </p:cNvPr>
          <p:cNvSpPr txBox="1"/>
          <p:nvPr/>
        </p:nvSpPr>
        <p:spPr>
          <a:xfrm>
            <a:off x="336429" y="6280484"/>
            <a:ext cx="43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2A6AB2"/>
                </a:solidFill>
                <a:latin typeface="Papelli Extralight" pitchFamily="50" charset="0"/>
              </a:rPr>
              <a:t>ⓘ www.martat.fi/tutustu-toimintaamme</a:t>
            </a:r>
          </a:p>
        </p:txBody>
      </p:sp>
    </p:spTree>
    <p:extLst>
      <p:ext uri="{BB962C8B-B14F-4D97-AF65-F5344CB8AC3E}">
        <p14:creationId xmlns:p14="http://schemas.microsoft.com/office/powerpoint/2010/main" val="141652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ulko, lumi, henkilö&#10;&#10;Kuvaus luotu automaattisesti">
            <a:extLst>
              <a:ext uri="{FF2B5EF4-FFF2-40B4-BE49-F238E27FC236}">
                <a16:creationId xmlns:a16="http://schemas.microsoft.com/office/drawing/2014/main" id="{27DF1751-446F-447C-8B46-581BAA2E4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2">
            <a:extLst>
              <a:ext uri="{FF2B5EF4-FFF2-40B4-BE49-F238E27FC236}">
                <a16:creationId xmlns:a16="http://schemas.microsoft.com/office/drawing/2014/main" id="{1001E439-1FE5-48B1-B1B6-BB4A85C05861}"/>
              </a:ext>
            </a:extLst>
          </p:cNvPr>
          <p:cNvSpPr txBox="1">
            <a:spLocks/>
          </p:cNvSpPr>
          <p:nvPr/>
        </p:nvSpPr>
        <p:spPr>
          <a:xfrm>
            <a:off x="336430" y="554476"/>
            <a:ext cx="6466152" cy="208171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Papelli" pitchFamily="50" charset="0"/>
              </a:rPr>
              <a:t>Martha </a:t>
            </a:r>
            <a:r>
              <a:rPr lang="fi-FI" dirty="0" err="1">
                <a:latin typeface="Papelli" pitchFamily="50" charset="0"/>
              </a:rPr>
              <a:t>movement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belongs</a:t>
            </a:r>
            <a:r>
              <a:rPr lang="fi-FI" dirty="0">
                <a:latin typeface="Papelli" pitchFamily="50" charset="0"/>
              </a:rPr>
              <a:t> to </a:t>
            </a:r>
            <a:r>
              <a:rPr lang="fi-FI" dirty="0" err="1">
                <a:latin typeface="Papelli" pitchFamily="50" charset="0"/>
              </a:rPr>
              <a:t>everyone</a:t>
            </a:r>
            <a:endParaRPr lang="fi-FI" dirty="0">
              <a:latin typeface="Papelli" pitchFamily="50" charset="0"/>
            </a:endParaRP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4B564C0-09F8-4C31-93B9-F220B1531521}"/>
              </a:ext>
            </a:extLst>
          </p:cNvPr>
          <p:cNvSpPr txBox="1">
            <a:spLocks/>
          </p:cNvSpPr>
          <p:nvPr/>
        </p:nvSpPr>
        <p:spPr>
          <a:xfrm>
            <a:off x="336429" y="2708694"/>
            <a:ext cx="6023428" cy="35948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latin typeface="Papelli" pitchFamily="50" charset="0"/>
              </a:rPr>
              <a:t>Everyone </a:t>
            </a:r>
            <a:r>
              <a:rPr lang="fi-FI" dirty="0" err="1">
                <a:latin typeface="Papelli" pitchFamily="50" charset="0"/>
              </a:rPr>
              <a:t>regardless</a:t>
            </a:r>
            <a:r>
              <a:rPr lang="fi-FI" dirty="0">
                <a:latin typeface="Papelli" pitchFamily="50" charset="0"/>
              </a:rPr>
              <a:t> of </a:t>
            </a:r>
            <a:r>
              <a:rPr lang="fi-FI" dirty="0" err="1">
                <a:latin typeface="Papelli" pitchFamily="50" charset="0"/>
              </a:rPr>
              <a:t>age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sex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national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origin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sexual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orientation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gender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identity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religion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or</a:t>
            </a:r>
            <a:r>
              <a:rPr lang="fi-FI" dirty="0">
                <a:latin typeface="Papelli" pitchFamily="50" charset="0"/>
              </a:rPr>
              <a:t> other </a:t>
            </a:r>
            <a:r>
              <a:rPr lang="fi-FI" dirty="0" err="1">
                <a:latin typeface="Papelli" pitchFamily="50" charset="0"/>
              </a:rPr>
              <a:t>personal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background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or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choice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are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welcome</a:t>
            </a:r>
            <a:r>
              <a:rPr lang="fi-FI" dirty="0">
                <a:latin typeface="Papelli" pitchFamily="50" charset="0"/>
              </a:rPr>
              <a:t> to join </a:t>
            </a:r>
            <a:r>
              <a:rPr lang="fi-FI" dirty="0" err="1">
                <a:latin typeface="Papelli" pitchFamily="50" charset="0"/>
              </a:rPr>
              <a:t>our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clubs</a:t>
            </a:r>
            <a:r>
              <a:rPr lang="fi-FI" dirty="0">
                <a:latin typeface="Papelli" pitchFamily="50" charset="0"/>
              </a:rPr>
              <a:t> and </a:t>
            </a:r>
            <a:r>
              <a:rPr lang="fi-FI" dirty="0" err="1">
                <a:latin typeface="Papelli" pitchFamily="50" charset="0"/>
              </a:rPr>
              <a:t>activities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 err="1">
                <a:latin typeface="Papelli" pitchFamily="50" charset="0"/>
              </a:rPr>
              <a:t>Our</a:t>
            </a:r>
            <a:r>
              <a:rPr lang="fi-FI" dirty="0">
                <a:latin typeface="Papelli" pitchFamily="50" charset="0"/>
              </a:rPr>
              <a:t> home </a:t>
            </a:r>
            <a:r>
              <a:rPr lang="fi-FI" dirty="0" err="1">
                <a:latin typeface="Papelli" pitchFamily="50" charset="0"/>
              </a:rPr>
              <a:t>economics</a:t>
            </a:r>
            <a:r>
              <a:rPr lang="fi-FI" dirty="0">
                <a:latin typeface="Papelli" pitchFamily="50" charset="0"/>
              </a:rPr>
              <a:t> </a:t>
            </a:r>
            <a:br>
              <a:rPr lang="fi-FI" dirty="0">
                <a:latin typeface="Papelli" pitchFamily="50" charset="0"/>
              </a:rPr>
            </a:br>
            <a:r>
              <a:rPr lang="fi-FI" dirty="0" err="1">
                <a:latin typeface="Papelli" pitchFamily="50" charset="0"/>
              </a:rPr>
              <a:t>advice</a:t>
            </a:r>
            <a:r>
              <a:rPr lang="fi-FI" dirty="0">
                <a:latin typeface="Papelli" pitchFamily="50" charset="0"/>
              </a:rPr>
              <a:t> is </a:t>
            </a:r>
            <a:r>
              <a:rPr lang="fi-FI" dirty="0" err="1">
                <a:latin typeface="Papelli" pitchFamily="50" charset="0"/>
              </a:rPr>
              <a:t>meant</a:t>
            </a:r>
            <a:r>
              <a:rPr lang="fi-FI" dirty="0">
                <a:latin typeface="Papelli" pitchFamily="50" charset="0"/>
              </a:rPr>
              <a:t> for </a:t>
            </a:r>
            <a:br>
              <a:rPr lang="fi-FI" dirty="0">
                <a:latin typeface="Papelli" pitchFamily="50" charset="0"/>
              </a:rPr>
            </a:br>
            <a:r>
              <a:rPr lang="fi-FI" dirty="0" err="1">
                <a:latin typeface="Papelli" pitchFamily="50" charset="0"/>
              </a:rPr>
              <a:t>everyone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>
              <a:solidFill>
                <a:schemeClr val="bg1"/>
              </a:solidFill>
              <a:latin typeface="Papelli Extralight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1061297-C570-4094-A06F-0B99AC2F1FA3}"/>
              </a:ext>
            </a:extLst>
          </p:cNvPr>
          <p:cNvSpPr txBox="1"/>
          <p:nvPr/>
        </p:nvSpPr>
        <p:spPr>
          <a:xfrm>
            <a:off x="336429" y="6280484"/>
            <a:ext cx="360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Papelli Extralight" pitchFamily="50" charset="0"/>
              </a:rPr>
              <a:t>ⓘ www.martat.fi/liity-marttoihin</a:t>
            </a:r>
          </a:p>
        </p:txBody>
      </p:sp>
    </p:spTree>
    <p:extLst>
      <p:ext uri="{BB962C8B-B14F-4D97-AF65-F5344CB8AC3E}">
        <p14:creationId xmlns:p14="http://schemas.microsoft.com/office/powerpoint/2010/main" val="70574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6CC684-81C1-4BDA-B388-BD245750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7"/>
            <a:ext cx="6466152" cy="1807926"/>
          </a:xfrm>
        </p:spPr>
        <p:txBody>
          <a:bodyPr/>
          <a:lstStyle/>
          <a:p>
            <a:r>
              <a:rPr lang="fi-FI" dirty="0">
                <a:latin typeface="Papelli" pitchFamily="50" charset="0"/>
              </a:rPr>
              <a:t>International work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3E4CD6-B6AC-45A0-84B4-CBC9E5902E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279560" cy="3594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err="1">
                <a:latin typeface="Papelli" pitchFamily="50" charset="0"/>
              </a:rPr>
              <a:t>The</a:t>
            </a:r>
            <a:r>
              <a:rPr lang="fi-FI" dirty="0">
                <a:latin typeface="Papelli" pitchFamily="50" charset="0"/>
              </a:rPr>
              <a:t> Martha Organization </a:t>
            </a:r>
            <a:r>
              <a:rPr lang="fi-FI" dirty="0" err="1">
                <a:latin typeface="Papelli" pitchFamily="50" charset="0"/>
              </a:rPr>
              <a:t>has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carried</a:t>
            </a:r>
            <a:r>
              <a:rPr lang="fi-FI" dirty="0">
                <a:latin typeface="Papelli" pitchFamily="50" charset="0"/>
              </a:rPr>
              <a:t> out </a:t>
            </a:r>
            <a:r>
              <a:rPr lang="fi-FI" dirty="0" err="1">
                <a:latin typeface="Papelli" pitchFamily="50" charset="0"/>
              </a:rPr>
              <a:t>development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cooperation</a:t>
            </a:r>
            <a:r>
              <a:rPr lang="fi-FI" dirty="0">
                <a:latin typeface="Papelli" pitchFamily="50" charset="0"/>
              </a:rPr>
              <a:t> in </a:t>
            </a:r>
            <a:r>
              <a:rPr lang="fi-FI" dirty="0" err="1">
                <a:latin typeface="Papelli" pitchFamily="50" charset="0"/>
              </a:rPr>
              <a:t>Africa</a:t>
            </a:r>
            <a:r>
              <a:rPr lang="fi-FI" dirty="0">
                <a:latin typeface="Papelli" pitchFamily="50" charset="0"/>
              </a:rPr>
              <a:t> for 40 </a:t>
            </a:r>
            <a:r>
              <a:rPr lang="fi-FI" dirty="0" err="1">
                <a:latin typeface="Papelli" pitchFamily="50" charset="0"/>
              </a:rPr>
              <a:t>years</a:t>
            </a:r>
            <a:r>
              <a:rPr lang="fi-FI" dirty="0">
                <a:latin typeface="Papelli" pitchFamily="50" charset="0"/>
              </a:rPr>
              <a:t>. Through home </a:t>
            </a:r>
            <a:r>
              <a:rPr lang="fi-FI" dirty="0" err="1">
                <a:latin typeface="Papelli" pitchFamily="50" charset="0"/>
              </a:rPr>
              <a:t>economics</a:t>
            </a:r>
            <a:r>
              <a:rPr lang="fi-FI" dirty="0">
                <a:latin typeface="Papelli" pitchFamily="50" charset="0"/>
              </a:rPr>
              <a:t> we </a:t>
            </a:r>
            <a:r>
              <a:rPr lang="fi-FI" dirty="0" err="1">
                <a:latin typeface="Papelli" pitchFamily="50" charset="0"/>
              </a:rPr>
              <a:t>aim</a:t>
            </a:r>
            <a:r>
              <a:rPr lang="fi-FI" dirty="0">
                <a:latin typeface="Papelli" pitchFamily="50" charset="0"/>
              </a:rPr>
              <a:t> to </a:t>
            </a:r>
            <a:r>
              <a:rPr lang="fi-FI" dirty="0" err="1">
                <a:latin typeface="Papelli" pitchFamily="50" charset="0"/>
              </a:rPr>
              <a:t>improve</a:t>
            </a:r>
            <a:r>
              <a:rPr lang="fi-FI" dirty="0">
                <a:latin typeface="Papelli" pitchFamily="50" charset="0"/>
              </a:rPr>
              <a:t> daily life in </a:t>
            </a:r>
            <a:r>
              <a:rPr lang="fi-FI" dirty="0" err="1">
                <a:latin typeface="Papelli" pitchFamily="50" charset="0"/>
              </a:rPr>
              <a:t>our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target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countries</a:t>
            </a:r>
            <a:r>
              <a:rPr lang="fi-FI" dirty="0">
                <a:latin typeface="Papelli" pitchFamily="50" charset="0"/>
              </a:rPr>
              <a:t>, </a:t>
            </a:r>
            <a:r>
              <a:rPr lang="fi-FI" dirty="0" err="1">
                <a:latin typeface="Papelli" pitchFamily="50" charset="0"/>
              </a:rPr>
              <a:t>together</a:t>
            </a:r>
            <a:r>
              <a:rPr lang="fi-FI" dirty="0">
                <a:latin typeface="Papelli" pitchFamily="50" charset="0"/>
              </a:rPr>
              <a:t> with </a:t>
            </a:r>
            <a:r>
              <a:rPr lang="fi-FI" dirty="0" err="1">
                <a:latin typeface="Papelli" pitchFamily="50" charset="0"/>
              </a:rPr>
              <a:t>local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women’s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NGOs</a:t>
            </a:r>
            <a:r>
              <a:rPr lang="fi-FI" dirty="0">
                <a:latin typeface="Papelli" pitchFamily="50" charset="0"/>
              </a:rPr>
              <a:t>, with </a:t>
            </a:r>
            <a:r>
              <a:rPr lang="fi-FI" dirty="0" err="1">
                <a:latin typeface="Papelli" pitchFamily="50" charset="0"/>
              </a:rPr>
              <a:t>special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focus</a:t>
            </a:r>
            <a:r>
              <a:rPr lang="fi-FI" dirty="0">
                <a:latin typeface="Papelli" pitchFamily="50" charset="0"/>
              </a:rPr>
              <a:t> on </a:t>
            </a:r>
            <a:r>
              <a:rPr lang="fi-FI" dirty="0" err="1">
                <a:latin typeface="Papelli" pitchFamily="50" charset="0"/>
              </a:rPr>
              <a:t>women</a:t>
            </a:r>
            <a:r>
              <a:rPr lang="fi-FI" dirty="0">
                <a:latin typeface="Papelli" pitchFamily="50" charset="0"/>
              </a:rPr>
              <a:t> and </a:t>
            </a:r>
            <a:r>
              <a:rPr lang="fi-FI" dirty="0" err="1">
                <a:latin typeface="Papelli" pitchFamily="50" charset="0"/>
              </a:rPr>
              <a:t>girls</a:t>
            </a:r>
            <a:r>
              <a:rPr lang="fi-FI" dirty="0">
                <a:latin typeface="Papelli" pitchFamily="50" charset="0"/>
              </a:rPr>
              <a:t>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We </a:t>
            </a:r>
            <a:r>
              <a:rPr lang="fi-FI" dirty="0" err="1">
                <a:latin typeface="Papelli" pitchFamily="50" charset="0"/>
              </a:rPr>
              <a:t>are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active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members</a:t>
            </a:r>
            <a:r>
              <a:rPr lang="fi-FI" dirty="0">
                <a:latin typeface="Papelli" pitchFamily="50" charset="0"/>
              </a:rPr>
              <a:t> of </a:t>
            </a:r>
            <a:r>
              <a:rPr lang="fi-FI" dirty="0" err="1">
                <a:latin typeface="Papelli" pitchFamily="50" charset="0"/>
              </a:rPr>
              <a:t>the</a:t>
            </a:r>
            <a:r>
              <a:rPr lang="fi-FI" dirty="0">
                <a:latin typeface="Papelli" pitchFamily="50" charset="0"/>
              </a:rPr>
              <a:t> Nordic </a:t>
            </a:r>
            <a:r>
              <a:rPr lang="fi-FI" dirty="0" err="1">
                <a:latin typeface="Papelli" pitchFamily="50" charset="0"/>
              </a:rPr>
              <a:t>Women’s</a:t>
            </a:r>
            <a:r>
              <a:rPr lang="fi-FI" dirty="0">
                <a:latin typeface="Papelli" pitchFamily="50" charset="0"/>
              </a:rPr>
              <a:t> </a:t>
            </a:r>
            <a:r>
              <a:rPr lang="fi-FI" dirty="0" err="1">
                <a:latin typeface="Papelli" pitchFamily="50" charset="0"/>
              </a:rPr>
              <a:t>League</a:t>
            </a:r>
            <a:r>
              <a:rPr lang="fi-FI" dirty="0">
                <a:latin typeface="Papelli" pitchFamily="50" charset="0"/>
              </a:rPr>
              <a:t> and </a:t>
            </a:r>
            <a:r>
              <a:rPr lang="fi-FI" dirty="0" err="1">
                <a:latin typeface="Papelli" pitchFamily="50" charset="0"/>
              </a:rPr>
              <a:t>the</a:t>
            </a:r>
            <a:r>
              <a:rPr lang="fi-FI" dirty="0">
                <a:latin typeface="Papelli" pitchFamily="50" charset="0"/>
              </a:rPr>
              <a:t> </a:t>
            </a:r>
            <a:r>
              <a:rPr lang="en-US" dirty="0">
                <a:latin typeface="Papelli" pitchFamily="50" charset="0"/>
              </a:rPr>
              <a:t>International Federation for Home Economics (IFHE).</a:t>
            </a:r>
            <a:endParaRPr lang="fi-FI" dirty="0">
              <a:latin typeface="Papelli" pitchFamily="50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96BCE1E-E3D4-4C12-963D-A55212E06AF3}"/>
              </a:ext>
            </a:extLst>
          </p:cNvPr>
          <p:cNvSpPr txBox="1"/>
          <p:nvPr/>
        </p:nvSpPr>
        <p:spPr>
          <a:xfrm>
            <a:off x="336429" y="6280484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2A6AB2"/>
                </a:solidFill>
                <a:latin typeface="Papelli Extralight" pitchFamily="50" charset="0"/>
              </a:rPr>
              <a:t>ⓘ www.martat.fi/kansainvalinen-toiminta</a:t>
            </a:r>
          </a:p>
        </p:txBody>
      </p:sp>
      <p:pic>
        <p:nvPicPr>
          <p:cNvPr id="8" name="Kuvan paikkamerkki 7" descr="Kuva, joka sisältää kohteen henkilö, mies, pöytä, sisä&#10;&#10;Kuvaus luotu automaattisesti">
            <a:extLst>
              <a:ext uri="{FF2B5EF4-FFF2-40B4-BE49-F238E27FC236}">
                <a16:creationId xmlns:a16="http://schemas.microsoft.com/office/drawing/2014/main" id="{A22DBDB0-0ACC-4238-850C-4A905F2D5DB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57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vaatetus, rakennus, mies&#10;&#10;Kuvaus luotu automaattisesti">
            <a:extLst>
              <a:ext uri="{FF2B5EF4-FFF2-40B4-BE49-F238E27FC236}">
                <a16:creationId xmlns:a16="http://schemas.microsoft.com/office/drawing/2014/main" id="{7FD8EAAE-3AC0-43BA-9C24-A9F623463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8D4B9D68-22C7-48D8-9E8D-C849B44BC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35015"/>
              </p:ext>
            </p:extLst>
          </p:nvPr>
        </p:nvGraphicFramePr>
        <p:xfrm>
          <a:off x="2032000" y="883439"/>
          <a:ext cx="8128000" cy="559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12704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22316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152275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261067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44 000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members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670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in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over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1 000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Martha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Clubs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3767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doing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over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500 000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hours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of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volunteering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149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30 000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Martha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events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1028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with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over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1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million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participants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33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3 000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events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and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courses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on home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economics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2099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with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over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90 000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participants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89303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9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million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visitors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on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our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website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per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year</a:t>
                      </a:r>
                      <a:endParaRPr lang="fi-FI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876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fi-FI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i-FI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4975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lvl="0" algn="ctr"/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Followers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on </a:t>
                      </a:r>
                      <a:r>
                        <a:rPr lang="fi-FI" sz="2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Social</a:t>
                      </a:r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 Media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2400" b="0" dirty="0">
                        <a:solidFill>
                          <a:schemeClr val="bg1"/>
                        </a:solidFill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2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latin typeface="Papelli" pitchFamily="50" charset="0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YouTube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3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latin typeface="Papelli Extralight" pitchFamily="50" charset="0"/>
                        </a:rPr>
                        <a:t>@martatvinkkaa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@marttailu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@marttaliitto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MartatTV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5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latin typeface="Papelli" pitchFamily="50" charset="0"/>
                        </a:rPr>
                        <a:t>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4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artat">
      <a:dk1>
        <a:sysClr val="windowText" lastClr="000000"/>
      </a:dk1>
      <a:lt1>
        <a:sysClr val="window" lastClr="FFFFFF"/>
      </a:lt1>
      <a:dk2>
        <a:srgbClr val="286FB7"/>
      </a:dk2>
      <a:lt2>
        <a:srgbClr val="EFC2E1"/>
      </a:lt2>
      <a:accent1>
        <a:srgbClr val="286FB7"/>
      </a:accent1>
      <a:accent2>
        <a:srgbClr val="FF6319"/>
      </a:accent2>
      <a:accent3>
        <a:srgbClr val="65CFE9"/>
      </a:accent3>
      <a:accent4>
        <a:srgbClr val="FECB00"/>
      </a:accent4>
      <a:accent5>
        <a:srgbClr val="286FB7"/>
      </a:accent5>
      <a:accent6>
        <a:srgbClr val="64985F"/>
      </a:accent6>
      <a:hlink>
        <a:srgbClr val="65CFE9"/>
      </a:hlink>
      <a:folHlink>
        <a:srgbClr val="FF6319"/>
      </a:folHlink>
    </a:clrScheme>
    <a:fontScheme name="Martat 2019">
      <a:majorFont>
        <a:latin typeface="Corbe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BA261F7-29DE-4B2B-B785-BCFB08B88B43}" vid="{70238B6B-F3EB-4BD1-8769-88C93E00E5F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Martat PowerPoint-pohja 2019</Template>
  <TotalTime>639</TotalTime>
  <Words>435</Words>
  <Application>Microsoft Office PowerPoint</Application>
  <PresentationFormat>Laajakuva</PresentationFormat>
  <Paragraphs>57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Corbel</vt:lpstr>
      <vt:lpstr>Papelli</vt:lpstr>
      <vt:lpstr>Papelli Extrabold</vt:lpstr>
      <vt:lpstr>Papelli Extralight</vt:lpstr>
      <vt:lpstr>Office-teema</vt:lpstr>
      <vt:lpstr>PowerPoint-esitys</vt:lpstr>
      <vt:lpstr>PowerPoint-esitys</vt:lpstr>
      <vt:lpstr>HOME ECONOMICS ADVIce</vt:lpstr>
      <vt:lpstr>PowerPoint-esitys</vt:lpstr>
      <vt:lpstr>BEING MARTHA</vt:lpstr>
      <vt:lpstr>PowerPoint-esitys</vt:lpstr>
      <vt:lpstr>International work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Marttojen powerpoint esityspohja 2019</dc:title>
  <dc:creator>Joonas Jylhä</dc:creator>
  <cp:lastModifiedBy>Joonas Jylhä</cp:lastModifiedBy>
  <cp:revision>65</cp:revision>
  <dcterms:created xsi:type="dcterms:W3CDTF">2019-09-17T10:32:19Z</dcterms:created>
  <dcterms:modified xsi:type="dcterms:W3CDTF">2019-10-24T08:04:06Z</dcterms:modified>
</cp:coreProperties>
</file>