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handoutMasterIdLst>
    <p:handoutMasterId r:id="rId11"/>
  </p:handoutMasterIdLst>
  <p:sldIdLst>
    <p:sldId id="856" r:id="rId2"/>
    <p:sldId id="866" r:id="rId3"/>
    <p:sldId id="861" r:id="rId4"/>
    <p:sldId id="864" r:id="rId5"/>
    <p:sldId id="863" r:id="rId6"/>
    <p:sldId id="865" r:id="rId7"/>
    <p:sldId id="862" r:id="rId8"/>
    <p:sldId id="867" r:id="rId9"/>
  </p:sldIdLst>
  <p:sldSz cx="12192000" cy="6858000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A6AB2"/>
    <a:srgbClr val="FECD00"/>
    <a:srgbClr val="7ACCE9"/>
    <a:srgbClr val="1E70B8"/>
    <a:srgbClr val="F1CCE2"/>
    <a:srgbClr val="009356"/>
    <a:srgbClr val="EA581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Normaali tyyli 2 - Korostu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Ei tyyliä, ei ruudukkoa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69" autoAdjust="0"/>
    <p:restoredTop sz="78966" autoAdjust="0"/>
  </p:normalViewPr>
  <p:slideViewPr>
    <p:cSldViewPr snapToGrid="0">
      <p:cViewPr>
        <p:scale>
          <a:sx n="50" d="100"/>
          <a:sy n="50" d="100"/>
        </p:scale>
        <p:origin x="1891" y="82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4" d="100"/>
          <a:sy n="84" d="100"/>
        </p:scale>
        <p:origin x="2976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>
            <a:extLst>
              <a:ext uri="{FF2B5EF4-FFF2-40B4-BE49-F238E27FC236}">
                <a16:creationId xmlns:a16="http://schemas.microsoft.com/office/drawing/2014/main" id="{4C37942D-4159-4270-9F1E-262687B6AABF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1E23AB2F-F721-492E-8713-8EB8A9F6E058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853B8C1-F889-4E04-BC73-9D2608BDBD53}" type="datetimeFigureOut">
              <a:rPr lang="fi-FI" smtClean="0"/>
              <a:t>24.10.2019</a:t>
            </a:fld>
            <a:endParaRPr lang="fi-FI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C568BE44-B490-4057-8266-3133C03E4632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E96C4102-F0F5-4A29-BDEE-38478E7873F6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BC38BC9-1C20-4612-B04B-20DD6DBE0DCD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58730793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DC120B7-AC74-40DA-BCF4-D4A20CA9E548}" type="datetimeFigureOut">
              <a:rPr lang="fi-FI" smtClean="0"/>
              <a:t>24.10.2019</a:t>
            </a:fld>
            <a:endParaRPr lang="fi-FI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2918EC5-1FE2-44A1-9B7B-476277F194A2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2201234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dia">
    <p:bg>
      <p:bgPr>
        <a:solidFill>
          <a:srgbClr val="7ACCE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A3F78278-0C0F-4705-AD73-5917E963FF5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36430" y="552091"/>
            <a:ext cx="7194430" cy="3528203"/>
          </a:xfrm>
        </p:spPr>
        <p:txBody>
          <a:bodyPr anchor="b">
            <a:normAutofit/>
          </a:bodyPr>
          <a:lstStyle>
            <a:lvl1pPr algn="l">
              <a:defRPr sz="6000">
                <a:solidFill>
                  <a:schemeClr val="bg1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8C603F05-4BAA-4103-8E2E-6CB65FB2DBE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36430" y="4149306"/>
            <a:ext cx="7194430" cy="1440611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  <a:endParaRPr lang="fi-FI" dirty="0"/>
          </a:p>
        </p:txBody>
      </p:sp>
      <p:sp>
        <p:nvSpPr>
          <p:cNvPr id="11" name="Suorakulmio 10">
            <a:extLst>
              <a:ext uri="{FF2B5EF4-FFF2-40B4-BE49-F238E27FC236}">
                <a16:creationId xmlns:a16="http://schemas.microsoft.com/office/drawing/2014/main" id="{E9D8CB61-2524-FE45-B57D-2D4A90501DD7}"/>
              </a:ext>
            </a:extLst>
          </p:cNvPr>
          <p:cNvSpPr/>
          <p:nvPr userDrawn="1"/>
        </p:nvSpPr>
        <p:spPr>
          <a:xfrm>
            <a:off x="10103611" y="5075087"/>
            <a:ext cx="1951744" cy="1567543"/>
          </a:xfrm>
          <a:prstGeom prst="rect">
            <a:avLst/>
          </a:prstGeom>
          <a:solidFill>
            <a:srgbClr val="7ACC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05646277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(sininen)">
    <p:bg>
      <p:bgPr>
        <a:solidFill>
          <a:srgbClr val="7ACCE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orakulmio 4">
            <a:extLst>
              <a:ext uri="{FF2B5EF4-FFF2-40B4-BE49-F238E27FC236}">
                <a16:creationId xmlns:a16="http://schemas.microsoft.com/office/drawing/2014/main" id="{54E8FEA3-F31F-8C4B-81E8-58CFDCE49393}"/>
              </a:ext>
            </a:extLst>
          </p:cNvPr>
          <p:cNvSpPr/>
          <p:nvPr userDrawn="1"/>
        </p:nvSpPr>
        <p:spPr>
          <a:xfrm>
            <a:off x="10623452" y="5387926"/>
            <a:ext cx="1348154" cy="1209822"/>
          </a:xfrm>
          <a:prstGeom prst="rect">
            <a:avLst/>
          </a:prstGeom>
          <a:solidFill>
            <a:srgbClr val="7ACC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A3F78278-0C0F-4705-AD73-5917E963FF5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36430" y="1272209"/>
            <a:ext cx="7194430" cy="2156791"/>
          </a:xfrm>
        </p:spPr>
        <p:txBody>
          <a:bodyPr anchor="b">
            <a:noAutofit/>
          </a:bodyPr>
          <a:lstStyle>
            <a:lvl1pPr algn="l">
              <a:defRPr sz="4400">
                <a:solidFill>
                  <a:schemeClr val="bg1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pic>
        <p:nvPicPr>
          <p:cNvPr id="4" name="Kuva 3">
            <a:extLst>
              <a:ext uri="{FF2B5EF4-FFF2-40B4-BE49-F238E27FC236}">
                <a16:creationId xmlns:a16="http://schemas.microsoft.com/office/drawing/2014/main" id="{3ED8895F-4747-344C-92EE-649A1820573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23452" y="5289452"/>
            <a:ext cx="1568548" cy="15685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311387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(keltainen)">
    <p:bg>
      <p:bgPr>
        <a:solidFill>
          <a:srgbClr val="FECD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A3F78278-0C0F-4705-AD73-5917E963FF5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36430" y="1272209"/>
            <a:ext cx="7194430" cy="2156791"/>
          </a:xfrm>
        </p:spPr>
        <p:txBody>
          <a:bodyPr anchor="b">
            <a:noAutofit/>
          </a:bodyPr>
          <a:lstStyle>
            <a:lvl1pPr algn="l">
              <a:defRPr sz="4400">
                <a:solidFill>
                  <a:schemeClr val="bg1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4" name="Suorakulmio 3">
            <a:extLst>
              <a:ext uri="{FF2B5EF4-FFF2-40B4-BE49-F238E27FC236}">
                <a16:creationId xmlns:a16="http://schemas.microsoft.com/office/drawing/2014/main" id="{C97836DE-FAE7-F241-8CB6-0C990011AE73}"/>
              </a:ext>
            </a:extLst>
          </p:cNvPr>
          <p:cNvSpPr/>
          <p:nvPr userDrawn="1"/>
        </p:nvSpPr>
        <p:spPr>
          <a:xfrm>
            <a:off x="10623452" y="5387926"/>
            <a:ext cx="1348154" cy="1209822"/>
          </a:xfrm>
          <a:prstGeom prst="rect">
            <a:avLst/>
          </a:prstGeom>
          <a:solidFill>
            <a:srgbClr val="FECD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pic>
        <p:nvPicPr>
          <p:cNvPr id="5" name="Kuva 4">
            <a:extLst>
              <a:ext uri="{FF2B5EF4-FFF2-40B4-BE49-F238E27FC236}">
                <a16:creationId xmlns:a16="http://schemas.microsoft.com/office/drawing/2014/main" id="{2440A82D-8196-3243-BC32-42D9973D5D7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23452" y="5289452"/>
            <a:ext cx="1568548" cy="15685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301508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40C78221-0DCF-4226-964C-FF3B0F8F41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6430" y="560716"/>
            <a:ext cx="10800272" cy="2070341"/>
          </a:xfrm>
        </p:spPr>
        <p:txBody>
          <a:bodyPr anchor="b"/>
          <a:lstStyle/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E22A794-0132-48EE-8974-C53E91C154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6430" y="2708694"/>
            <a:ext cx="10800272" cy="2881223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</p:spTree>
    <p:extLst>
      <p:ext uri="{BB962C8B-B14F-4D97-AF65-F5344CB8AC3E}">
        <p14:creationId xmlns:p14="http://schemas.microsoft.com/office/powerpoint/2010/main" val="18014947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, sisältö ja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Kuvan paikkamerkki 2">
            <a:extLst>
              <a:ext uri="{FF2B5EF4-FFF2-40B4-BE49-F238E27FC236}">
                <a16:creationId xmlns:a16="http://schemas.microsoft.com/office/drawing/2014/main" id="{D4F58CA1-E2F8-49F5-BAF3-133DB99D9DEC}"/>
              </a:ext>
            </a:extLst>
          </p:cNvPr>
          <p:cNvSpPr>
            <a:spLocks noGrp="1"/>
          </p:cNvSpPr>
          <p:nvPr>
            <p:ph type="pic" idx="10"/>
          </p:nvPr>
        </p:nvSpPr>
        <p:spPr>
          <a:xfrm>
            <a:off x="9056450" y="0"/>
            <a:ext cx="3135549" cy="6857999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0 h 10000"/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6670 w 10000"/>
              <a:gd name="connsiteY3" fmla="*/ 9986 h 10000"/>
              <a:gd name="connsiteX4" fmla="*/ 0 w 10000"/>
              <a:gd name="connsiteY4" fmla="*/ 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000">
                <a:moveTo>
                  <a:pt x="0" y="0"/>
                </a:moveTo>
                <a:lnTo>
                  <a:pt x="10000" y="0"/>
                </a:lnTo>
                <a:lnTo>
                  <a:pt x="10000" y="10000"/>
                </a:lnTo>
                <a:lnTo>
                  <a:pt x="6670" y="9986"/>
                </a:lnTo>
                <a:lnTo>
                  <a:pt x="0" y="0"/>
                </a:lnTo>
                <a:close/>
              </a:path>
            </a:pathLst>
          </a:custGeom>
        </p:spPr>
        <p:txBody>
          <a:bodyPr>
            <a:normAutofit/>
          </a:bodyPr>
          <a:lstStyle>
            <a:lvl1pPr marL="0" indent="0" algn="ctr">
              <a:buNone/>
              <a:defRPr sz="1800" cap="all" baseline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40C78221-0DCF-4226-964C-FF3B0F8F41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6430" y="560716"/>
            <a:ext cx="8643668" cy="2096219"/>
          </a:xfrm>
        </p:spPr>
        <p:txBody>
          <a:bodyPr anchor="b"/>
          <a:lstStyle/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E22A794-0132-48EE-8974-C53E91C154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6430" y="2708694"/>
            <a:ext cx="8643668" cy="2881223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</p:spTree>
    <p:extLst>
      <p:ext uri="{BB962C8B-B14F-4D97-AF65-F5344CB8AC3E}">
        <p14:creationId xmlns:p14="http://schemas.microsoft.com/office/powerpoint/2010/main" val="30036256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ateksti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Kuvan paikkamerkki 2">
            <a:extLst>
              <a:ext uri="{FF2B5EF4-FFF2-40B4-BE49-F238E27FC236}">
                <a16:creationId xmlns:a16="http://schemas.microsoft.com/office/drawing/2014/main" id="{68699F57-2024-1144-B8D6-82CDB135C84D}"/>
              </a:ext>
            </a:extLst>
          </p:cNvPr>
          <p:cNvSpPr>
            <a:spLocks noGrp="1"/>
          </p:cNvSpPr>
          <p:nvPr>
            <p:ph type="pic" idx="11"/>
          </p:nvPr>
        </p:nvSpPr>
        <p:spPr>
          <a:xfrm>
            <a:off x="6959215" y="-54103"/>
            <a:ext cx="5287387" cy="6995639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0 h 10000"/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6670 w 10000"/>
              <a:gd name="connsiteY3" fmla="*/ 9986 h 10000"/>
              <a:gd name="connsiteX4" fmla="*/ 0 w 10000"/>
              <a:gd name="connsiteY4" fmla="*/ 0 h 10000"/>
              <a:gd name="connsiteX0" fmla="*/ 0 w 11026"/>
              <a:gd name="connsiteY0" fmla="*/ 0 h 10000"/>
              <a:gd name="connsiteX1" fmla="*/ 11026 w 11026"/>
              <a:gd name="connsiteY1" fmla="*/ 21 h 10000"/>
              <a:gd name="connsiteX2" fmla="*/ 10000 w 11026"/>
              <a:gd name="connsiteY2" fmla="*/ 10000 h 10000"/>
              <a:gd name="connsiteX3" fmla="*/ 6670 w 11026"/>
              <a:gd name="connsiteY3" fmla="*/ 9986 h 10000"/>
              <a:gd name="connsiteX4" fmla="*/ 0 w 11026"/>
              <a:gd name="connsiteY4" fmla="*/ 0 h 10000"/>
              <a:gd name="connsiteX0" fmla="*/ 0 w 11100"/>
              <a:gd name="connsiteY0" fmla="*/ 0 h 10042"/>
              <a:gd name="connsiteX1" fmla="*/ 11026 w 11100"/>
              <a:gd name="connsiteY1" fmla="*/ 21 h 10042"/>
              <a:gd name="connsiteX2" fmla="*/ 11100 w 11100"/>
              <a:gd name="connsiteY2" fmla="*/ 10042 h 10042"/>
              <a:gd name="connsiteX3" fmla="*/ 6670 w 11100"/>
              <a:gd name="connsiteY3" fmla="*/ 9986 h 10042"/>
              <a:gd name="connsiteX4" fmla="*/ 0 w 11100"/>
              <a:gd name="connsiteY4" fmla="*/ 0 h 10042"/>
              <a:gd name="connsiteX0" fmla="*/ 0 w 11393"/>
              <a:gd name="connsiteY0" fmla="*/ 0 h 9986"/>
              <a:gd name="connsiteX1" fmla="*/ 11026 w 11393"/>
              <a:gd name="connsiteY1" fmla="*/ 21 h 9986"/>
              <a:gd name="connsiteX2" fmla="*/ 11393 w 11393"/>
              <a:gd name="connsiteY2" fmla="*/ 9959 h 9986"/>
              <a:gd name="connsiteX3" fmla="*/ 6670 w 11393"/>
              <a:gd name="connsiteY3" fmla="*/ 9986 h 9986"/>
              <a:gd name="connsiteX4" fmla="*/ 0 w 11393"/>
              <a:gd name="connsiteY4" fmla="*/ 0 h 9986"/>
              <a:gd name="connsiteX0" fmla="*/ 0 w 10098"/>
              <a:gd name="connsiteY0" fmla="*/ 0 h 10000"/>
              <a:gd name="connsiteX1" fmla="*/ 10096 w 10098"/>
              <a:gd name="connsiteY1" fmla="*/ 0 h 10000"/>
              <a:gd name="connsiteX2" fmla="*/ 10000 w 10098"/>
              <a:gd name="connsiteY2" fmla="*/ 9973 h 10000"/>
              <a:gd name="connsiteX3" fmla="*/ 5854 w 10098"/>
              <a:gd name="connsiteY3" fmla="*/ 10000 h 10000"/>
              <a:gd name="connsiteX4" fmla="*/ 0 w 10098"/>
              <a:gd name="connsiteY4" fmla="*/ 0 h 10000"/>
              <a:gd name="connsiteX0" fmla="*/ 0 w 10098"/>
              <a:gd name="connsiteY0" fmla="*/ 0 h 10036"/>
              <a:gd name="connsiteX1" fmla="*/ 10096 w 10098"/>
              <a:gd name="connsiteY1" fmla="*/ 0 h 10036"/>
              <a:gd name="connsiteX2" fmla="*/ 10032 w 10098"/>
              <a:gd name="connsiteY2" fmla="*/ 10036 h 10036"/>
              <a:gd name="connsiteX3" fmla="*/ 5854 w 10098"/>
              <a:gd name="connsiteY3" fmla="*/ 10000 h 10036"/>
              <a:gd name="connsiteX4" fmla="*/ 0 w 10098"/>
              <a:gd name="connsiteY4" fmla="*/ 0 h 10036"/>
              <a:gd name="connsiteX0" fmla="*/ 0 w 10161"/>
              <a:gd name="connsiteY0" fmla="*/ 0 h 10015"/>
              <a:gd name="connsiteX1" fmla="*/ 10096 w 10161"/>
              <a:gd name="connsiteY1" fmla="*/ 0 h 10015"/>
              <a:gd name="connsiteX2" fmla="*/ 10161 w 10161"/>
              <a:gd name="connsiteY2" fmla="*/ 10015 h 10015"/>
              <a:gd name="connsiteX3" fmla="*/ 5854 w 10161"/>
              <a:gd name="connsiteY3" fmla="*/ 10000 h 10015"/>
              <a:gd name="connsiteX4" fmla="*/ 0 w 10161"/>
              <a:gd name="connsiteY4" fmla="*/ 0 h 10015"/>
              <a:gd name="connsiteX0" fmla="*/ 0 w 10161"/>
              <a:gd name="connsiteY0" fmla="*/ 0 h 10021"/>
              <a:gd name="connsiteX1" fmla="*/ 10096 w 10161"/>
              <a:gd name="connsiteY1" fmla="*/ 0 h 10021"/>
              <a:gd name="connsiteX2" fmla="*/ 10161 w 10161"/>
              <a:gd name="connsiteY2" fmla="*/ 10015 h 10021"/>
              <a:gd name="connsiteX3" fmla="*/ 5854 w 10161"/>
              <a:gd name="connsiteY3" fmla="*/ 10021 h 10021"/>
              <a:gd name="connsiteX4" fmla="*/ 0 w 10161"/>
              <a:gd name="connsiteY4" fmla="*/ 0 h 10021"/>
              <a:gd name="connsiteX0" fmla="*/ 0 w 10166"/>
              <a:gd name="connsiteY0" fmla="*/ 0 h 10021"/>
              <a:gd name="connsiteX1" fmla="*/ 10160 w 10166"/>
              <a:gd name="connsiteY1" fmla="*/ 21 h 10021"/>
              <a:gd name="connsiteX2" fmla="*/ 10161 w 10166"/>
              <a:gd name="connsiteY2" fmla="*/ 10015 h 10021"/>
              <a:gd name="connsiteX3" fmla="*/ 5854 w 10166"/>
              <a:gd name="connsiteY3" fmla="*/ 10021 h 10021"/>
              <a:gd name="connsiteX4" fmla="*/ 0 w 10166"/>
              <a:gd name="connsiteY4" fmla="*/ 0 h 10021"/>
              <a:gd name="connsiteX0" fmla="*/ 0 w 10166"/>
              <a:gd name="connsiteY0" fmla="*/ 0 h 10021"/>
              <a:gd name="connsiteX1" fmla="*/ 10160 w 10166"/>
              <a:gd name="connsiteY1" fmla="*/ 84 h 10021"/>
              <a:gd name="connsiteX2" fmla="*/ 10161 w 10166"/>
              <a:gd name="connsiteY2" fmla="*/ 10015 h 10021"/>
              <a:gd name="connsiteX3" fmla="*/ 5854 w 10166"/>
              <a:gd name="connsiteY3" fmla="*/ 10021 h 10021"/>
              <a:gd name="connsiteX4" fmla="*/ 0 w 10166"/>
              <a:gd name="connsiteY4" fmla="*/ 0 h 10021"/>
              <a:gd name="connsiteX0" fmla="*/ 0 w 10166"/>
              <a:gd name="connsiteY0" fmla="*/ 41 h 10062"/>
              <a:gd name="connsiteX1" fmla="*/ 10160 w 10166"/>
              <a:gd name="connsiteY1" fmla="*/ 0 h 10062"/>
              <a:gd name="connsiteX2" fmla="*/ 10161 w 10166"/>
              <a:gd name="connsiteY2" fmla="*/ 10056 h 10062"/>
              <a:gd name="connsiteX3" fmla="*/ 5854 w 10166"/>
              <a:gd name="connsiteY3" fmla="*/ 10062 h 10062"/>
              <a:gd name="connsiteX4" fmla="*/ 0 w 10166"/>
              <a:gd name="connsiteY4" fmla="*/ 41 h 10062"/>
              <a:gd name="connsiteX0" fmla="*/ 0 w 10166"/>
              <a:gd name="connsiteY0" fmla="*/ 0 h 10021"/>
              <a:gd name="connsiteX1" fmla="*/ 10160 w 10166"/>
              <a:gd name="connsiteY1" fmla="*/ 22 h 10021"/>
              <a:gd name="connsiteX2" fmla="*/ 10161 w 10166"/>
              <a:gd name="connsiteY2" fmla="*/ 10015 h 10021"/>
              <a:gd name="connsiteX3" fmla="*/ 5854 w 10166"/>
              <a:gd name="connsiteY3" fmla="*/ 10021 h 10021"/>
              <a:gd name="connsiteX4" fmla="*/ 0 w 10166"/>
              <a:gd name="connsiteY4" fmla="*/ 0 h 10021"/>
              <a:gd name="connsiteX0" fmla="*/ 0 w 11751"/>
              <a:gd name="connsiteY0" fmla="*/ 0 h 10021"/>
              <a:gd name="connsiteX1" fmla="*/ 11751 w 11751"/>
              <a:gd name="connsiteY1" fmla="*/ 22 h 10021"/>
              <a:gd name="connsiteX2" fmla="*/ 10161 w 11751"/>
              <a:gd name="connsiteY2" fmla="*/ 10015 h 10021"/>
              <a:gd name="connsiteX3" fmla="*/ 5854 w 11751"/>
              <a:gd name="connsiteY3" fmla="*/ 10021 h 10021"/>
              <a:gd name="connsiteX4" fmla="*/ 0 w 11751"/>
              <a:gd name="connsiteY4" fmla="*/ 0 h 10021"/>
              <a:gd name="connsiteX0" fmla="*/ 0 w 11783"/>
              <a:gd name="connsiteY0" fmla="*/ 0 h 10021"/>
              <a:gd name="connsiteX1" fmla="*/ 11751 w 11783"/>
              <a:gd name="connsiteY1" fmla="*/ 22 h 10021"/>
              <a:gd name="connsiteX2" fmla="*/ 11783 w 11783"/>
              <a:gd name="connsiteY2" fmla="*/ 10015 h 10021"/>
              <a:gd name="connsiteX3" fmla="*/ 5854 w 11783"/>
              <a:gd name="connsiteY3" fmla="*/ 10021 h 10021"/>
              <a:gd name="connsiteX4" fmla="*/ 0 w 11783"/>
              <a:gd name="connsiteY4" fmla="*/ 0 h 10021"/>
              <a:gd name="connsiteX0" fmla="*/ 0 w 11788"/>
              <a:gd name="connsiteY0" fmla="*/ 0 h 10021"/>
              <a:gd name="connsiteX1" fmla="*/ 11782 w 11788"/>
              <a:gd name="connsiteY1" fmla="*/ 22 h 10021"/>
              <a:gd name="connsiteX2" fmla="*/ 11783 w 11788"/>
              <a:gd name="connsiteY2" fmla="*/ 10015 h 10021"/>
              <a:gd name="connsiteX3" fmla="*/ 5854 w 11788"/>
              <a:gd name="connsiteY3" fmla="*/ 10021 h 10021"/>
              <a:gd name="connsiteX4" fmla="*/ 0 w 11788"/>
              <a:gd name="connsiteY4" fmla="*/ 0 h 10021"/>
              <a:gd name="connsiteX0" fmla="*/ 0 w 11908"/>
              <a:gd name="connsiteY0" fmla="*/ 18 h 10039"/>
              <a:gd name="connsiteX1" fmla="*/ 11907 w 11908"/>
              <a:gd name="connsiteY1" fmla="*/ 0 h 10039"/>
              <a:gd name="connsiteX2" fmla="*/ 11783 w 11908"/>
              <a:gd name="connsiteY2" fmla="*/ 10033 h 10039"/>
              <a:gd name="connsiteX3" fmla="*/ 5854 w 11908"/>
              <a:gd name="connsiteY3" fmla="*/ 10039 h 10039"/>
              <a:gd name="connsiteX4" fmla="*/ 0 w 11908"/>
              <a:gd name="connsiteY4" fmla="*/ 18 h 10039"/>
              <a:gd name="connsiteX0" fmla="*/ 0 w 11911"/>
              <a:gd name="connsiteY0" fmla="*/ 18 h 10154"/>
              <a:gd name="connsiteX1" fmla="*/ 11907 w 11911"/>
              <a:gd name="connsiteY1" fmla="*/ 0 h 10154"/>
              <a:gd name="connsiteX2" fmla="*/ 11877 w 11911"/>
              <a:gd name="connsiteY2" fmla="*/ 10154 h 10154"/>
              <a:gd name="connsiteX3" fmla="*/ 5854 w 11911"/>
              <a:gd name="connsiteY3" fmla="*/ 10039 h 10154"/>
              <a:gd name="connsiteX4" fmla="*/ 0 w 11911"/>
              <a:gd name="connsiteY4" fmla="*/ 18 h 10154"/>
              <a:gd name="connsiteX0" fmla="*/ 0 w 11911"/>
              <a:gd name="connsiteY0" fmla="*/ 79 h 10215"/>
              <a:gd name="connsiteX1" fmla="*/ 11907 w 11911"/>
              <a:gd name="connsiteY1" fmla="*/ 0 h 10215"/>
              <a:gd name="connsiteX2" fmla="*/ 11877 w 11911"/>
              <a:gd name="connsiteY2" fmla="*/ 10215 h 10215"/>
              <a:gd name="connsiteX3" fmla="*/ 5854 w 11911"/>
              <a:gd name="connsiteY3" fmla="*/ 10100 h 10215"/>
              <a:gd name="connsiteX4" fmla="*/ 0 w 11911"/>
              <a:gd name="connsiteY4" fmla="*/ 79 h 102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911" h="10215">
                <a:moveTo>
                  <a:pt x="0" y="79"/>
                </a:moveTo>
                <a:lnTo>
                  <a:pt x="11907" y="0"/>
                </a:lnTo>
                <a:cubicBezTo>
                  <a:pt x="11929" y="3345"/>
                  <a:pt x="11855" y="6870"/>
                  <a:pt x="11877" y="10215"/>
                </a:cubicBezTo>
                <a:lnTo>
                  <a:pt x="5854" y="10100"/>
                </a:lnTo>
                <a:lnTo>
                  <a:pt x="0" y="79"/>
                </a:lnTo>
                <a:close/>
              </a:path>
            </a:pathLst>
          </a:custGeom>
        </p:spPr>
        <p:txBody>
          <a:bodyPr>
            <a:normAutofit/>
          </a:bodyPr>
          <a:lstStyle>
            <a:lvl1pPr marL="0" indent="0" algn="ctr">
              <a:buNone/>
              <a:defRPr sz="1800" cap="all" baseline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8DEC2E28-E6A5-4805-8C2E-385A64DF43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6430" y="554476"/>
            <a:ext cx="6466152" cy="2081719"/>
          </a:xfrm>
        </p:spPr>
        <p:txBody>
          <a:bodyPr anchor="b">
            <a:normAutofit/>
          </a:bodyPr>
          <a:lstStyle>
            <a:lvl1pPr>
              <a:defRPr sz="4400"/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5" name="Sisällön paikkamerkki 2">
            <a:extLst>
              <a:ext uri="{FF2B5EF4-FFF2-40B4-BE49-F238E27FC236}">
                <a16:creationId xmlns:a16="http://schemas.microsoft.com/office/drawing/2014/main" id="{28DE78F3-6280-4945-8D99-FC9C8FE87ACF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336429" y="2708694"/>
            <a:ext cx="7061897" cy="2881223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4586497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a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Kuvan paikkamerkki 2">
            <a:extLst>
              <a:ext uri="{FF2B5EF4-FFF2-40B4-BE49-F238E27FC236}">
                <a16:creationId xmlns:a16="http://schemas.microsoft.com/office/drawing/2014/main" id="{5C8800B3-2AF0-4E6F-89BD-26DFE43371B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0" y="0"/>
            <a:ext cx="12192000" cy="6858000"/>
          </a:xfrm>
        </p:spPr>
        <p:txBody>
          <a:bodyPr/>
          <a:lstStyle>
            <a:lvl1pPr marL="0" indent="0">
              <a:buNone/>
              <a:defRPr sz="3200" cap="all" baseline="0">
                <a:solidFill>
                  <a:schemeClr val="tx1">
                    <a:lumMod val="65000"/>
                    <a:lumOff val="35000"/>
                  </a:schemeClr>
                </a:solidFill>
                <a:latin typeface="Corbel" panose="020B050302020402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4" name="Otsikko 1">
            <a:extLst>
              <a:ext uri="{FF2B5EF4-FFF2-40B4-BE49-F238E27FC236}">
                <a16:creationId xmlns:a16="http://schemas.microsoft.com/office/drawing/2014/main" id="{C3CEF9D9-FD4F-3246-A048-52E39F6F6F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62924" y="928548"/>
            <a:ext cx="6466152" cy="2081719"/>
          </a:xfrm>
        </p:spPr>
        <p:txBody>
          <a:bodyPr anchor="ctr">
            <a:normAutofit/>
          </a:bodyPr>
          <a:lstStyle>
            <a:lvl1pPr algn="ctr">
              <a:defRPr sz="4400"/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4328242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214849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 (ei alaotsikko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A348D106-3A13-4079-A33F-7E0EB5BDA0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5603" y="880081"/>
            <a:ext cx="10160794" cy="2081780"/>
          </a:xfrm>
        </p:spPr>
        <p:txBody>
          <a:bodyPr/>
          <a:lstStyle>
            <a:lvl1pPr algn="ctr">
              <a:defRPr/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15261669-65CC-423D-AE1E-01DAAA185AB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15603" y="3041374"/>
            <a:ext cx="5040640" cy="2544417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8F3C7A0E-9046-49CF-A029-F1050D2613E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35756" y="3041374"/>
            <a:ext cx="5040641" cy="2544417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</p:spTree>
    <p:extLst>
      <p:ext uri="{BB962C8B-B14F-4D97-AF65-F5344CB8AC3E}">
        <p14:creationId xmlns:p14="http://schemas.microsoft.com/office/powerpoint/2010/main" val="14106004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 (alaotsikoilla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4C50740C-1FB8-4466-B0E0-FB9DC63991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7044" y="884582"/>
            <a:ext cx="10137912" cy="1371600"/>
          </a:xfrm>
        </p:spPr>
        <p:txBody>
          <a:bodyPr/>
          <a:lstStyle>
            <a:lvl1pPr algn="ctr">
              <a:defRPr/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3C531F58-63B9-4A12-B6FA-E24CA906780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27044" y="2335695"/>
            <a:ext cx="5029199" cy="705678"/>
          </a:xfrm>
        </p:spPr>
        <p:txBody>
          <a:bodyPr anchor="ctr">
            <a:normAutofit/>
          </a:bodyPr>
          <a:lstStyle>
            <a:lvl1pPr marL="0" indent="0" algn="ctr">
              <a:buNone/>
              <a:defRPr sz="2800" b="0" i="0" cap="all" baseline="0">
                <a:latin typeface="Corbel" panose="020B0503020204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C78A1406-139E-41A4-AF86-0C42AC6C5F1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027043" y="3041373"/>
            <a:ext cx="5029200" cy="254441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33F9F2CA-F478-46FD-9287-46EC1614D54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35756" y="2335691"/>
            <a:ext cx="5029199" cy="705679"/>
          </a:xfrm>
        </p:spPr>
        <p:txBody>
          <a:bodyPr anchor="ctr">
            <a:normAutofit/>
          </a:bodyPr>
          <a:lstStyle>
            <a:lvl1pPr marL="0" indent="0" algn="ctr">
              <a:buNone/>
              <a:defRPr sz="2800" b="0" i="0" cap="all" baseline="0">
                <a:latin typeface="Corbel" panose="020B0503020204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Sisällön paikkamerkki 5">
            <a:extLst>
              <a:ext uri="{FF2B5EF4-FFF2-40B4-BE49-F238E27FC236}">
                <a16:creationId xmlns:a16="http://schemas.microsoft.com/office/drawing/2014/main" id="{90D6A5EF-2C53-463E-8694-7C4F23F2E60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35756" y="3041371"/>
            <a:ext cx="5029200" cy="2544419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3429146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(punainen)">
    <p:bg>
      <p:bgPr>
        <a:solidFill>
          <a:srgbClr val="F1CCE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orakulmio 3">
            <a:extLst>
              <a:ext uri="{FF2B5EF4-FFF2-40B4-BE49-F238E27FC236}">
                <a16:creationId xmlns:a16="http://schemas.microsoft.com/office/drawing/2014/main" id="{49B7FF9A-3A12-EA49-8DCB-A858AEB7EA86}"/>
              </a:ext>
            </a:extLst>
          </p:cNvPr>
          <p:cNvSpPr/>
          <p:nvPr userDrawn="1"/>
        </p:nvSpPr>
        <p:spPr>
          <a:xfrm>
            <a:off x="10623452" y="5416062"/>
            <a:ext cx="1334086" cy="1125415"/>
          </a:xfrm>
          <a:prstGeom prst="rect">
            <a:avLst/>
          </a:prstGeom>
          <a:solidFill>
            <a:srgbClr val="F1CCE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A3F78278-0C0F-4705-AD73-5917E963FF5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36430" y="1272209"/>
            <a:ext cx="7194430" cy="2156791"/>
          </a:xfrm>
        </p:spPr>
        <p:txBody>
          <a:bodyPr anchor="b">
            <a:noAutofit/>
          </a:bodyPr>
          <a:lstStyle>
            <a:lvl1pPr algn="l">
              <a:defRPr sz="4400">
                <a:solidFill>
                  <a:schemeClr val="bg1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pic>
        <p:nvPicPr>
          <p:cNvPr id="3" name="Kuva 2">
            <a:extLst>
              <a:ext uri="{FF2B5EF4-FFF2-40B4-BE49-F238E27FC236}">
                <a16:creationId xmlns:a16="http://schemas.microsoft.com/office/drawing/2014/main" id="{6167CF3F-9056-8F49-86C6-E9EB2790A5F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23452" y="5289452"/>
            <a:ext cx="1568548" cy="15685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009818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e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>
            <a:extLst>
              <a:ext uri="{FF2B5EF4-FFF2-40B4-BE49-F238E27FC236}">
                <a16:creationId xmlns:a16="http://schemas.microsoft.com/office/drawing/2014/main" id="{DBBC78F5-B1BD-419C-A2CC-96A712B766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6430" y="552090"/>
            <a:ext cx="10800272" cy="208759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870A7448-DBED-48CA-A455-970D4B81E14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36430" y="2708694"/>
            <a:ext cx="10800272" cy="287709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 dirty="0"/>
              <a:t>Muokkaa tekstin perustyylejä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pic>
        <p:nvPicPr>
          <p:cNvPr id="5" name="Kuva 4">
            <a:extLst>
              <a:ext uri="{FF2B5EF4-FFF2-40B4-BE49-F238E27FC236}">
                <a16:creationId xmlns:a16="http://schemas.microsoft.com/office/drawing/2014/main" id="{8E496140-E19C-2C4F-9E52-9F5BB910327A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2000" y="5585791"/>
            <a:ext cx="1270000" cy="1270000"/>
          </a:xfrm>
          <a:prstGeom prst="rect">
            <a:avLst/>
          </a:prstGeom>
        </p:spPr>
      </p:pic>
      <p:pic>
        <p:nvPicPr>
          <p:cNvPr id="13" name="Kuva 12">
            <a:extLst>
              <a:ext uri="{FF2B5EF4-FFF2-40B4-BE49-F238E27FC236}">
                <a16:creationId xmlns:a16="http://schemas.microsoft.com/office/drawing/2014/main" id="{F33FC7B5-8EDA-034B-93FB-45B791A425A5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27018" y="5293018"/>
            <a:ext cx="1564982" cy="15649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15231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57" r:id="rId4"/>
    <p:sldLayoutId id="2147483662" r:id="rId5"/>
    <p:sldLayoutId id="2147483655" r:id="rId6"/>
    <p:sldLayoutId id="2147483652" r:id="rId7"/>
    <p:sldLayoutId id="2147483653" r:id="rId8"/>
    <p:sldLayoutId id="2147483661" r:id="rId9"/>
    <p:sldLayoutId id="2147483665" r:id="rId10"/>
    <p:sldLayoutId id="2147483664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i="0" kern="1200" cap="all" baseline="0">
          <a:solidFill>
            <a:schemeClr val="tx1"/>
          </a:solidFill>
          <a:latin typeface="Corbel" panose="020B0503020204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Cambria" panose="02040503050406030204" pitchFamily="18" charset="0"/>
          <a:ea typeface="Cambria" panose="02040503050406030204" pitchFamily="18" charset="0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Cambria" panose="02040503050406030204" pitchFamily="18" charset="0"/>
          <a:ea typeface="Cambria" panose="02040503050406030204" pitchFamily="18" charset="0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Cambria" panose="02040503050406030204" pitchFamily="18" charset="0"/>
          <a:ea typeface="Cambria" panose="02040503050406030204" pitchFamily="18" charset="0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Cambria" panose="02040503050406030204" pitchFamily="18" charset="0"/>
          <a:ea typeface="Cambria" panose="02040503050406030204" pitchFamily="18" charset="0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Cambria" panose="02040503050406030204" pitchFamily="18" charset="0"/>
          <a:ea typeface="Cambria" panose="02040503050406030204" pitchFamily="18" charset="0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uva 2" descr="Kuva, joka sisältää kohteen henkilö, mies, ulko, seinä&#10;&#10;Kuvaus luotu automaattisesti">
            <a:extLst>
              <a:ext uri="{FF2B5EF4-FFF2-40B4-BE49-F238E27FC236}">
                <a16:creationId xmlns:a16="http://schemas.microsoft.com/office/drawing/2014/main" id="{97887F28-361B-4FC7-8892-7057AE12C3C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Kuva 3">
            <a:extLst>
              <a:ext uri="{FF2B5EF4-FFF2-40B4-BE49-F238E27FC236}">
                <a16:creationId xmlns:a16="http://schemas.microsoft.com/office/drawing/2014/main" id="{D7B87F95-D733-48A8-8AF3-A459D32AF63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1292" y="641464"/>
            <a:ext cx="3698449" cy="3713546"/>
          </a:xfrm>
          <a:prstGeom prst="rect">
            <a:avLst/>
          </a:prstGeom>
        </p:spPr>
      </p:pic>
      <p:sp>
        <p:nvSpPr>
          <p:cNvPr id="5" name="Otsikko 1">
            <a:extLst>
              <a:ext uri="{FF2B5EF4-FFF2-40B4-BE49-F238E27FC236}">
                <a16:creationId xmlns:a16="http://schemas.microsoft.com/office/drawing/2014/main" id="{7FA66ADE-FC8F-455A-999A-E0FE794C936B}"/>
              </a:ext>
            </a:extLst>
          </p:cNvPr>
          <p:cNvSpPr txBox="1">
            <a:spLocks/>
          </p:cNvSpPr>
          <p:nvPr/>
        </p:nvSpPr>
        <p:spPr>
          <a:xfrm>
            <a:off x="0" y="4631908"/>
            <a:ext cx="6629307" cy="855720"/>
          </a:xfrm>
          <a:prstGeom prst="rect">
            <a:avLst/>
          </a:prstGeom>
        </p:spPr>
        <p:txBody>
          <a:bodyPr anchor="ctr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i="0" kern="1200" cap="all" baseline="0">
                <a:solidFill>
                  <a:schemeClr val="tx1"/>
                </a:solidFill>
                <a:latin typeface="Corbel" panose="020B0503020204020204" pitchFamily="34" charset="0"/>
                <a:ea typeface="+mj-ea"/>
                <a:cs typeface="+mj-cs"/>
              </a:defRPr>
            </a:lvl1pPr>
          </a:lstStyle>
          <a:p>
            <a:pPr algn="ctr"/>
            <a:r>
              <a:rPr lang="fi-FI" sz="6000" dirty="0">
                <a:solidFill>
                  <a:schemeClr val="bg1"/>
                </a:solidFill>
                <a:latin typeface="Papelli" pitchFamily="50" charset="0"/>
              </a:rPr>
              <a:t>martat</a:t>
            </a:r>
          </a:p>
        </p:txBody>
      </p:sp>
      <p:sp>
        <p:nvSpPr>
          <p:cNvPr id="6" name="Alaotsikko 2">
            <a:extLst>
              <a:ext uri="{FF2B5EF4-FFF2-40B4-BE49-F238E27FC236}">
                <a16:creationId xmlns:a16="http://schemas.microsoft.com/office/drawing/2014/main" id="{DD0EB59D-AF95-4B9C-9281-7ECA8F5C4E8C}"/>
              </a:ext>
            </a:extLst>
          </p:cNvPr>
          <p:cNvSpPr txBox="1">
            <a:spLocks/>
          </p:cNvSpPr>
          <p:nvPr/>
        </p:nvSpPr>
        <p:spPr>
          <a:xfrm>
            <a:off x="503213" y="5481674"/>
            <a:ext cx="5622879" cy="565703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fi-FI" sz="2000" dirty="0">
                <a:solidFill>
                  <a:schemeClr val="bg1"/>
                </a:solidFill>
                <a:latin typeface="Papelli" pitchFamily="50" charset="0"/>
              </a:rPr>
              <a:t>www.martat.fi</a:t>
            </a:r>
          </a:p>
        </p:txBody>
      </p:sp>
    </p:spTree>
    <p:extLst>
      <p:ext uri="{BB962C8B-B14F-4D97-AF65-F5344CB8AC3E}">
        <p14:creationId xmlns:p14="http://schemas.microsoft.com/office/powerpoint/2010/main" val="6721682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3" descr="Kuva, joka sisältää kohteen taivas, ulko&#10;&#10;Kuvaus luotu automaattisesti">
            <a:extLst>
              <a:ext uri="{FF2B5EF4-FFF2-40B4-BE49-F238E27FC236}">
                <a16:creationId xmlns:a16="http://schemas.microsoft.com/office/drawing/2014/main" id="{47EA054C-F116-400A-82BF-B88B48DDBE1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-3" y="1"/>
            <a:ext cx="12192001" cy="6858000"/>
          </a:xfrm>
          <a:prstGeom prst="rect">
            <a:avLst/>
          </a:prstGeom>
        </p:spPr>
      </p:pic>
      <p:sp>
        <p:nvSpPr>
          <p:cNvPr id="2" name="Sisällön paikkamerkki 3">
            <a:extLst>
              <a:ext uri="{FF2B5EF4-FFF2-40B4-BE49-F238E27FC236}">
                <a16:creationId xmlns:a16="http://schemas.microsoft.com/office/drawing/2014/main" id="{A0FFAC4C-6581-4445-8819-B039CC023293}"/>
              </a:ext>
            </a:extLst>
          </p:cNvPr>
          <p:cNvSpPr txBox="1">
            <a:spLocks/>
          </p:cNvSpPr>
          <p:nvPr/>
        </p:nvSpPr>
        <p:spPr>
          <a:xfrm>
            <a:off x="336429" y="1245358"/>
            <a:ext cx="7061897" cy="4367284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fi-FI" sz="3600" dirty="0">
                <a:solidFill>
                  <a:schemeClr val="bg1"/>
                </a:solidFill>
                <a:latin typeface="Papelli" pitchFamily="50" charset="0"/>
              </a:rPr>
              <a:t>Martat on kotitalousneuvontaa antava kansalaisjärjestö, joka edistää kotien ja perheiden toimivaa ja kestävää arkea.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fi-FI" sz="3600" dirty="0">
                <a:solidFill>
                  <a:schemeClr val="bg1"/>
                </a:solidFill>
                <a:latin typeface="Papelli" pitchFamily="50" charset="0"/>
              </a:rPr>
              <a:t>Arjen sujuminen antaa voimia toteuttaa niitä asioita, jotka ovat itselle elämässä tärkeitä.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fi-FI" sz="3600" dirty="0">
                <a:solidFill>
                  <a:srgbClr val="FECD00"/>
                </a:solidFill>
                <a:latin typeface="Papelli Extrabold" pitchFamily="50" charset="0"/>
              </a:rPr>
              <a:t>Hyvä arki kuuluu kaikille.</a:t>
            </a:r>
          </a:p>
        </p:txBody>
      </p:sp>
    </p:spTree>
    <p:extLst>
      <p:ext uri="{BB962C8B-B14F-4D97-AF65-F5344CB8AC3E}">
        <p14:creationId xmlns:p14="http://schemas.microsoft.com/office/powerpoint/2010/main" val="9245348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tsikko 2">
            <a:extLst>
              <a:ext uri="{FF2B5EF4-FFF2-40B4-BE49-F238E27FC236}">
                <a16:creationId xmlns:a16="http://schemas.microsoft.com/office/drawing/2014/main" id="{8B6CC684-81C1-4BDA-B388-BD24575079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6430" y="1179088"/>
            <a:ext cx="6466152" cy="831458"/>
          </a:xfrm>
        </p:spPr>
        <p:txBody>
          <a:bodyPr/>
          <a:lstStyle/>
          <a:p>
            <a:r>
              <a:rPr lang="fi-FI" dirty="0">
                <a:latin typeface="Papelli" pitchFamily="50" charset="0"/>
              </a:rPr>
              <a:t>Kotitalousneuvonta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863E4CD6-B6AC-45A0-84B4-CBC9E5902E47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336429" y="2083045"/>
            <a:ext cx="7279560" cy="359483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fi-FI" dirty="0">
                <a:latin typeface="Papelli" pitchFamily="50" charset="0"/>
              </a:rPr>
              <a:t>Ruokaan, kodin talouteen ja kodinhoitoon sekä puutarhaan ja ympäristöön liittyvä neuvontamme tavoittaa vuosittain yli </a:t>
            </a:r>
            <a:br>
              <a:rPr lang="fi-FI" dirty="0">
                <a:latin typeface="Papelli" pitchFamily="50" charset="0"/>
              </a:rPr>
            </a:br>
            <a:r>
              <a:rPr lang="fi-FI" dirty="0">
                <a:latin typeface="Papelli" pitchFamily="50" charset="0"/>
              </a:rPr>
              <a:t>100 000 suomalaista.</a:t>
            </a:r>
          </a:p>
          <a:p>
            <a:pPr marL="0" indent="0">
              <a:buNone/>
            </a:pPr>
            <a:r>
              <a:rPr lang="fi-FI" dirty="0">
                <a:latin typeface="Papelli" pitchFamily="50" charset="0"/>
              </a:rPr>
              <a:t>Neuvontaa tarjotaan esimerkiksi kursseilla, luennoilla ja erilaisissa tapahtumissa.</a:t>
            </a:r>
          </a:p>
          <a:p>
            <a:pPr marL="0" indent="0">
              <a:buNone/>
            </a:pPr>
            <a:r>
              <a:rPr lang="fi-FI" dirty="0">
                <a:latin typeface="Papelli" pitchFamily="50" charset="0"/>
              </a:rPr>
              <a:t>www.martat.fi:n neuvonnalliset sisällöt tavoittavat vuosittain miljoonat suomalaiset.</a:t>
            </a:r>
          </a:p>
          <a:p>
            <a:pPr marL="0" indent="0">
              <a:buNone/>
            </a:pPr>
            <a:endParaRPr lang="fi-FI" dirty="0"/>
          </a:p>
        </p:txBody>
      </p:sp>
      <p:pic>
        <p:nvPicPr>
          <p:cNvPr id="10" name="Kuvan paikkamerkki 9" descr="Kuva, joka sisältää kohteen ulko, vaatetus, rakennus, henkilö&#10;&#10;Kuvaus luotu automaattisesti">
            <a:extLst>
              <a:ext uri="{FF2B5EF4-FFF2-40B4-BE49-F238E27FC236}">
                <a16:creationId xmlns:a16="http://schemas.microsoft.com/office/drawing/2014/main" id="{141E27EB-9B7A-4F93-A37C-6136C6D577CD}"/>
              </a:ext>
            </a:extLst>
          </p:cNvPr>
          <p:cNvPicPr>
            <a:picLocks noGrp="1" noChangeAspect="1"/>
          </p:cNvPicPr>
          <p:nvPr>
            <p:ph type="pic" idx="11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82"/>
          <a:stretch/>
        </p:blipFill>
        <p:spPr>
          <a:xfrm>
            <a:off x="6959215" y="-54103"/>
            <a:ext cx="5287387" cy="6995639"/>
          </a:xfrm>
        </p:spPr>
      </p:pic>
      <p:sp>
        <p:nvSpPr>
          <p:cNvPr id="11" name="Tekstiruutu 10">
            <a:extLst>
              <a:ext uri="{FF2B5EF4-FFF2-40B4-BE49-F238E27FC236}">
                <a16:creationId xmlns:a16="http://schemas.microsoft.com/office/drawing/2014/main" id="{DC4A9EC4-8709-4A75-BB07-D48F30109FF6}"/>
              </a:ext>
            </a:extLst>
          </p:cNvPr>
          <p:cNvSpPr txBox="1"/>
          <p:nvPr/>
        </p:nvSpPr>
        <p:spPr>
          <a:xfrm>
            <a:off x="336429" y="6280484"/>
            <a:ext cx="32941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dirty="0">
                <a:solidFill>
                  <a:srgbClr val="2A6AB2"/>
                </a:solidFill>
                <a:latin typeface="Papelli Extralight" pitchFamily="50" charset="0"/>
              </a:rPr>
              <a:t>ⓘ www.martat.fi/marttakoulu</a:t>
            </a:r>
          </a:p>
        </p:txBody>
      </p:sp>
    </p:spTree>
    <p:extLst>
      <p:ext uri="{BB962C8B-B14F-4D97-AF65-F5344CB8AC3E}">
        <p14:creationId xmlns:p14="http://schemas.microsoft.com/office/powerpoint/2010/main" val="6457339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uva 2" descr="Kuva, joka sisältää kohteen puu, kasvi&#10;&#10;Kuvaus luotu automaattisesti">
            <a:extLst>
              <a:ext uri="{FF2B5EF4-FFF2-40B4-BE49-F238E27FC236}">
                <a16:creationId xmlns:a16="http://schemas.microsoft.com/office/drawing/2014/main" id="{7E1831D5-9605-4663-8DE5-5DF58A4F20D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0"/>
            <a:ext cx="12192000" cy="6858001"/>
          </a:xfrm>
          <a:prstGeom prst="rect">
            <a:avLst/>
          </a:prstGeom>
        </p:spPr>
      </p:pic>
      <p:sp>
        <p:nvSpPr>
          <p:cNvPr id="4" name="Otsikko 2">
            <a:extLst>
              <a:ext uri="{FF2B5EF4-FFF2-40B4-BE49-F238E27FC236}">
                <a16:creationId xmlns:a16="http://schemas.microsoft.com/office/drawing/2014/main" id="{AC6FDA3D-65BE-448A-A666-7CAE68D258FA}"/>
              </a:ext>
            </a:extLst>
          </p:cNvPr>
          <p:cNvSpPr txBox="1">
            <a:spLocks/>
          </p:cNvSpPr>
          <p:nvPr/>
        </p:nvSpPr>
        <p:spPr>
          <a:xfrm>
            <a:off x="336430" y="554476"/>
            <a:ext cx="6466152" cy="2081719"/>
          </a:xfrm>
          <a:prstGeom prst="rect">
            <a:avLst/>
          </a:prstGeom>
        </p:spPr>
        <p:txBody>
          <a:bodyPr anchor="b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i="0" kern="1200" cap="all" baseline="0">
                <a:solidFill>
                  <a:schemeClr val="tx1"/>
                </a:solidFill>
                <a:latin typeface="Corbel" panose="020B0503020204020204" pitchFamily="34" charset="0"/>
                <a:ea typeface="+mj-ea"/>
                <a:cs typeface="+mj-cs"/>
              </a:defRPr>
            </a:lvl1pPr>
          </a:lstStyle>
          <a:p>
            <a:r>
              <a:rPr lang="fi-FI" dirty="0">
                <a:solidFill>
                  <a:schemeClr val="bg1"/>
                </a:solidFill>
                <a:latin typeface="Papelli" pitchFamily="50" charset="0"/>
              </a:rPr>
              <a:t>Kestävä arki</a:t>
            </a:r>
          </a:p>
        </p:txBody>
      </p:sp>
      <p:sp>
        <p:nvSpPr>
          <p:cNvPr id="5" name="Sisällön paikkamerkki 3">
            <a:extLst>
              <a:ext uri="{FF2B5EF4-FFF2-40B4-BE49-F238E27FC236}">
                <a16:creationId xmlns:a16="http://schemas.microsoft.com/office/drawing/2014/main" id="{2C93517A-19E3-48F0-B36A-0E36026A2F9A}"/>
              </a:ext>
            </a:extLst>
          </p:cNvPr>
          <p:cNvSpPr txBox="1">
            <a:spLocks/>
          </p:cNvSpPr>
          <p:nvPr/>
        </p:nvSpPr>
        <p:spPr>
          <a:xfrm>
            <a:off x="336429" y="2708694"/>
            <a:ext cx="6023428" cy="3594830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fi-FI" dirty="0">
                <a:solidFill>
                  <a:schemeClr val="bg1"/>
                </a:solidFill>
                <a:latin typeface="Papelli" pitchFamily="50" charset="0"/>
              </a:rPr>
              <a:t>Kaiken toimintamme lähtökohtana ovat ympäristölle, taloudelle ja terveydelle kestävät valinnat.</a:t>
            </a:r>
          </a:p>
          <a:p>
            <a:pPr marL="0" indent="0">
              <a:buNone/>
            </a:pPr>
            <a:r>
              <a:rPr lang="fi-FI" dirty="0">
                <a:solidFill>
                  <a:schemeClr val="bg1"/>
                </a:solidFill>
                <a:latin typeface="Papelli" pitchFamily="50" charset="0"/>
              </a:rPr>
              <a:t>Korostamme sanoista tekoihin </a:t>
            </a:r>
            <a:br>
              <a:rPr lang="fi-FI" dirty="0">
                <a:solidFill>
                  <a:schemeClr val="bg1"/>
                </a:solidFill>
                <a:latin typeface="Papelli" pitchFamily="50" charset="0"/>
              </a:rPr>
            </a:br>
            <a:r>
              <a:rPr lang="fi-FI" dirty="0">
                <a:solidFill>
                  <a:schemeClr val="bg1"/>
                </a:solidFill>
                <a:latin typeface="Papelli" pitchFamily="50" charset="0"/>
              </a:rPr>
              <a:t>-asennetta ja vaikutamme positiivisesti ihmisten arkisiin valintoihin.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fi-FI" dirty="0">
              <a:solidFill>
                <a:schemeClr val="bg1"/>
              </a:solidFill>
              <a:latin typeface="Papelli Extralight" pitchFamily="50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fi-FI" dirty="0"/>
          </a:p>
        </p:txBody>
      </p:sp>
      <p:sp>
        <p:nvSpPr>
          <p:cNvPr id="6" name="Tekstiruutu 5">
            <a:extLst>
              <a:ext uri="{FF2B5EF4-FFF2-40B4-BE49-F238E27FC236}">
                <a16:creationId xmlns:a16="http://schemas.microsoft.com/office/drawing/2014/main" id="{1C3D76F7-A7BB-484F-8257-D4B3CD4A6962}"/>
              </a:ext>
            </a:extLst>
          </p:cNvPr>
          <p:cNvSpPr txBox="1"/>
          <p:nvPr/>
        </p:nvSpPr>
        <p:spPr>
          <a:xfrm>
            <a:off x="336429" y="6280484"/>
            <a:ext cx="33030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dirty="0">
                <a:solidFill>
                  <a:schemeClr val="bg1"/>
                </a:solidFill>
                <a:latin typeface="Papelli Extralight" pitchFamily="50" charset="0"/>
              </a:rPr>
              <a:t>ⓘ www.martat.fi/kestava-arki</a:t>
            </a:r>
          </a:p>
        </p:txBody>
      </p:sp>
    </p:spTree>
    <p:extLst>
      <p:ext uri="{BB962C8B-B14F-4D97-AF65-F5344CB8AC3E}">
        <p14:creationId xmlns:p14="http://schemas.microsoft.com/office/powerpoint/2010/main" val="39750888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tsikko 2">
            <a:extLst>
              <a:ext uri="{FF2B5EF4-FFF2-40B4-BE49-F238E27FC236}">
                <a16:creationId xmlns:a16="http://schemas.microsoft.com/office/drawing/2014/main" id="{8B6CC684-81C1-4BDA-B388-BD24575079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6430" y="1106907"/>
            <a:ext cx="6466152" cy="891616"/>
          </a:xfrm>
        </p:spPr>
        <p:txBody>
          <a:bodyPr/>
          <a:lstStyle/>
          <a:p>
            <a:r>
              <a:rPr lang="fi-FI" dirty="0">
                <a:latin typeface="Papelli" pitchFamily="50" charset="0"/>
              </a:rPr>
              <a:t>JÄRJESTÖTOIMINTA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863E4CD6-B6AC-45A0-84B4-CBC9E5902E47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336429" y="2071022"/>
            <a:ext cx="7279560" cy="359483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i-FI" dirty="0">
                <a:latin typeface="Papelli" pitchFamily="50" charset="0"/>
              </a:rPr>
              <a:t>Martat tarjoaa yhteisön, jossa voi oppia uusia taitoja ja vaikuttaa lähiympäristöön sekä yhteiskuntaan.</a:t>
            </a:r>
          </a:p>
          <a:p>
            <a:pPr marL="0" indent="0">
              <a:buNone/>
            </a:pPr>
            <a:r>
              <a:rPr lang="fi-FI" dirty="0">
                <a:latin typeface="Papelli" pitchFamily="50" charset="0"/>
              </a:rPr>
              <a:t>Vuonna 2019 yli 44 000 marttaa toimi yli tuhannessa marttayhdistyksessä yli 250. paikkakunnalla.</a:t>
            </a:r>
          </a:p>
          <a:p>
            <a:pPr marL="0" indent="0">
              <a:buNone/>
            </a:pPr>
            <a:r>
              <a:rPr lang="fi-FI" dirty="0">
                <a:latin typeface="Papelli" pitchFamily="50" charset="0"/>
              </a:rPr>
              <a:t>Martat muuttavat maailmaa tekemällä pieniä asioita isosti.</a:t>
            </a:r>
          </a:p>
          <a:p>
            <a:pPr marL="0" indent="0">
              <a:buNone/>
            </a:pPr>
            <a:endParaRPr lang="fi-FI" dirty="0"/>
          </a:p>
        </p:txBody>
      </p:sp>
      <p:pic>
        <p:nvPicPr>
          <p:cNvPr id="16" name="Kuvan paikkamerkki 15" descr="Kuva, joka sisältää kohteen henkilö, taivas&#10;&#10;Kuvaus luotu automaattisesti">
            <a:extLst>
              <a:ext uri="{FF2B5EF4-FFF2-40B4-BE49-F238E27FC236}">
                <a16:creationId xmlns:a16="http://schemas.microsoft.com/office/drawing/2014/main" id="{0408B10B-9E73-4E06-8A5C-F6A25C40FF14}"/>
              </a:ext>
            </a:extLst>
          </p:cNvPr>
          <p:cNvPicPr>
            <a:picLocks noGrp="1" noChangeAspect="1"/>
          </p:cNvPicPr>
          <p:nvPr>
            <p:ph type="pic" idx="11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210"/>
          <a:stretch/>
        </p:blipFill>
        <p:spPr>
          <a:xfrm>
            <a:off x="6959215" y="-54103"/>
            <a:ext cx="5287387" cy="6995639"/>
          </a:xfrm>
        </p:spPr>
      </p:pic>
      <p:sp>
        <p:nvSpPr>
          <p:cNvPr id="17" name="Tekstiruutu 16">
            <a:extLst>
              <a:ext uri="{FF2B5EF4-FFF2-40B4-BE49-F238E27FC236}">
                <a16:creationId xmlns:a16="http://schemas.microsoft.com/office/drawing/2014/main" id="{FB5ECDAD-D68E-49BA-A7F3-A7444C4C50C3}"/>
              </a:ext>
            </a:extLst>
          </p:cNvPr>
          <p:cNvSpPr txBox="1"/>
          <p:nvPr/>
        </p:nvSpPr>
        <p:spPr>
          <a:xfrm>
            <a:off x="336429" y="6280484"/>
            <a:ext cx="43835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dirty="0">
                <a:solidFill>
                  <a:srgbClr val="2A6AB2"/>
                </a:solidFill>
                <a:latin typeface="Papelli Extralight" pitchFamily="50" charset="0"/>
              </a:rPr>
              <a:t>ⓘ www.martat.fi/tutustu-toimintaamme</a:t>
            </a:r>
          </a:p>
        </p:txBody>
      </p:sp>
    </p:spTree>
    <p:extLst>
      <p:ext uri="{BB962C8B-B14F-4D97-AF65-F5344CB8AC3E}">
        <p14:creationId xmlns:p14="http://schemas.microsoft.com/office/powerpoint/2010/main" val="14165213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uva 4" descr="Kuva, joka sisältää kohteen taivas, ulko, lumi, henkilö&#10;&#10;Kuvaus luotu automaattisesti">
            <a:extLst>
              <a:ext uri="{FF2B5EF4-FFF2-40B4-BE49-F238E27FC236}">
                <a16:creationId xmlns:a16="http://schemas.microsoft.com/office/drawing/2014/main" id="{27DF1751-446F-447C-8B46-581BAA2E402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Otsikko 2">
            <a:extLst>
              <a:ext uri="{FF2B5EF4-FFF2-40B4-BE49-F238E27FC236}">
                <a16:creationId xmlns:a16="http://schemas.microsoft.com/office/drawing/2014/main" id="{1001E439-1FE5-48B1-B1B6-BB4A85C05861}"/>
              </a:ext>
            </a:extLst>
          </p:cNvPr>
          <p:cNvSpPr txBox="1">
            <a:spLocks/>
          </p:cNvSpPr>
          <p:nvPr/>
        </p:nvSpPr>
        <p:spPr>
          <a:xfrm>
            <a:off x="336430" y="554476"/>
            <a:ext cx="6466152" cy="2081719"/>
          </a:xfrm>
          <a:prstGeom prst="rect">
            <a:avLst/>
          </a:prstGeom>
        </p:spPr>
        <p:txBody>
          <a:bodyPr anchor="b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i="0" kern="1200" cap="all" baseline="0">
                <a:solidFill>
                  <a:schemeClr val="tx1"/>
                </a:solidFill>
                <a:latin typeface="Corbel" panose="020B0503020204020204" pitchFamily="34" charset="0"/>
                <a:ea typeface="+mj-ea"/>
                <a:cs typeface="+mj-cs"/>
              </a:defRPr>
            </a:lvl1pPr>
          </a:lstStyle>
          <a:p>
            <a:r>
              <a:rPr lang="fi-FI" dirty="0">
                <a:latin typeface="Papelli" pitchFamily="50" charset="0"/>
              </a:rPr>
              <a:t>Martat </a:t>
            </a:r>
            <a:br>
              <a:rPr lang="fi-FI" dirty="0">
                <a:latin typeface="Papelli" pitchFamily="50" charset="0"/>
              </a:rPr>
            </a:br>
            <a:r>
              <a:rPr lang="fi-FI" dirty="0">
                <a:latin typeface="Papelli" pitchFamily="50" charset="0"/>
              </a:rPr>
              <a:t>kuuluu kaikille</a:t>
            </a:r>
          </a:p>
        </p:txBody>
      </p:sp>
      <p:sp>
        <p:nvSpPr>
          <p:cNvPr id="7" name="Sisällön paikkamerkki 3">
            <a:extLst>
              <a:ext uri="{FF2B5EF4-FFF2-40B4-BE49-F238E27FC236}">
                <a16:creationId xmlns:a16="http://schemas.microsoft.com/office/drawing/2014/main" id="{A4B564C0-09F8-4C31-93B9-F220B1531521}"/>
              </a:ext>
            </a:extLst>
          </p:cNvPr>
          <p:cNvSpPr txBox="1">
            <a:spLocks/>
          </p:cNvSpPr>
          <p:nvPr/>
        </p:nvSpPr>
        <p:spPr>
          <a:xfrm>
            <a:off x="336429" y="2708694"/>
            <a:ext cx="6023428" cy="3594830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fi-FI" dirty="0">
                <a:latin typeface="Papelli" pitchFamily="50" charset="0"/>
              </a:rPr>
              <a:t>Ihmiset iästä, sukupuolesta, kansalaisuudesta, seksuaalisesta suuntautumisesta, uskonnosta, vakaumuksesta tai muusta taustasta riippumatta ovat tervetulleita ja toivottuja mukaan </a:t>
            </a:r>
            <a:br>
              <a:rPr lang="fi-FI" dirty="0">
                <a:latin typeface="Papelli" pitchFamily="50" charset="0"/>
              </a:rPr>
            </a:br>
            <a:r>
              <a:rPr lang="fi-FI" dirty="0">
                <a:latin typeface="Papelli" pitchFamily="50" charset="0"/>
              </a:rPr>
              <a:t>marttoihin.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fi-FI" dirty="0">
                <a:latin typeface="Papelli" pitchFamily="50" charset="0"/>
              </a:rPr>
              <a:t>Neuvontamme on </a:t>
            </a:r>
            <a:br>
              <a:rPr lang="fi-FI" dirty="0">
                <a:latin typeface="Papelli" pitchFamily="50" charset="0"/>
              </a:rPr>
            </a:br>
            <a:r>
              <a:rPr lang="fi-FI" dirty="0">
                <a:latin typeface="Papelli" pitchFamily="50" charset="0"/>
              </a:rPr>
              <a:t>kaikille avointa.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fi-FI" dirty="0">
              <a:solidFill>
                <a:schemeClr val="bg1"/>
              </a:solidFill>
              <a:latin typeface="Papelli Extralight" pitchFamily="50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fi-FI" dirty="0"/>
          </a:p>
        </p:txBody>
      </p:sp>
      <p:sp>
        <p:nvSpPr>
          <p:cNvPr id="8" name="Tekstiruutu 7">
            <a:extLst>
              <a:ext uri="{FF2B5EF4-FFF2-40B4-BE49-F238E27FC236}">
                <a16:creationId xmlns:a16="http://schemas.microsoft.com/office/drawing/2014/main" id="{31061297-C570-4094-A06F-0B99AC2F1FA3}"/>
              </a:ext>
            </a:extLst>
          </p:cNvPr>
          <p:cNvSpPr txBox="1"/>
          <p:nvPr/>
        </p:nvSpPr>
        <p:spPr>
          <a:xfrm>
            <a:off x="336429" y="6280484"/>
            <a:ext cx="3603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dirty="0">
                <a:latin typeface="Papelli Extralight" pitchFamily="50" charset="0"/>
              </a:rPr>
              <a:t>ⓘ www.martat.fi/liity-marttoihin</a:t>
            </a:r>
          </a:p>
        </p:txBody>
      </p:sp>
    </p:spTree>
    <p:extLst>
      <p:ext uri="{BB962C8B-B14F-4D97-AF65-F5344CB8AC3E}">
        <p14:creationId xmlns:p14="http://schemas.microsoft.com/office/powerpoint/2010/main" val="7057405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tsikko 2">
            <a:extLst>
              <a:ext uri="{FF2B5EF4-FFF2-40B4-BE49-F238E27FC236}">
                <a16:creationId xmlns:a16="http://schemas.microsoft.com/office/drawing/2014/main" id="{8B6CC684-81C1-4BDA-B388-BD24575079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>
                <a:latin typeface="Papelli" pitchFamily="50" charset="0"/>
              </a:rPr>
              <a:t>Kansainvälinen toiminta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863E4CD6-B6AC-45A0-84B4-CBC9E5902E47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336429" y="2708694"/>
            <a:ext cx="7279560" cy="359483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i-FI" dirty="0">
                <a:latin typeface="Papelli" pitchFamily="50" charset="0"/>
              </a:rPr>
              <a:t>Martat ovat tehneet kehitysyhteistyötä Afrikassa jo 40 vuoden ajan. Parannamme kohdemaissa perheiden ja erityisesti naisten ja tyttöjen asemaa kotitalousneuvonnan keinoin.</a:t>
            </a:r>
          </a:p>
          <a:p>
            <a:pPr marL="0" indent="0">
              <a:buNone/>
            </a:pPr>
            <a:r>
              <a:rPr lang="fi-FI" dirty="0">
                <a:latin typeface="Papelli" pitchFamily="50" charset="0"/>
              </a:rPr>
              <a:t>Toimimme myös Pohjoismaiden Naisliitossa ja kotitalousneuvonnan kansainvälisessä yhteistyöjärjestö IFHE:ssä.</a:t>
            </a:r>
          </a:p>
          <a:p>
            <a:pPr marL="0" indent="0">
              <a:buNone/>
            </a:pPr>
            <a:endParaRPr lang="fi-FI" dirty="0"/>
          </a:p>
        </p:txBody>
      </p:sp>
      <p:sp>
        <p:nvSpPr>
          <p:cNvPr id="7" name="Tekstiruutu 6">
            <a:extLst>
              <a:ext uri="{FF2B5EF4-FFF2-40B4-BE49-F238E27FC236}">
                <a16:creationId xmlns:a16="http://schemas.microsoft.com/office/drawing/2014/main" id="{F96BCE1E-E3D4-4C12-963D-A55212E06AF3}"/>
              </a:ext>
            </a:extLst>
          </p:cNvPr>
          <p:cNvSpPr txBox="1"/>
          <p:nvPr/>
        </p:nvSpPr>
        <p:spPr>
          <a:xfrm>
            <a:off x="336429" y="6280484"/>
            <a:ext cx="45413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dirty="0">
                <a:solidFill>
                  <a:srgbClr val="2A6AB2"/>
                </a:solidFill>
                <a:latin typeface="Papelli Extralight" pitchFamily="50" charset="0"/>
              </a:rPr>
              <a:t>ⓘ www.martat.fi/kansainvalinen-toiminta</a:t>
            </a:r>
          </a:p>
        </p:txBody>
      </p:sp>
      <p:pic>
        <p:nvPicPr>
          <p:cNvPr id="8" name="Kuvan paikkamerkki 7" descr="Kuva, joka sisältää kohteen henkilö, mies, pöytä, sisä&#10;&#10;Kuvaus luotu automaattisesti">
            <a:extLst>
              <a:ext uri="{FF2B5EF4-FFF2-40B4-BE49-F238E27FC236}">
                <a16:creationId xmlns:a16="http://schemas.microsoft.com/office/drawing/2014/main" id="{DE838017-7405-4B31-B904-50C4ADD0AE06}"/>
              </a:ext>
            </a:extLst>
          </p:cNvPr>
          <p:cNvPicPr>
            <a:picLocks noGrp="1" noChangeAspect="1"/>
          </p:cNvPicPr>
          <p:nvPr>
            <p:ph type="pic" idx="1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99357081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uva 2" descr="Kuva, joka sisältää kohteen henkilö, vaatetus, rakennus, mies&#10;&#10;Kuvaus luotu automaattisesti">
            <a:extLst>
              <a:ext uri="{FF2B5EF4-FFF2-40B4-BE49-F238E27FC236}">
                <a16:creationId xmlns:a16="http://schemas.microsoft.com/office/drawing/2014/main" id="{7FD8EAAE-3AC0-43BA-9C24-A9F62346318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  <p:graphicFrame>
        <p:nvGraphicFramePr>
          <p:cNvPr id="5" name="Taulukko 5">
            <a:extLst>
              <a:ext uri="{FF2B5EF4-FFF2-40B4-BE49-F238E27FC236}">
                <a16:creationId xmlns:a16="http://schemas.microsoft.com/office/drawing/2014/main" id="{8D4B9D68-22C7-48D8-9E8D-C849B44BCB0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62521132"/>
              </p:ext>
            </p:extLst>
          </p:nvPr>
        </p:nvGraphicFramePr>
        <p:xfrm>
          <a:off x="2032000" y="883439"/>
          <a:ext cx="8128000" cy="55981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032000">
                  <a:extLst>
                    <a:ext uri="{9D8B030D-6E8A-4147-A177-3AD203B41FA5}">
                      <a16:colId xmlns:a16="http://schemas.microsoft.com/office/drawing/2014/main" val="811270441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1322231602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4015227553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4026106715"/>
                    </a:ext>
                  </a:extLst>
                </a:gridCol>
              </a:tblGrid>
              <a:tr h="370840">
                <a:tc gridSpan="2">
                  <a:txBody>
                    <a:bodyPr/>
                    <a:lstStyle/>
                    <a:p>
                      <a:pPr lvl="0" algn="r"/>
                      <a:r>
                        <a:rPr lang="fi-FI" sz="2400" b="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Papelli" pitchFamily="50" charset="0"/>
                        </a:rPr>
                        <a:t>Jäsenmäärä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fi-FI" sz="2400" b="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Papelli" pitchFamily="50" charset="0"/>
                        </a:rPr>
                        <a:t>44 000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90267048"/>
                  </a:ext>
                </a:extLst>
              </a:tr>
              <a:tr h="370840">
                <a:tc gridSpan="2">
                  <a:txBody>
                    <a:bodyPr/>
                    <a:lstStyle/>
                    <a:p>
                      <a:pPr lvl="0" algn="r"/>
                      <a:r>
                        <a:rPr lang="fi-FI" sz="2400" b="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Papelli" pitchFamily="50" charset="0"/>
                        </a:rPr>
                        <a:t>Yhdistyksiä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fi-FI" sz="2400" b="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Papelli" pitchFamily="50" charset="0"/>
                        </a:rPr>
                        <a:t>yli 1 000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77376723"/>
                  </a:ext>
                </a:extLst>
              </a:tr>
              <a:tr h="370840">
                <a:tc gridSpan="2">
                  <a:txBody>
                    <a:bodyPr/>
                    <a:lstStyle/>
                    <a:p>
                      <a:pPr lvl="0" algn="r"/>
                      <a:r>
                        <a:rPr lang="fi-FI" sz="2400" b="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Papelli" pitchFamily="50" charset="0"/>
                        </a:rPr>
                        <a:t>Vapaaehtoistunteja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fi-FI" sz="2400" b="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Papelli" pitchFamily="50" charset="0"/>
                        </a:rPr>
                        <a:t>500 000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41914942"/>
                  </a:ext>
                </a:extLst>
              </a:tr>
              <a:tr h="370840">
                <a:tc gridSpan="2">
                  <a:txBody>
                    <a:bodyPr/>
                    <a:lstStyle/>
                    <a:p>
                      <a:pPr lvl="0" algn="r"/>
                      <a:r>
                        <a:rPr lang="fi-FI" sz="2400" b="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Papelli" pitchFamily="50" charset="0"/>
                        </a:rPr>
                        <a:t>Martta-tapahtumia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fi-FI" sz="2400" b="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Papelli" pitchFamily="50" charset="0"/>
                        </a:rPr>
                        <a:t>30 000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28102807"/>
                  </a:ext>
                </a:extLst>
              </a:tr>
              <a:tr h="370840">
                <a:tc gridSpan="2">
                  <a:txBody>
                    <a:bodyPr/>
                    <a:lstStyle/>
                    <a:p>
                      <a:pPr lvl="0" algn="r"/>
                      <a:r>
                        <a:rPr lang="fi-FI" sz="2400" b="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Papelli" pitchFamily="50" charset="0"/>
                        </a:rPr>
                        <a:t>joissa osallistujia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fi-FI" sz="2400" b="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Papelli" pitchFamily="50" charset="0"/>
                        </a:rPr>
                        <a:t>1 miljoona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02633001"/>
                  </a:ext>
                </a:extLst>
              </a:tr>
              <a:tr h="370840">
                <a:tc gridSpan="2">
                  <a:txBody>
                    <a:bodyPr/>
                    <a:lstStyle/>
                    <a:p>
                      <a:pPr lvl="0" algn="r"/>
                      <a:r>
                        <a:rPr lang="fi-FI" sz="2400" b="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Papelli" pitchFamily="50" charset="0"/>
                        </a:rPr>
                        <a:t>Neuvontatapahtumia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fi-FI" sz="2400" b="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Papelli" pitchFamily="50" charset="0"/>
                        </a:rPr>
                        <a:t>3 000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19209910"/>
                  </a:ext>
                </a:extLst>
              </a:tr>
              <a:tr h="370840">
                <a:tc gridSpan="2">
                  <a:txBody>
                    <a:bodyPr/>
                    <a:lstStyle/>
                    <a:p>
                      <a:pPr lvl="0" algn="r"/>
                      <a:r>
                        <a:rPr lang="fi-FI" sz="2400" b="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Papelli" pitchFamily="50" charset="0"/>
                        </a:rPr>
                        <a:t>joissa osallistujia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fi-FI" sz="2400" b="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Papelli" pitchFamily="50" charset="0"/>
                        </a:rPr>
                        <a:t>90 000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89893036"/>
                  </a:ext>
                </a:extLst>
              </a:tr>
              <a:tr h="370840">
                <a:tc gridSpan="2">
                  <a:txBody>
                    <a:bodyPr/>
                    <a:lstStyle/>
                    <a:p>
                      <a:pPr lvl="0" algn="r"/>
                      <a:r>
                        <a:rPr lang="fi-FI" sz="2400" b="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Papelli" pitchFamily="50" charset="0"/>
                        </a:rPr>
                        <a:t>Martat.fi vierailut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fi-FI" sz="2400" b="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Papelli" pitchFamily="50" charset="0"/>
                        </a:rPr>
                        <a:t>9 miljoonaa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79787608"/>
                  </a:ext>
                </a:extLst>
              </a:tr>
              <a:tr h="370840">
                <a:tc gridSpan="2">
                  <a:txBody>
                    <a:bodyPr/>
                    <a:lstStyle/>
                    <a:p>
                      <a:endParaRPr lang="fi-FI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endParaRPr lang="fi-FI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99449755"/>
                  </a:ext>
                </a:extLst>
              </a:tr>
              <a:tr h="370840">
                <a:tc gridSpan="4">
                  <a:txBody>
                    <a:bodyPr/>
                    <a:lstStyle/>
                    <a:p>
                      <a:pPr lvl="0" algn="ctr"/>
                      <a:r>
                        <a:rPr lang="fi-FI" sz="2400" b="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Papelli" pitchFamily="50" charset="0"/>
                        </a:rPr>
                        <a:t>Seuraajat sosiaalisessa mediassa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i-FI" sz="2400" b="0" dirty="0">
                        <a:solidFill>
                          <a:schemeClr val="bg1"/>
                        </a:solidFill>
                        <a:latin typeface="Papelli" pitchFamily="50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1072194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i-FI" dirty="0">
                          <a:solidFill>
                            <a:schemeClr val="bg1"/>
                          </a:solidFill>
                          <a:latin typeface="Papelli" pitchFamily="50" charset="0"/>
                        </a:rPr>
                        <a:t>Facebook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Papelli" pitchFamily="50" charset="0"/>
                        </a:rPr>
                        <a:t>Instagram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Papelli" pitchFamily="50" charset="0"/>
                        </a:rPr>
                        <a:t>Twitter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Papelli" pitchFamily="50" charset="0"/>
                        </a:rPr>
                        <a:t>YouTube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0253789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i-FI" dirty="0">
                          <a:solidFill>
                            <a:schemeClr val="bg1"/>
                          </a:solidFill>
                          <a:latin typeface="Papelli Extralight" pitchFamily="50" charset="0"/>
                        </a:rPr>
                        <a:t>@martatvinkkaa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Papelli Extralight" pitchFamily="50" charset="0"/>
                        </a:rPr>
                        <a:t>@marttailu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Papelli Extralight" pitchFamily="50" charset="0"/>
                        </a:rPr>
                        <a:t>@marttaliitto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Papelli Extralight" pitchFamily="50" charset="0"/>
                        </a:rPr>
                        <a:t>MartatTV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5125401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i-FI" dirty="0">
                          <a:solidFill>
                            <a:schemeClr val="bg1"/>
                          </a:solidFill>
                          <a:latin typeface="Papelli" pitchFamily="50" charset="0"/>
                        </a:rPr>
                        <a:t>90 000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Papelli" pitchFamily="50" charset="0"/>
                        </a:rPr>
                        <a:t>30 000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Papelli" pitchFamily="50" charset="0"/>
                        </a:rPr>
                        <a:t>9 000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Papelli" pitchFamily="50" charset="0"/>
                        </a:rPr>
                        <a:t>2 000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5107404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9544612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ema">
  <a:themeElements>
    <a:clrScheme name="Martat">
      <a:dk1>
        <a:sysClr val="windowText" lastClr="000000"/>
      </a:dk1>
      <a:lt1>
        <a:sysClr val="window" lastClr="FFFFFF"/>
      </a:lt1>
      <a:dk2>
        <a:srgbClr val="286FB7"/>
      </a:dk2>
      <a:lt2>
        <a:srgbClr val="EFC2E1"/>
      </a:lt2>
      <a:accent1>
        <a:srgbClr val="286FB7"/>
      </a:accent1>
      <a:accent2>
        <a:srgbClr val="FF6319"/>
      </a:accent2>
      <a:accent3>
        <a:srgbClr val="65CFE9"/>
      </a:accent3>
      <a:accent4>
        <a:srgbClr val="FECB00"/>
      </a:accent4>
      <a:accent5>
        <a:srgbClr val="286FB7"/>
      </a:accent5>
      <a:accent6>
        <a:srgbClr val="64985F"/>
      </a:accent6>
      <a:hlink>
        <a:srgbClr val="65CFE9"/>
      </a:hlink>
      <a:folHlink>
        <a:srgbClr val="FF6319"/>
      </a:folHlink>
    </a:clrScheme>
    <a:fontScheme name="Martat 2019">
      <a:majorFont>
        <a:latin typeface="Corbel"/>
        <a:ea typeface=""/>
        <a:cs typeface=""/>
      </a:majorFont>
      <a:minorFont>
        <a:latin typeface="Cambr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sitys1" id="{8BA261F7-29DE-4B2B-B785-BCFB08B88B43}" vid="{70238B6B-F3EB-4BD1-8769-88C93E00E5FB}"/>
    </a:ext>
  </a:extLst>
</a:theme>
</file>

<file path=ppt/theme/theme2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Martat PowerPoint-pohja 2019</Template>
  <TotalTime>520</TotalTime>
  <Words>264</Words>
  <Application>Microsoft Office PowerPoint</Application>
  <PresentationFormat>Laajakuva</PresentationFormat>
  <Paragraphs>56</Paragraphs>
  <Slides>8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7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8</vt:i4>
      </vt:variant>
    </vt:vector>
  </HeadingPairs>
  <TitlesOfParts>
    <vt:vector size="16" baseType="lpstr">
      <vt:lpstr>Arial</vt:lpstr>
      <vt:lpstr>Calibri</vt:lpstr>
      <vt:lpstr>Cambria</vt:lpstr>
      <vt:lpstr>Corbel</vt:lpstr>
      <vt:lpstr>Papelli</vt:lpstr>
      <vt:lpstr>Papelli Extrabold</vt:lpstr>
      <vt:lpstr>Papelli Extralight</vt:lpstr>
      <vt:lpstr>Office-teema</vt:lpstr>
      <vt:lpstr>PowerPoint-esitys</vt:lpstr>
      <vt:lpstr>PowerPoint-esitys</vt:lpstr>
      <vt:lpstr>Kotitalousneuvonta</vt:lpstr>
      <vt:lpstr>PowerPoint-esitys</vt:lpstr>
      <vt:lpstr>JÄRJESTÖTOIMINTA</vt:lpstr>
      <vt:lpstr>PowerPoint-esitys</vt:lpstr>
      <vt:lpstr>Kansainvälinen toiminta</vt:lpstr>
      <vt:lpstr>PowerPoint-esitys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Marttojen powerpoint esityspohja 2019</dc:title>
  <dc:creator>Joonas Jylhä</dc:creator>
  <cp:lastModifiedBy>Joonas Jylhä</cp:lastModifiedBy>
  <cp:revision>51</cp:revision>
  <dcterms:created xsi:type="dcterms:W3CDTF">2019-09-17T10:32:19Z</dcterms:created>
  <dcterms:modified xsi:type="dcterms:W3CDTF">2019-10-24T08:00:22Z</dcterms:modified>
</cp:coreProperties>
</file>