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8" r:id="rId2"/>
    <p:sldId id="272" r:id="rId3"/>
    <p:sldId id="270" r:id="rId4"/>
    <p:sldId id="271" r:id="rId5"/>
    <p:sldId id="269" r:id="rId6"/>
    <p:sldId id="274" r:id="rId7"/>
    <p:sldId id="275" r:id="rId8"/>
    <p:sldId id="287" r:id="rId9"/>
    <p:sldId id="276" r:id="rId10"/>
    <p:sldId id="284" r:id="rId11"/>
    <p:sldId id="277" r:id="rId12"/>
    <p:sldId id="286" r:id="rId13"/>
    <p:sldId id="281" r:id="rId14"/>
    <p:sldId id="293" r:id="rId15"/>
    <p:sldId id="294" r:id="rId16"/>
    <p:sldId id="291" r:id="rId17"/>
    <p:sldId id="290" r:id="rId18"/>
    <p:sldId id="288" r:id="rId19"/>
    <p:sldId id="273" r:id="rId20"/>
    <p:sldId id="282" r:id="rId21"/>
    <p:sldId id="295" r:id="rId22"/>
    <p:sldId id="289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D00"/>
    <a:srgbClr val="7ACCE9"/>
    <a:srgbClr val="F1CCE2"/>
    <a:srgbClr val="009356"/>
    <a:srgbClr val="2A6AB2"/>
    <a:srgbClr val="EA5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78966" autoAdjust="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4C37942D-4159-4270-9F1E-262687B6AA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E23AB2F-F721-492E-8713-8EB8A9F6E0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3B8C1-F889-4E04-BC73-9D2608BDBD53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568BE44-B490-4057-8266-3133C03E46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96C4102-F0F5-4A29-BDEE-38478E7873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38BC9-1C20-4612-B04B-20DD6DBE0DC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7307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120B7-AC74-40DA-BCF4-D4A20CA9E548}" type="datetimeFigureOut">
              <a:rPr lang="fi-FI" smtClean="0"/>
              <a:t>30.9.2020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18EC5-1FE2-44A1-9B7B-476277F194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0123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rgbClr val="7AC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F78278-0C0F-4705-AD73-5917E963F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430" y="552091"/>
            <a:ext cx="7194430" cy="3528203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C603F05-4BAA-4103-8E2E-6CB65FB2D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430" y="4149306"/>
            <a:ext cx="7194430" cy="1440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E9D8CB61-2524-FE45-B57D-2D4A90501DD7}"/>
              </a:ext>
            </a:extLst>
          </p:cNvPr>
          <p:cNvSpPr/>
          <p:nvPr userDrawn="1"/>
        </p:nvSpPr>
        <p:spPr>
          <a:xfrm>
            <a:off x="10103611" y="5075087"/>
            <a:ext cx="1951744" cy="1567543"/>
          </a:xfrm>
          <a:prstGeom prst="rect">
            <a:avLst/>
          </a:prstGeom>
          <a:solidFill>
            <a:srgbClr val="7AC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935EA98-009F-1F4F-BEEC-5BDB228A4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18" y="5293018"/>
            <a:ext cx="1564982" cy="156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62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(sininen)">
    <p:bg>
      <p:bgPr>
        <a:solidFill>
          <a:srgbClr val="7AC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54E8FEA3-F31F-8C4B-81E8-58CFDCE49393}"/>
              </a:ext>
            </a:extLst>
          </p:cNvPr>
          <p:cNvSpPr/>
          <p:nvPr userDrawn="1"/>
        </p:nvSpPr>
        <p:spPr>
          <a:xfrm>
            <a:off x="10623452" y="5387926"/>
            <a:ext cx="1348154" cy="1209822"/>
          </a:xfrm>
          <a:prstGeom prst="rect">
            <a:avLst/>
          </a:prstGeom>
          <a:solidFill>
            <a:srgbClr val="7AC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F78278-0C0F-4705-AD73-5917E963F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430" y="1272209"/>
            <a:ext cx="7194430" cy="215679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ED8895F-4747-344C-92EE-649A182057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452" y="5289452"/>
            <a:ext cx="1568548" cy="15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13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(keltainen)">
    <p:bg>
      <p:bgPr>
        <a:solidFill>
          <a:srgbClr val="FE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F78278-0C0F-4705-AD73-5917E963F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430" y="1272209"/>
            <a:ext cx="7194430" cy="215679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C97836DE-FAE7-F241-8CB6-0C990011AE73}"/>
              </a:ext>
            </a:extLst>
          </p:cNvPr>
          <p:cNvSpPr/>
          <p:nvPr userDrawn="1"/>
        </p:nvSpPr>
        <p:spPr>
          <a:xfrm>
            <a:off x="10623452" y="5387926"/>
            <a:ext cx="1348154" cy="1209822"/>
          </a:xfrm>
          <a:prstGeom prst="rect">
            <a:avLst/>
          </a:prstGeom>
          <a:solidFill>
            <a:srgbClr val="FE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440A82D-8196-3243-BC32-42D9973D5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452" y="5289452"/>
            <a:ext cx="1568548" cy="15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15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C78221-0DCF-4226-964C-FF3B0F8F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0" y="560716"/>
            <a:ext cx="10800272" cy="2070341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22A794-0132-48EE-8974-C53E91C15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30" y="2708694"/>
            <a:ext cx="10800272" cy="288122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0149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D4F58CA1-E2F8-49F5-BAF3-133DB99D9DE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056450" y="0"/>
            <a:ext cx="3135549" cy="68579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6670 w 10000"/>
              <a:gd name="connsiteY3" fmla="*/ 9986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6670" y="998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0C78221-0DCF-4226-964C-FF3B0F8F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0" y="560716"/>
            <a:ext cx="8643668" cy="2096219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22A794-0132-48EE-8974-C53E91C15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30" y="2708694"/>
            <a:ext cx="8643668" cy="288122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00362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2">
            <a:extLst>
              <a:ext uri="{FF2B5EF4-FFF2-40B4-BE49-F238E27FC236}">
                <a16:creationId xmlns:a16="http://schemas.microsoft.com/office/drawing/2014/main" id="{68699F57-2024-1144-B8D6-82CDB135C84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959215" y="-54103"/>
            <a:ext cx="5287387" cy="699563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6670 w 10000"/>
              <a:gd name="connsiteY3" fmla="*/ 9986 h 10000"/>
              <a:gd name="connsiteX4" fmla="*/ 0 w 10000"/>
              <a:gd name="connsiteY4" fmla="*/ 0 h 10000"/>
              <a:gd name="connsiteX0" fmla="*/ 0 w 11026"/>
              <a:gd name="connsiteY0" fmla="*/ 0 h 10000"/>
              <a:gd name="connsiteX1" fmla="*/ 11026 w 11026"/>
              <a:gd name="connsiteY1" fmla="*/ 21 h 10000"/>
              <a:gd name="connsiteX2" fmla="*/ 10000 w 11026"/>
              <a:gd name="connsiteY2" fmla="*/ 10000 h 10000"/>
              <a:gd name="connsiteX3" fmla="*/ 6670 w 11026"/>
              <a:gd name="connsiteY3" fmla="*/ 9986 h 10000"/>
              <a:gd name="connsiteX4" fmla="*/ 0 w 11026"/>
              <a:gd name="connsiteY4" fmla="*/ 0 h 10000"/>
              <a:gd name="connsiteX0" fmla="*/ 0 w 11100"/>
              <a:gd name="connsiteY0" fmla="*/ 0 h 10042"/>
              <a:gd name="connsiteX1" fmla="*/ 11026 w 11100"/>
              <a:gd name="connsiteY1" fmla="*/ 21 h 10042"/>
              <a:gd name="connsiteX2" fmla="*/ 11100 w 11100"/>
              <a:gd name="connsiteY2" fmla="*/ 10042 h 10042"/>
              <a:gd name="connsiteX3" fmla="*/ 6670 w 11100"/>
              <a:gd name="connsiteY3" fmla="*/ 9986 h 10042"/>
              <a:gd name="connsiteX4" fmla="*/ 0 w 11100"/>
              <a:gd name="connsiteY4" fmla="*/ 0 h 10042"/>
              <a:gd name="connsiteX0" fmla="*/ 0 w 11393"/>
              <a:gd name="connsiteY0" fmla="*/ 0 h 9986"/>
              <a:gd name="connsiteX1" fmla="*/ 11026 w 11393"/>
              <a:gd name="connsiteY1" fmla="*/ 21 h 9986"/>
              <a:gd name="connsiteX2" fmla="*/ 11393 w 11393"/>
              <a:gd name="connsiteY2" fmla="*/ 9959 h 9986"/>
              <a:gd name="connsiteX3" fmla="*/ 6670 w 11393"/>
              <a:gd name="connsiteY3" fmla="*/ 9986 h 9986"/>
              <a:gd name="connsiteX4" fmla="*/ 0 w 11393"/>
              <a:gd name="connsiteY4" fmla="*/ 0 h 9986"/>
              <a:gd name="connsiteX0" fmla="*/ 0 w 10098"/>
              <a:gd name="connsiteY0" fmla="*/ 0 h 10000"/>
              <a:gd name="connsiteX1" fmla="*/ 10096 w 10098"/>
              <a:gd name="connsiteY1" fmla="*/ 0 h 10000"/>
              <a:gd name="connsiteX2" fmla="*/ 10000 w 10098"/>
              <a:gd name="connsiteY2" fmla="*/ 9973 h 10000"/>
              <a:gd name="connsiteX3" fmla="*/ 5854 w 10098"/>
              <a:gd name="connsiteY3" fmla="*/ 10000 h 10000"/>
              <a:gd name="connsiteX4" fmla="*/ 0 w 10098"/>
              <a:gd name="connsiteY4" fmla="*/ 0 h 10000"/>
              <a:gd name="connsiteX0" fmla="*/ 0 w 10098"/>
              <a:gd name="connsiteY0" fmla="*/ 0 h 10036"/>
              <a:gd name="connsiteX1" fmla="*/ 10096 w 10098"/>
              <a:gd name="connsiteY1" fmla="*/ 0 h 10036"/>
              <a:gd name="connsiteX2" fmla="*/ 10032 w 10098"/>
              <a:gd name="connsiteY2" fmla="*/ 10036 h 10036"/>
              <a:gd name="connsiteX3" fmla="*/ 5854 w 10098"/>
              <a:gd name="connsiteY3" fmla="*/ 10000 h 10036"/>
              <a:gd name="connsiteX4" fmla="*/ 0 w 10098"/>
              <a:gd name="connsiteY4" fmla="*/ 0 h 10036"/>
              <a:gd name="connsiteX0" fmla="*/ 0 w 10161"/>
              <a:gd name="connsiteY0" fmla="*/ 0 h 10015"/>
              <a:gd name="connsiteX1" fmla="*/ 10096 w 10161"/>
              <a:gd name="connsiteY1" fmla="*/ 0 h 10015"/>
              <a:gd name="connsiteX2" fmla="*/ 10161 w 10161"/>
              <a:gd name="connsiteY2" fmla="*/ 10015 h 10015"/>
              <a:gd name="connsiteX3" fmla="*/ 5854 w 10161"/>
              <a:gd name="connsiteY3" fmla="*/ 10000 h 10015"/>
              <a:gd name="connsiteX4" fmla="*/ 0 w 10161"/>
              <a:gd name="connsiteY4" fmla="*/ 0 h 10015"/>
              <a:gd name="connsiteX0" fmla="*/ 0 w 10161"/>
              <a:gd name="connsiteY0" fmla="*/ 0 h 10021"/>
              <a:gd name="connsiteX1" fmla="*/ 10096 w 10161"/>
              <a:gd name="connsiteY1" fmla="*/ 0 h 10021"/>
              <a:gd name="connsiteX2" fmla="*/ 10161 w 10161"/>
              <a:gd name="connsiteY2" fmla="*/ 10015 h 10021"/>
              <a:gd name="connsiteX3" fmla="*/ 5854 w 10161"/>
              <a:gd name="connsiteY3" fmla="*/ 10021 h 10021"/>
              <a:gd name="connsiteX4" fmla="*/ 0 w 10161"/>
              <a:gd name="connsiteY4" fmla="*/ 0 h 10021"/>
              <a:gd name="connsiteX0" fmla="*/ 0 w 10166"/>
              <a:gd name="connsiteY0" fmla="*/ 0 h 10021"/>
              <a:gd name="connsiteX1" fmla="*/ 10160 w 10166"/>
              <a:gd name="connsiteY1" fmla="*/ 21 h 10021"/>
              <a:gd name="connsiteX2" fmla="*/ 10161 w 10166"/>
              <a:gd name="connsiteY2" fmla="*/ 10015 h 10021"/>
              <a:gd name="connsiteX3" fmla="*/ 5854 w 10166"/>
              <a:gd name="connsiteY3" fmla="*/ 10021 h 10021"/>
              <a:gd name="connsiteX4" fmla="*/ 0 w 10166"/>
              <a:gd name="connsiteY4" fmla="*/ 0 h 10021"/>
              <a:gd name="connsiteX0" fmla="*/ 0 w 10166"/>
              <a:gd name="connsiteY0" fmla="*/ 0 h 10021"/>
              <a:gd name="connsiteX1" fmla="*/ 10160 w 10166"/>
              <a:gd name="connsiteY1" fmla="*/ 84 h 10021"/>
              <a:gd name="connsiteX2" fmla="*/ 10161 w 10166"/>
              <a:gd name="connsiteY2" fmla="*/ 10015 h 10021"/>
              <a:gd name="connsiteX3" fmla="*/ 5854 w 10166"/>
              <a:gd name="connsiteY3" fmla="*/ 10021 h 10021"/>
              <a:gd name="connsiteX4" fmla="*/ 0 w 10166"/>
              <a:gd name="connsiteY4" fmla="*/ 0 h 10021"/>
              <a:gd name="connsiteX0" fmla="*/ 0 w 10166"/>
              <a:gd name="connsiteY0" fmla="*/ 41 h 10062"/>
              <a:gd name="connsiteX1" fmla="*/ 10160 w 10166"/>
              <a:gd name="connsiteY1" fmla="*/ 0 h 10062"/>
              <a:gd name="connsiteX2" fmla="*/ 10161 w 10166"/>
              <a:gd name="connsiteY2" fmla="*/ 10056 h 10062"/>
              <a:gd name="connsiteX3" fmla="*/ 5854 w 10166"/>
              <a:gd name="connsiteY3" fmla="*/ 10062 h 10062"/>
              <a:gd name="connsiteX4" fmla="*/ 0 w 10166"/>
              <a:gd name="connsiteY4" fmla="*/ 41 h 10062"/>
              <a:gd name="connsiteX0" fmla="*/ 0 w 10166"/>
              <a:gd name="connsiteY0" fmla="*/ 0 h 10021"/>
              <a:gd name="connsiteX1" fmla="*/ 10160 w 10166"/>
              <a:gd name="connsiteY1" fmla="*/ 22 h 10021"/>
              <a:gd name="connsiteX2" fmla="*/ 10161 w 10166"/>
              <a:gd name="connsiteY2" fmla="*/ 10015 h 10021"/>
              <a:gd name="connsiteX3" fmla="*/ 5854 w 10166"/>
              <a:gd name="connsiteY3" fmla="*/ 10021 h 10021"/>
              <a:gd name="connsiteX4" fmla="*/ 0 w 10166"/>
              <a:gd name="connsiteY4" fmla="*/ 0 h 10021"/>
              <a:gd name="connsiteX0" fmla="*/ 0 w 11751"/>
              <a:gd name="connsiteY0" fmla="*/ 0 h 10021"/>
              <a:gd name="connsiteX1" fmla="*/ 11751 w 11751"/>
              <a:gd name="connsiteY1" fmla="*/ 22 h 10021"/>
              <a:gd name="connsiteX2" fmla="*/ 10161 w 11751"/>
              <a:gd name="connsiteY2" fmla="*/ 10015 h 10021"/>
              <a:gd name="connsiteX3" fmla="*/ 5854 w 11751"/>
              <a:gd name="connsiteY3" fmla="*/ 10021 h 10021"/>
              <a:gd name="connsiteX4" fmla="*/ 0 w 11751"/>
              <a:gd name="connsiteY4" fmla="*/ 0 h 10021"/>
              <a:gd name="connsiteX0" fmla="*/ 0 w 11783"/>
              <a:gd name="connsiteY0" fmla="*/ 0 h 10021"/>
              <a:gd name="connsiteX1" fmla="*/ 11751 w 11783"/>
              <a:gd name="connsiteY1" fmla="*/ 22 h 10021"/>
              <a:gd name="connsiteX2" fmla="*/ 11783 w 11783"/>
              <a:gd name="connsiteY2" fmla="*/ 10015 h 10021"/>
              <a:gd name="connsiteX3" fmla="*/ 5854 w 11783"/>
              <a:gd name="connsiteY3" fmla="*/ 10021 h 10021"/>
              <a:gd name="connsiteX4" fmla="*/ 0 w 11783"/>
              <a:gd name="connsiteY4" fmla="*/ 0 h 10021"/>
              <a:gd name="connsiteX0" fmla="*/ 0 w 11788"/>
              <a:gd name="connsiteY0" fmla="*/ 0 h 10021"/>
              <a:gd name="connsiteX1" fmla="*/ 11782 w 11788"/>
              <a:gd name="connsiteY1" fmla="*/ 22 h 10021"/>
              <a:gd name="connsiteX2" fmla="*/ 11783 w 11788"/>
              <a:gd name="connsiteY2" fmla="*/ 10015 h 10021"/>
              <a:gd name="connsiteX3" fmla="*/ 5854 w 11788"/>
              <a:gd name="connsiteY3" fmla="*/ 10021 h 10021"/>
              <a:gd name="connsiteX4" fmla="*/ 0 w 11788"/>
              <a:gd name="connsiteY4" fmla="*/ 0 h 10021"/>
              <a:gd name="connsiteX0" fmla="*/ 0 w 11908"/>
              <a:gd name="connsiteY0" fmla="*/ 18 h 10039"/>
              <a:gd name="connsiteX1" fmla="*/ 11907 w 11908"/>
              <a:gd name="connsiteY1" fmla="*/ 0 h 10039"/>
              <a:gd name="connsiteX2" fmla="*/ 11783 w 11908"/>
              <a:gd name="connsiteY2" fmla="*/ 10033 h 10039"/>
              <a:gd name="connsiteX3" fmla="*/ 5854 w 11908"/>
              <a:gd name="connsiteY3" fmla="*/ 10039 h 10039"/>
              <a:gd name="connsiteX4" fmla="*/ 0 w 11908"/>
              <a:gd name="connsiteY4" fmla="*/ 18 h 10039"/>
              <a:gd name="connsiteX0" fmla="*/ 0 w 11911"/>
              <a:gd name="connsiteY0" fmla="*/ 18 h 10154"/>
              <a:gd name="connsiteX1" fmla="*/ 11907 w 11911"/>
              <a:gd name="connsiteY1" fmla="*/ 0 h 10154"/>
              <a:gd name="connsiteX2" fmla="*/ 11877 w 11911"/>
              <a:gd name="connsiteY2" fmla="*/ 10154 h 10154"/>
              <a:gd name="connsiteX3" fmla="*/ 5854 w 11911"/>
              <a:gd name="connsiteY3" fmla="*/ 10039 h 10154"/>
              <a:gd name="connsiteX4" fmla="*/ 0 w 11911"/>
              <a:gd name="connsiteY4" fmla="*/ 18 h 10154"/>
              <a:gd name="connsiteX0" fmla="*/ 0 w 11911"/>
              <a:gd name="connsiteY0" fmla="*/ 79 h 10215"/>
              <a:gd name="connsiteX1" fmla="*/ 11907 w 11911"/>
              <a:gd name="connsiteY1" fmla="*/ 0 h 10215"/>
              <a:gd name="connsiteX2" fmla="*/ 11877 w 11911"/>
              <a:gd name="connsiteY2" fmla="*/ 10215 h 10215"/>
              <a:gd name="connsiteX3" fmla="*/ 5854 w 11911"/>
              <a:gd name="connsiteY3" fmla="*/ 10100 h 10215"/>
              <a:gd name="connsiteX4" fmla="*/ 0 w 11911"/>
              <a:gd name="connsiteY4" fmla="*/ 79 h 1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1" h="10215">
                <a:moveTo>
                  <a:pt x="0" y="79"/>
                </a:moveTo>
                <a:lnTo>
                  <a:pt x="11907" y="0"/>
                </a:lnTo>
                <a:cubicBezTo>
                  <a:pt x="11929" y="3345"/>
                  <a:pt x="11855" y="6870"/>
                  <a:pt x="11877" y="10215"/>
                </a:cubicBezTo>
                <a:lnTo>
                  <a:pt x="5854" y="10100"/>
                </a:lnTo>
                <a:lnTo>
                  <a:pt x="0" y="79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DEC2E28-E6A5-4805-8C2E-385A64DF4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0" y="554476"/>
            <a:ext cx="6466152" cy="2081719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28DE78F3-6280-4945-8D99-FC9C8FE87A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6429" y="2708694"/>
            <a:ext cx="7061897" cy="288122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864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C8800B3-2AF0-4E6F-89BD-26DFE4337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C3CEF9D9-FD4F-3246-A048-52E39F6F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924" y="928548"/>
            <a:ext cx="6466152" cy="2081719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282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48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 (ei alaotsikk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48D106-3A13-4079-A33F-7E0EB5BDA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603" y="880081"/>
            <a:ext cx="10160794" cy="2081780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261669-65CC-423D-AE1E-01DAAA185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603" y="3041374"/>
            <a:ext cx="5040640" cy="2544417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F3C7A0E-9046-49CF-A029-F1050D26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5756" y="3041374"/>
            <a:ext cx="5040641" cy="2544417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410600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 (alaotsikoil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50740C-1FB8-4466-B0E0-FB9DC6399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044" y="884582"/>
            <a:ext cx="10137912" cy="1371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C531F58-63B9-4A12-B6FA-E24CA9067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044" y="2335695"/>
            <a:ext cx="5029199" cy="7056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0" i="0" cap="all" baseline="0">
                <a:latin typeface="Corbel" panose="020B05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78A1406-139E-41A4-AF86-0C42AC6C5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7043" y="3041373"/>
            <a:ext cx="5029200" cy="254441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3F9F2CA-F478-46FD-9287-46EC1614D5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35756" y="2335691"/>
            <a:ext cx="5029199" cy="7056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0" i="0" cap="all" baseline="0">
                <a:latin typeface="Corbel" panose="020B05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0D6A5EF-2C53-463E-8694-7C4F23F2E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35756" y="3041371"/>
            <a:ext cx="5029200" cy="2544419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291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(punainen)">
    <p:bg>
      <p:bgPr>
        <a:solidFill>
          <a:srgbClr val="F1CC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9B7FF9A-3A12-EA49-8DCB-A858AEB7EA86}"/>
              </a:ext>
            </a:extLst>
          </p:cNvPr>
          <p:cNvSpPr/>
          <p:nvPr userDrawn="1"/>
        </p:nvSpPr>
        <p:spPr>
          <a:xfrm>
            <a:off x="10623452" y="5416062"/>
            <a:ext cx="1334086" cy="1125415"/>
          </a:xfrm>
          <a:prstGeom prst="rect">
            <a:avLst/>
          </a:prstGeom>
          <a:solidFill>
            <a:srgbClr val="F1C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F78278-0C0F-4705-AD73-5917E963F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430" y="1272209"/>
            <a:ext cx="7194430" cy="215679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167CF3F-9056-8F49-86C6-E9EB2790A5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452" y="5289452"/>
            <a:ext cx="1568548" cy="15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98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BBC78F5-B1BD-419C-A2CC-96A712B76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0" y="552090"/>
            <a:ext cx="10800272" cy="2087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70A7448-DBED-48CA-A455-970D4B81E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430" y="2708694"/>
            <a:ext cx="10800272" cy="2877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E496140-E19C-2C4F-9E52-9F5BB910327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5585791"/>
            <a:ext cx="1270000" cy="127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33FC7B5-8EDA-034B-93FB-45B791A425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18" y="5293018"/>
            <a:ext cx="1564982" cy="156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2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7" r:id="rId4"/>
    <p:sldLayoutId id="2147483662" r:id="rId5"/>
    <p:sldLayoutId id="2147483655" r:id="rId6"/>
    <p:sldLayoutId id="2147483652" r:id="rId7"/>
    <p:sldLayoutId id="2147483653" r:id="rId8"/>
    <p:sldLayoutId id="2147483661" r:id="rId9"/>
    <p:sldLayoutId id="2147483665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uomuliitto.fi/jarjesto/verkostot/jasenyhdistykset/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ksipakkausmerkinnat.fi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martat.fi/martat/yhdistyskanava/toiminta/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at.fi/miksi-pakkausmerkinnat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user/MartatTV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hanna.viita@martat.fi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hanna.viita@martat.fi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606218-0C13-4566-B828-8BC8C1B1C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429" y="368300"/>
            <a:ext cx="7445301" cy="3139137"/>
          </a:xfrm>
        </p:spPr>
        <p:txBody>
          <a:bodyPr/>
          <a:lstStyle/>
          <a:p>
            <a:r>
              <a:rPr lang="fi-FI" dirty="0"/>
              <a:t>Miksi pakkausmerkintä -koulutus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76573E8-4EE5-45A7-B256-E62BD2E71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430" y="3576449"/>
            <a:ext cx="7194430" cy="1440611"/>
          </a:xfrm>
        </p:spPr>
        <p:txBody>
          <a:bodyPr/>
          <a:lstStyle/>
          <a:p>
            <a:r>
              <a:rPr lang="fi-FI" dirty="0"/>
              <a:t>Esiintyjän nimi, päivämäärä, paikka, ym.</a:t>
            </a:r>
          </a:p>
          <a:p>
            <a:r>
              <a:rPr lang="fi-FI" dirty="0"/>
              <a:t>Marttaliitto 2020</a:t>
            </a:r>
          </a:p>
        </p:txBody>
      </p:sp>
    </p:spTree>
    <p:extLst>
      <p:ext uri="{BB962C8B-B14F-4D97-AF65-F5344CB8AC3E}">
        <p14:creationId xmlns:p14="http://schemas.microsoft.com/office/powerpoint/2010/main" val="2581169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ruoka, hedelmä, pöytä, lautanen&#10;&#10;Kuvaus luotu automaattisesti">
            <a:extLst>
              <a:ext uri="{FF2B5EF4-FFF2-40B4-BE49-F238E27FC236}">
                <a16:creationId xmlns:a16="http://schemas.microsoft.com/office/drawing/2014/main" id="{23F17BC0-28CA-43A7-AB1D-BA129D2A32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806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0AA59630-BC64-425F-90AE-5794EBC4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0" y="554477"/>
            <a:ext cx="10449758" cy="1115704"/>
          </a:xfrm>
        </p:spPr>
        <p:txBody>
          <a:bodyPr/>
          <a:lstStyle/>
          <a:p>
            <a:r>
              <a:rPr lang="fi-FI" dirty="0"/>
              <a:t>Yhteistyö luomuliiton kanssa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FFE5169-E067-4860-8F74-E514D2BA2C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6429" y="2006082"/>
            <a:ext cx="11037587" cy="4077477"/>
          </a:xfrm>
        </p:spPr>
        <p:txBody>
          <a:bodyPr>
            <a:normAutofit/>
          </a:bodyPr>
          <a:lstStyle/>
          <a:p>
            <a:r>
              <a:rPr lang="fi-FI" dirty="0"/>
              <a:t>Luomuliitto ja alueelliset Luomuyhdistykset viestivät Miksi pakkausmerkintä –kampanjasta ympäri Suomea, kuten Martatkin.</a:t>
            </a:r>
          </a:p>
          <a:p>
            <a:r>
              <a:rPr lang="fi-FI" dirty="0"/>
              <a:t>Suunnitellessanne tapahtumia, joihin osallistutte Miksi pakkausmerkintä -kampanjan kanssa, voitte yhdistää osaamisenne ja resurssinne alueellisten luomuyhdistysten kanssa.</a:t>
            </a:r>
          </a:p>
          <a:p>
            <a:r>
              <a:rPr lang="fi-FI" dirty="0"/>
              <a:t>Olkaa yhteyksissä alueellisiin luomuyhdistyksiin </a:t>
            </a:r>
            <a:r>
              <a:rPr lang="fi-FI" dirty="0">
                <a:hlinkClick r:id="rId2"/>
              </a:rPr>
              <a:t>http://www.luomuliitto.fi/jarjesto/verkostot/jasenyhdistykset/</a:t>
            </a:r>
            <a:endParaRPr lang="fi-FI" dirty="0"/>
          </a:p>
          <a:p>
            <a:r>
              <a:rPr lang="fi-FI" dirty="0"/>
              <a:t>Luomuyhdistykset keräävät vapaaehtoistunteja hankkeelle, kuten marttayhdistykset.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7366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pöytä, istuminen, pala, kakku&#10;&#10;Kuvaus luotu automaattisesti">
            <a:extLst>
              <a:ext uri="{FF2B5EF4-FFF2-40B4-BE49-F238E27FC236}">
                <a16:creationId xmlns:a16="http://schemas.microsoft.com/office/drawing/2014/main" id="{1CD654BC-E9DA-4419-8EE1-65C76E5655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3756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kakku, lautanen, pöytä, pala&#10;&#10;Kuvaus luotu automaattisesti">
            <a:extLst>
              <a:ext uri="{FF2B5EF4-FFF2-40B4-BE49-F238E27FC236}">
                <a16:creationId xmlns:a16="http://schemas.microsoft.com/office/drawing/2014/main" id="{3A2CAE34-EE4F-4641-949F-060C8F9455DD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r="28748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62F7BF9E-46AB-46FD-8C10-FFC414A53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0" y="554476"/>
            <a:ext cx="6466152" cy="1041059"/>
          </a:xfrm>
        </p:spPr>
        <p:txBody>
          <a:bodyPr/>
          <a:lstStyle/>
          <a:p>
            <a:r>
              <a:rPr lang="fi-FI" dirty="0"/>
              <a:t>kampanjasivut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05105B3-ACC5-4008-91E4-9ADEB20F9C1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6430" y="2158188"/>
            <a:ext cx="7697228" cy="3468171"/>
          </a:xfrm>
        </p:spPr>
        <p:txBody>
          <a:bodyPr/>
          <a:lstStyle/>
          <a:p>
            <a:r>
              <a:rPr lang="fi-FI" dirty="0"/>
              <a:t>Kampanjasivuille on koottu laajasti tietoa elintarvikkeiden pakkausmerkinnöistä. </a:t>
            </a:r>
          </a:p>
          <a:p>
            <a:r>
              <a:rPr lang="fi-FI" dirty="0"/>
              <a:t>Tutustu sivuihin ja hyödynnä niitä neuvontatilaisuuksissa!</a:t>
            </a:r>
          </a:p>
          <a:p>
            <a:r>
              <a:rPr lang="fi-FI" dirty="0">
                <a:hlinkClick r:id="rId3"/>
              </a:rPr>
              <a:t>www.miksipakkausmerkinnat.fi</a:t>
            </a:r>
            <a:r>
              <a:rPr lang="fi-FI" dirty="0"/>
              <a:t> 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1215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CB98A75D-DE63-4D7F-8BFF-9B968F81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0" y="554477"/>
            <a:ext cx="6466152" cy="1152404"/>
          </a:xfrm>
        </p:spPr>
        <p:txBody>
          <a:bodyPr/>
          <a:lstStyle/>
          <a:p>
            <a:r>
              <a:rPr lang="fi-FI" dirty="0"/>
              <a:t>Yhdistyskanava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79CB66-BF5B-4E5F-A1AC-6D2FF542713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6430" y="2663539"/>
            <a:ext cx="7061897" cy="2881223"/>
          </a:xfrm>
        </p:spPr>
        <p:txBody>
          <a:bodyPr/>
          <a:lstStyle/>
          <a:p>
            <a:r>
              <a:rPr lang="fi-FI" dirty="0"/>
              <a:t>Sivuilta löytyy ohjeita ja materiaaleja yhdistysten pitämiin neuvontatilaisuuksiin.</a:t>
            </a:r>
          </a:p>
          <a:p>
            <a:r>
              <a:rPr lang="fi-FI" u="sng" dirty="0">
                <a:hlinkClick r:id="rId2"/>
              </a:rPr>
              <a:t>https://www.martat.fi/martat/yhdistyskanava/toiminta/</a:t>
            </a:r>
            <a:endParaRPr lang="fi-FI" dirty="0"/>
          </a:p>
        </p:txBody>
      </p:sp>
      <p:pic>
        <p:nvPicPr>
          <p:cNvPr id="10" name="Kuvan paikkamerkki 9" descr="Kuva, joka sisältää kohteen kakku, lautanen, pöytä, pala&#10;&#10;Kuvaus luotu automaattisesti">
            <a:extLst>
              <a:ext uri="{FF2B5EF4-FFF2-40B4-BE49-F238E27FC236}">
                <a16:creationId xmlns:a16="http://schemas.microsoft.com/office/drawing/2014/main" id="{47DAA295-F9AE-473A-86B8-659D397605AA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r="287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5458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n paikkamerkki 11">
            <a:extLst>
              <a:ext uri="{FF2B5EF4-FFF2-40B4-BE49-F238E27FC236}">
                <a16:creationId xmlns:a16="http://schemas.microsoft.com/office/drawing/2014/main" id="{ED377D27-77BA-4F09-BAC0-8E133381D30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" b="3209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A84D6831-491D-43C9-B1A5-6C7EDEAFA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0" y="554477"/>
            <a:ext cx="6466152" cy="1010164"/>
          </a:xfrm>
        </p:spPr>
        <p:txBody>
          <a:bodyPr/>
          <a:lstStyle/>
          <a:p>
            <a:r>
              <a:rPr lang="fi-FI" dirty="0"/>
              <a:t>Esitteet ja </a:t>
            </a:r>
            <a:r>
              <a:rPr lang="fi-FI" dirty="0" err="1"/>
              <a:t>Flyerit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796F9EE-A409-4485-B652-3DD0A439273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fi-FI" dirty="0"/>
              <a:t>Esitteet on tarkoitettu lähtökohtaisesti ketjukoulutuksiin sekä yhdistysten koulutustilaisuuksiin. </a:t>
            </a:r>
          </a:p>
          <a:p>
            <a:r>
              <a:rPr lang="fi-FI" dirty="0" err="1"/>
              <a:t>Flyerit</a:t>
            </a:r>
            <a:r>
              <a:rPr lang="fi-FI" dirty="0"/>
              <a:t> on tarkoitettu ensisijaisesti tapahtumissa jaettavaksi.</a:t>
            </a:r>
          </a:p>
          <a:p>
            <a:r>
              <a:rPr lang="fi-FI" dirty="0"/>
              <a:t>Esitteet ja </a:t>
            </a:r>
            <a:r>
              <a:rPr lang="fi-FI" dirty="0" err="1"/>
              <a:t>flyerit</a:t>
            </a:r>
            <a:r>
              <a:rPr lang="fi-FI" dirty="0"/>
              <a:t> on noudettavissa piireistä.</a:t>
            </a:r>
          </a:p>
        </p:txBody>
      </p:sp>
    </p:spTree>
    <p:extLst>
      <p:ext uri="{BB962C8B-B14F-4D97-AF65-F5344CB8AC3E}">
        <p14:creationId xmlns:p14="http://schemas.microsoft.com/office/powerpoint/2010/main" val="421329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öytä, istuminen, pala, kakku&#10;&#10;Kuvaus luotu automaattisesti">
            <a:extLst>
              <a:ext uri="{FF2B5EF4-FFF2-40B4-BE49-F238E27FC236}">
                <a16:creationId xmlns:a16="http://schemas.microsoft.com/office/drawing/2014/main" id="{B11EFA1B-1D81-4BAE-849B-EFB89E7874F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r="28748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AB40BDA7-DA16-4898-BA44-6A964DBCF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0" y="554476"/>
            <a:ext cx="6466152" cy="802599"/>
          </a:xfrm>
        </p:spPr>
        <p:txBody>
          <a:bodyPr/>
          <a:lstStyle/>
          <a:p>
            <a:r>
              <a:rPr lang="fi-FI" dirty="0"/>
              <a:t>kampanjavideot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7AAC186-2198-42FC-A39F-47AA66F509B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6429" y="1694576"/>
            <a:ext cx="7061897" cy="3895341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Miksi pakkausmerkintä –kampanjaan on tehty 8 videota. </a:t>
            </a:r>
          </a:p>
          <a:p>
            <a:r>
              <a:rPr lang="fi-FI" dirty="0"/>
              <a:t>Videot löytyvät Marttojen nettisivuilta </a:t>
            </a:r>
            <a:r>
              <a:rPr lang="fi-FI" dirty="0">
                <a:hlinkClick r:id="rId3"/>
              </a:rPr>
              <a:t>www.martat.fi/miksi-pakkausmerkinnat</a:t>
            </a:r>
            <a:r>
              <a:rPr lang="fi-FI" dirty="0"/>
              <a:t> sekä </a:t>
            </a:r>
            <a:r>
              <a:rPr lang="fi-FI" dirty="0" err="1"/>
              <a:t>MartatTV:stä</a:t>
            </a:r>
            <a:r>
              <a:rPr lang="fi-FI" dirty="0"/>
              <a:t> </a:t>
            </a:r>
            <a:r>
              <a:rPr lang="fi-FI" dirty="0">
                <a:hlinkClick r:id="rId4"/>
              </a:rPr>
              <a:t>https://www.youtube.com/user/MartatTV</a:t>
            </a:r>
            <a:endParaRPr lang="fi-FI" dirty="0"/>
          </a:p>
          <a:p>
            <a:r>
              <a:rPr lang="fi-FI" dirty="0"/>
              <a:t>Voitte hyödyntää kampanjavideoita neuvontatilaisuuksissa.</a:t>
            </a:r>
          </a:p>
          <a:p>
            <a:r>
              <a:rPr lang="fi-FI" dirty="0"/>
              <a:t>Toivottavasti jaatte kampanjavideoita myös omissa sosiaalisen median kanavissa – näin saamme kampanjalle paremman näkyvyyden!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2162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kakku, lautanen, pöytä, pala&#10;&#10;Kuvaus luotu automaattisesti">
            <a:extLst>
              <a:ext uri="{FF2B5EF4-FFF2-40B4-BE49-F238E27FC236}">
                <a16:creationId xmlns:a16="http://schemas.microsoft.com/office/drawing/2014/main" id="{D2D5C08F-EC34-454A-AA5A-8C1D467CAEA9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r="28748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DE06999E-4040-4945-9245-8B04835FD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991" y="-54103"/>
            <a:ext cx="6466152" cy="1412110"/>
          </a:xfrm>
        </p:spPr>
        <p:txBody>
          <a:bodyPr>
            <a:normAutofit/>
          </a:bodyPr>
          <a:lstStyle/>
          <a:p>
            <a:r>
              <a:rPr lang="fi-FI" dirty="0"/>
              <a:t>Radiokampanja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02DBC98-42E8-45CB-A664-29EB66D369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9991" y="1428750"/>
            <a:ext cx="7061897" cy="5181600"/>
          </a:xfrm>
        </p:spPr>
        <p:txBody>
          <a:bodyPr>
            <a:normAutofit fontScale="92500"/>
          </a:bodyPr>
          <a:lstStyle/>
          <a:p>
            <a:r>
              <a:rPr lang="fi-FI" dirty="0"/>
              <a:t>Radiokampanja toteutetaan kolmessa erässä:</a:t>
            </a:r>
          </a:p>
          <a:p>
            <a:pPr lvl="1"/>
            <a:r>
              <a:rPr lang="fi-FI" dirty="0"/>
              <a:t>28.5.-10.9.2020</a:t>
            </a:r>
          </a:p>
          <a:p>
            <a:pPr lvl="1"/>
            <a:r>
              <a:rPr lang="fi-FI" dirty="0"/>
              <a:t>Loppuvuosi 2020 (15.10., 29.10. </a:t>
            </a:r>
            <a:r>
              <a:rPr lang="fi-FI"/>
              <a:t>12.11., 26.11.)</a:t>
            </a:r>
            <a:endParaRPr lang="fi-FI" dirty="0"/>
          </a:p>
          <a:p>
            <a:pPr lvl="1"/>
            <a:r>
              <a:rPr lang="fi-FI" dirty="0"/>
              <a:t>Helmi-maaliskuu 2021</a:t>
            </a:r>
          </a:p>
          <a:p>
            <a:r>
              <a:rPr lang="fi-FI" dirty="0"/>
              <a:t>Radiokampanja on valtakunnallinen ja kuuluu 38 eri radiokanavalla.</a:t>
            </a:r>
          </a:p>
          <a:p>
            <a:pPr lvl="1"/>
            <a:r>
              <a:rPr lang="fi-FI" dirty="0"/>
              <a:t>Aito Iskelmä, Auran Aallot, Basso, BOX, FUN!, GROOV FM, Helmiradio, </a:t>
            </a:r>
            <a:r>
              <a:rPr lang="fi-FI" dirty="0" err="1"/>
              <a:t>HitMix</a:t>
            </a:r>
            <a:r>
              <a:rPr lang="fi-FI" dirty="0"/>
              <a:t>, ILUV2K, Iskelmä, Järviradio, Karjalainen JKL, Karjalainen Kuopio, Kasari, Kiss, </a:t>
            </a:r>
            <a:r>
              <a:rPr lang="fi-FI" dirty="0" err="1"/>
              <a:t>Loop</a:t>
            </a:r>
            <a:r>
              <a:rPr lang="fi-FI" dirty="0"/>
              <a:t>, NRJ, </a:t>
            </a:r>
            <a:r>
              <a:rPr lang="fi-FI" dirty="0" err="1"/>
              <a:t>Patmos</a:t>
            </a:r>
            <a:r>
              <a:rPr lang="fi-FI" dirty="0"/>
              <a:t>, Radio 957, Radio City, Radio </a:t>
            </a:r>
            <a:r>
              <a:rPr lang="fi-FI" dirty="0" err="1"/>
              <a:t>Dei</a:t>
            </a:r>
            <a:r>
              <a:rPr lang="fi-FI" dirty="0"/>
              <a:t>, Radio Helsinki, Radio Kaakko, Radio Mikkeli, Radio Nostalgia, Radio Nova, Radio </a:t>
            </a:r>
            <a:r>
              <a:rPr lang="fi-FI" dirty="0" err="1"/>
              <a:t>Pooki</a:t>
            </a:r>
            <a:r>
              <a:rPr lang="fi-FI" dirty="0"/>
              <a:t>, Radio Pori, Radio </a:t>
            </a:r>
            <a:r>
              <a:rPr lang="fi-FI" dirty="0" err="1"/>
              <a:t>Ramona</a:t>
            </a:r>
            <a:r>
              <a:rPr lang="fi-FI" dirty="0"/>
              <a:t>, Radio SUN, Radio Vaasa, Radio Voima, RadioAalto, RadioRock, SEA FM, Suomipop, Suomirock, Ysäri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7034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ruoka&#10;&#10;Kuvaus luotu automaattisesti">
            <a:extLst>
              <a:ext uri="{FF2B5EF4-FFF2-40B4-BE49-F238E27FC236}">
                <a16:creationId xmlns:a16="http://schemas.microsoft.com/office/drawing/2014/main" id="{6445B381-FFDB-4CD1-97D1-4C232F422A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4122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FAE3F1E-1768-C747-870F-DE63FC15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0" y="560716"/>
            <a:ext cx="8643668" cy="143603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fi-FI" dirty="0"/>
              <a:t>Yhdistysten neuvontatilaisuudet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D967FAD-EB81-3E4D-A714-C547AC181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29" y="2220686"/>
            <a:ext cx="9395399" cy="38068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fi-FI" sz="2000" dirty="0"/>
              <a:t>Yhdistykset järjestävät neuvontaa/tietoiskuja oman alueensa tapahtumissa. </a:t>
            </a:r>
          </a:p>
          <a:p>
            <a:r>
              <a:rPr lang="fi-FI" sz="2000" dirty="0"/>
              <a:t>Yhdistykset toteuttavat oman </a:t>
            </a:r>
            <a:r>
              <a:rPr lang="fi-FI" sz="2000" dirty="0" err="1"/>
              <a:t>marttapiirin</a:t>
            </a:r>
            <a:r>
              <a:rPr lang="fi-FI" sz="2000" dirty="0"/>
              <a:t> toiminta-alueella 1½ vuoden aikana yhteensä 4-5 tilaisuutta. Jokaisesta tilaisuudesta tulisi saada 16 vapaaehtoistyötuntia eli koko </a:t>
            </a:r>
            <a:r>
              <a:rPr lang="fi-FI" sz="2000" dirty="0" err="1"/>
              <a:t>marttapiirin</a:t>
            </a:r>
            <a:r>
              <a:rPr lang="fi-FI" sz="2000" dirty="0"/>
              <a:t> alueelta yhteensä 64-80h. </a:t>
            </a:r>
          </a:p>
          <a:p>
            <a:pPr lvl="1"/>
            <a:r>
              <a:rPr lang="fi-FI" sz="2000" dirty="0"/>
              <a:t>1 vapaaehtoistyötunti on 60 min. </a:t>
            </a:r>
          </a:p>
          <a:p>
            <a:r>
              <a:rPr lang="fi-FI" sz="2000" b="1" dirty="0"/>
              <a:t>Vapaaehtoistyötunteihin lasketaan mukaan tapahtumien valmistelutyö, tilaisuuden pitäminen, raportointi ja palaute.</a:t>
            </a:r>
          </a:p>
          <a:p>
            <a:r>
              <a:rPr lang="fi-FI" sz="2000" dirty="0"/>
              <a:t>Yhdistykset vastaavat kaikista mahdollisista syntyvistä kuluista itse, myös matkakuluista.</a:t>
            </a:r>
          </a:p>
          <a:p>
            <a:pPr marL="0" indent="0">
              <a:buNone/>
            </a:pPr>
            <a:endParaRPr lang="fi-FI" sz="2000" b="1" dirty="0"/>
          </a:p>
          <a:p>
            <a:pPr marL="0" indent="0">
              <a:buNone/>
            </a:pPr>
            <a:r>
              <a:rPr lang="fi-FI" sz="2000" b="1" dirty="0"/>
              <a:t>HUOM! Ketjukoulutukseen osallistumista ei lasketa vapaaehtoistyötunneiksi.</a:t>
            </a:r>
          </a:p>
          <a:p>
            <a:endParaRPr lang="fi-FI" sz="2000" dirty="0"/>
          </a:p>
        </p:txBody>
      </p:sp>
      <p:pic>
        <p:nvPicPr>
          <p:cNvPr id="8" name="Kuvan paikkamerkki 7" descr="Kuva, joka sisältää kohteen ruoka, pöytä, istuminen, lautanen&#10;&#10;Kuvaus luotu automaattisesti">
            <a:extLst>
              <a:ext uri="{FF2B5EF4-FFF2-40B4-BE49-F238E27FC236}">
                <a16:creationId xmlns:a16="http://schemas.microsoft.com/office/drawing/2014/main" id="{F694023F-0A63-44BF-8E76-0BE26E62139C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2" r="371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1165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883E20C7-C89D-4B9A-9043-315361BF8A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03523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ruoka, pöytä, istuminen, lautanen&#10;&#10;Kuvaus luotu automaattisesti">
            <a:extLst>
              <a:ext uri="{FF2B5EF4-FFF2-40B4-BE49-F238E27FC236}">
                <a16:creationId xmlns:a16="http://schemas.microsoft.com/office/drawing/2014/main" id="{F381D162-6519-4A5F-A292-E2FE6AA7492C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r="28748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4F6C8153-9DE5-46FE-8EB8-3DF5DA911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29" y="554476"/>
            <a:ext cx="6970381" cy="1400159"/>
          </a:xfrm>
        </p:spPr>
        <p:txBody>
          <a:bodyPr>
            <a:normAutofit fontScale="90000"/>
          </a:bodyPr>
          <a:lstStyle/>
          <a:p>
            <a:r>
              <a:rPr lang="fi-FI" dirty="0"/>
              <a:t>Yhdistysten neuvontatilaisuudet ja raportointi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40E5A7D-5626-48A8-A6C8-E50AED3047E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6429" y="2068945"/>
            <a:ext cx="7597607" cy="4091709"/>
          </a:xfrm>
        </p:spPr>
        <p:txBody>
          <a:bodyPr>
            <a:normAutofit/>
          </a:bodyPr>
          <a:lstStyle/>
          <a:p>
            <a:r>
              <a:rPr lang="fi-FI" dirty="0"/>
              <a:t>Ketjukoulutukseen osallistunut järjestää vähintään yhden Miksi pakkausmerkinnät –kampanjan tilaisuuden.</a:t>
            </a:r>
          </a:p>
          <a:p>
            <a:pPr lvl="1"/>
            <a:r>
              <a:rPr lang="fi-FI" dirty="0"/>
              <a:t>Tilaisuus voi olla esim. </a:t>
            </a:r>
            <a:r>
              <a:rPr lang="fi-FI" dirty="0" err="1"/>
              <a:t>marttaillassa</a:t>
            </a:r>
            <a:r>
              <a:rPr lang="fi-FI" dirty="0"/>
              <a:t> pidettävä koulutus, lähikaupassa pidettävä neuvontatilaisuus tai luomuyhdistyksen kanssa pidettä yhteinen neuvontahetki Suomen luonnon päivässä.  </a:t>
            </a:r>
          </a:p>
          <a:p>
            <a:r>
              <a:rPr lang="fi-FI" dirty="0"/>
              <a:t>Ketjukoulutukseen osallistunut raportoi tilaisuuden toiminnantilastointijärjestelmään.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816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69F41633-8159-46F3-8D7B-1B8D888F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73" y="293266"/>
            <a:ext cx="8592966" cy="903915"/>
          </a:xfrm>
        </p:spPr>
        <p:txBody>
          <a:bodyPr/>
          <a:lstStyle/>
          <a:p>
            <a:r>
              <a:rPr lang="fi-FI" dirty="0"/>
              <a:t>raportointi</a:t>
            </a:r>
          </a:p>
        </p:txBody>
      </p:sp>
      <p:pic>
        <p:nvPicPr>
          <p:cNvPr id="1026" name="Kuva 2" descr="image001">
            <a:extLst>
              <a:ext uri="{FF2B5EF4-FFF2-40B4-BE49-F238E27FC236}">
                <a16:creationId xmlns:a16="http://schemas.microsoft.com/office/drawing/2014/main" id="{A6166DE9-6EFE-4B83-B61E-B4F69D0E0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02" y="1354580"/>
            <a:ext cx="6785008" cy="408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C9C0423-D975-4C27-8B93-8C0F298589AC}"/>
              </a:ext>
            </a:extLst>
          </p:cNvPr>
          <p:cNvSpPr txBox="1"/>
          <p:nvPr/>
        </p:nvSpPr>
        <p:spPr>
          <a:xfrm>
            <a:off x="7184571" y="1354580"/>
            <a:ext cx="44413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Huomioita raportointiin!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Piiri- ja yhdistystiedot näkyvät teillä automaattisesti.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Tapahtuman nimi on Miksi pakkausmerkintä.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Alkamis- ja päättymisajankohdassa huomioikaa valmistelutyö, tilaisuuden pitäminen, raportointi ja palaute eli merkatkaa kokonaisaika.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Tilaisuuden aihealue on Kotitalousneuvonta.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Alaryhmästä valitkaa Miksi pakkausmerkinnät.</a:t>
            </a:r>
          </a:p>
          <a:p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43F4A21-2E18-4087-B83A-A092AD0B6337}"/>
              </a:ext>
            </a:extLst>
          </p:cNvPr>
          <p:cNvSpPr txBox="1"/>
          <p:nvPr/>
        </p:nvSpPr>
        <p:spPr>
          <a:xfrm>
            <a:off x="335560" y="5679347"/>
            <a:ext cx="982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Jos herää kysymyksiä tai haluatte antaa muuta palautetta tapahtumasta olkaa yhteydessä </a:t>
            </a:r>
            <a:r>
              <a:rPr lang="fi-FI" dirty="0">
                <a:hlinkClick r:id="rId3"/>
              </a:rPr>
              <a:t>hanna.viita@martat.fi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8314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CE85476-1583-4463-B5F0-2D402FE47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68" y="1244941"/>
            <a:ext cx="6466152" cy="3084463"/>
          </a:xfrm>
        </p:spPr>
        <p:txBody>
          <a:bodyPr>
            <a:normAutofit/>
          </a:bodyPr>
          <a:lstStyle/>
          <a:p>
            <a:r>
              <a:rPr lang="fi-FI" dirty="0"/>
              <a:t>Kiitos, kun olette mukana miksi pakkausmerkintä -kampanjassa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5B7B6D2-D2CF-464B-BF05-FDB882CBBF8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015940" y="4851478"/>
            <a:ext cx="6034957" cy="12409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dirty="0"/>
              <a:t>Lisätietoa kampanjasta  </a:t>
            </a:r>
          </a:p>
          <a:p>
            <a:pPr marL="0" indent="0">
              <a:buNone/>
            </a:pPr>
            <a:r>
              <a:rPr lang="fi-FI" dirty="0"/>
              <a:t>Hanna Viita, </a:t>
            </a:r>
            <a:r>
              <a:rPr lang="fi-FI" dirty="0">
                <a:hlinkClick r:id="rId2"/>
              </a:rPr>
              <a:t>hanna.viita@martat.fi</a:t>
            </a:r>
            <a:r>
              <a:rPr lang="fi-FI" dirty="0"/>
              <a:t> </a:t>
            </a:r>
          </a:p>
          <a:p>
            <a:pPr marL="0" indent="0">
              <a:buNone/>
            </a:pPr>
            <a:r>
              <a:rPr lang="fi-FI" dirty="0"/>
              <a:t>050 339 0494</a:t>
            </a:r>
          </a:p>
        </p:txBody>
      </p:sp>
      <p:pic>
        <p:nvPicPr>
          <p:cNvPr id="10" name="Kuvan paikkamerkki 9" descr="Kuva, joka sisältää kohteen kakku, istuminen, pöytä, vihreä&#10;&#10;Kuvaus luotu automaattisesti">
            <a:extLst>
              <a:ext uri="{FF2B5EF4-FFF2-40B4-BE49-F238E27FC236}">
                <a16:creationId xmlns:a16="http://schemas.microsoft.com/office/drawing/2014/main" id="{08EE0BD3-EABE-4A8B-B243-C45C7363978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r="287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7527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FAE3F1E-1768-C747-870F-DE63FC15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29" y="554477"/>
            <a:ext cx="7044085" cy="155424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fi-FI" dirty="0"/>
              <a:t>Miksi pakkausmerkinnät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D967FAD-EB81-3E4D-A714-C547AC18170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6429" y="2556588"/>
            <a:ext cx="8117106" cy="403082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fi-FI" dirty="0"/>
              <a:t>Hankkeen toiminta-aika 1.9.2019-31.7.2021</a:t>
            </a:r>
          </a:p>
          <a:p>
            <a:pPr lvl="1"/>
            <a:r>
              <a:rPr lang="fi-FI" b="1" dirty="0"/>
              <a:t>Piireissä ja yhdistyksissä hanketta toteutetaan 1.1.2020-30.4.2021</a:t>
            </a:r>
          </a:p>
          <a:p>
            <a:r>
              <a:rPr lang="fi-FI" dirty="0"/>
              <a:t>Hankkeen kohderyhmänä ovat suomalaiset kuluttajat.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Hankkeen tavoitteet</a:t>
            </a:r>
            <a:endParaRPr lang="fi-FI" dirty="0"/>
          </a:p>
          <a:p>
            <a:r>
              <a:rPr lang="fi-FI" dirty="0"/>
              <a:t>Lisätä pakkausmerkintöjen lukutaitoa</a:t>
            </a:r>
          </a:p>
          <a:p>
            <a:r>
              <a:rPr lang="fi-FI" dirty="0"/>
              <a:t>Lisätä tietoa eri merkintöjen merkityksestä</a:t>
            </a:r>
          </a:p>
          <a:p>
            <a:r>
              <a:rPr lang="fi-FI" dirty="0"/>
              <a:t>Helpottaa kuluttajia löytämään itselleen sopivat tuotteet</a:t>
            </a:r>
          </a:p>
          <a:p>
            <a:r>
              <a:rPr lang="fi-FI" dirty="0"/>
              <a:t>Edistää terveyttä hyvillä valinnoilla</a:t>
            </a:r>
          </a:p>
          <a:p>
            <a:r>
              <a:rPr lang="fi-FI" dirty="0"/>
              <a:t>Auttaa kuluttajia valitsemaan eettisiä ja kestäviä tuotteita</a:t>
            </a:r>
          </a:p>
          <a:p>
            <a:r>
              <a:rPr lang="fi-FI" dirty="0"/>
              <a:t>Ehkäistä ruokahävikkiä</a:t>
            </a:r>
          </a:p>
          <a:p>
            <a:endParaRPr lang="fi-FI" dirty="0"/>
          </a:p>
        </p:txBody>
      </p:sp>
      <p:pic>
        <p:nvPicPr>
          <p:cNvPr id="8" name="Kuvan paikkamerkki 7" descr="Kuva, joka sisältää kohteen kakku, istuminen, pöytä, vihreä&#10;&#10;Kuvaus luotu automaattisesti">
            <a:extLst>
              <a:ext uri="{FF2B5EF4-FFF2-40B4-BE49-F238E27FC236}">
                <a16:creationId xmlns:a16="http://schemas.microsoft.com/office/drawing/2014/main" id="{75638BC7-52C7-4A6C-8C6D-4B390A1D1279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r="287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7481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DC72FC31-0156-4E76-A787-2BDB8E84E6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63107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C8BAE65-6FA3-BE44-B2D3-5E33E7AA9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0" y="554476"/>
            <a:ext cx="6466152" cy="99748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fi-FI" dirty="0"/>
              <a:t>kuluttajatutkimus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36CE759-6BBE-4345-9BB9-9F626AC507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6430" y="1827850"/>
            <a:ext cx="7061897" cy="28812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i-FI" dirty="0"/>
              <a:t>Hanke teetätti </a:t>
            </a:r>
            <a:r>
              <a:rPr lang="fi-FI" dirty="0" err="1"/>
              <a:t>Kantarilla</a:t>
            </a:r>
            <a:r>
              <a:rPr lang="fi-FI" dirty="0"/>
              <a:t> 12/2019 kyselytutkimuksen kuluttajien pakkausmerkintäosaamisesta ja lukutaidosta.</a:t>
            </a:r>
          </a:p>
          <a:p>
            <a:r>
              <a:rPr lang="fi-FI" dirty="0"/>
              <a:t>Kuluttajatutkimus uusitaan keväällä 2021.</a:t>
            </a:r>
          </a:p>
        </p:txBody>
      </p:sp>
      <p:pic>
        <p:nvPicPr>
          <p:cNvPr id="8" name="Kuvan paikkamerkki 7" descr="Kuva, joka sisältää kohteen eläin, keltainen, kala, oranssi&#10;&#10;Kuvaus luotu automaattisesti">
            <a:extLst>
              <a:ext uri="{FF2B5EF4-FFF2-40B4-BE49-F238E27FC236}">
                <a16:creationId xmlns:a16="http://schemas.microsoft.com/office/drawing/2014/main" id="{90A3A5B1-1EC2-4CCC-A1AE-2C6C3AB93C44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r="287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5965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BBE85E14-D52C-4742-9500-CFEB0C310B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19830" y="647408"/>
            <a:ext cx="4543425" cy="513397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18D37E55-461D-4C64-A230-E26DCD4C55C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375" y="1166328"/>
            <a:ext cx="6565783" cy="443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74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030C8393-FCF4-4121-88E8-2C51DF23C0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59789" y="945988"/>
            <a:ext cx="4543425" cy="5133975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8E4CCD5-6349-4C16-9B64-01B70EC9EBF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945988"/>
            <a:ext cx="4543425" cy="5133975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477CEDFB-002C-465C-A4B4-1CD4C1B3F870}"/>
              </a:ext>
            </a:extLst>
          </p:cNvPr>
          <p:cNvSpPr txBox="1"/>
          <p:nvPr/>
        </p:nvSpPr>
        <p:spPr>
          <a:xfrm>
            <a:off x="662730" y="6266576"/>
            <a:ext cx="1039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Lue lisää www.miksipakkausmerkinnat.fi</a:t>
            </a:r>
          </a:p>
        </p:txBody>
      </p:sp>
    </p:spTree>
    <p:extLst>
      <p:ext uri="{BB962C8B-B14F-4D97-AF65-F5344CB8AC3E}">
        <p14:creationId xmlns:p14="http://schemas.microsoft.com/office/powerpoint/2010/main" val="4054812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pöytä, istuminen, ruoka, merkki&#10;&#10;Kuvaus luotu automaattisesti">
            <a:extLst>
              <a:ext uri="{FF2B5EF4-FFF2-40B4-BE49-F238E27FC236}">
                <a16:creationId xmlns:a16="http://schemas.microsoft.com/office/drawing/2014/main" id="{B503D39A-2EE7-427E-97C5-172FEBD87C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4220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C157058-2DFD-440E-BF27-814FF292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0" y="554477"/>
            <a:ext cx="6466152" cy="1003736"/>
          </a:xfrm>
        </p:spPr>
        <p:txBody>
          <a:bodyPr/>
          <a:lstStyle/>
          <a:p>
            <a:r>
              <a:rPr lang="fi-FI" dirty="0"/>
              <a:t>yhteistyökumppanit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02A580-B911-4782-A9B1-E5A0A156A98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6430" y="2008898"/>
            <a:ext cx="7708613" cy="3594830"/>
          </a:xfrm>
        </p:spPr>
        <p:txBody>
          <a:bodyPr>
            <a:normAutofit/>
          </a:bodyPr>
          <a:lstStyle/>
          <a:p>
            <a:r>
              <a:rPr lang="fi-FI" dirty="0"/>
              <a:t>Luomuliitto </a:t>
            </a:r>
          </a:p>
          <a:p>
            <a:pPr lvl="1"/>
            <a:r>
              <a:rPr lang="fi-FI" dirty="0"/>
              <a:t>Luomuliiton kanssa tehdään yhteisiä materiaaleja, joita molemmat järjestöt käyttävät omissa ja yhteisissä tapahtumissaan.</a:t>
            </a:r>
          </a:p>
          <a:p>
            <a:pPr lvl="1"/>
            <a:r>
              <a:rPr lang="fi-FI" dirty="0"/>
              <a:t>Viestii laajasti omassa järjestössä kampanjasta sekä osallistuu erilaisiin tapahtumiin ja tekee pakkausneuvontaa.</a:t>
            </a:r>
          </a:p>
          <a:p>
            <a:r>
              <a:rPr lang="fi-FI" dirty="0"/>
              <a:t>Ruokatieto, Kuluttajaliitto</a:t>
            </a:r>
          </a:p>
          <a:p>
            <a:pPr lvl="1"/>
            <a:r>
              <a:rPr lang="fi-FI" dirty="0"/>
              <a:t>Jakavat hankeviestiä omissa kanavissaan.</a:t>
            </a:r>
          </a:p>
          <a:p>
            <a:endParaRPr lang="fi-FI" dirty="0"/>
          </a:p>
        </p:txBody>
      </p:sp>
      <p:pic>
        <p:nvPicPr>
          <p:cNvPr id="8" name="Kuvan paikkamerkki 7" descr="Kuva, joka sisältää kohteen vesi, istuminen, pöytä, pieni&#10;&#10;Kuvaus luotu automaattisesti">
            <a:extLst>
              <a:ext uri="{FF2B5EF4-FFF2-40B4-BE49-F238E27FC236}">
                <a16:creationId xmlns:a16="http://schemas.microsoft.com/office/drawing/2014/main" id="{C89604B7-C241-4E72-BBEC-629C1753BF1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r="287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7236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artat">
      <a:dk1>
        <a:sysClr val="windowText" lastClr="000000"/>
      </a:dk1>
      <a:lt1>
        <a:sysClr val="window" lastClr="FFFFFF"/>
      </a:lt1>
      <a:dk2>
        <a:srgbClr val="286FB7"/>
      </a:dk2>
      <a:lt2>
        <a:srgbClr val="EFC2E1"/>
      </a:lt2>
      <a:accent1>
        <a:srgbClr val="286FB7"/>
      </a:accent1>
      <a:accent2>
        <a:srgbClr val="FF6319"/>
      </a:accent2>
      <a:accent3>
        <a:srgbClr val="65CFE9"/>
      </a:accent3>
      <a:accent4>
        <a:srgbClr val="FECB00"/>
      </a:accent4>
      <a:accent5>
        <a:srgbClr val="286FB7"/>
      </a:accent5>
      <a:accent6>
        <a:srgbClr val="64985F"/>
      </a:accent6>
      <a:hlink>
        <a:srgbClr val="65CFE9"/>
      </a:hlink>
      <a:folHlink>
        <a:srgbClr val="FF6319"/>
      </a:folHlink>
    </a:clrScheme>
    <a:fontScheme name="Martat 2019">
      <a:majorFont>
        <a:latin typeface="Corbel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6" id="{CDFDD4CE-8A32-402F-B40D-007B06D197BB}" vid="{F3108DBA-08A4-46E7-9EB3-BBFF7C9B16AB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642</Words>
  <Application>Microsoft Office PowerPoint</Application>
  <PresentationFormat>Laajakuva</PresentationFormat>
  <Paragraphs>77</Paragraphs>
  <Slides>22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</vt:lpstr>
      <vt:lpstr>Corbel</vt:lpstr>
      <vt:lpstr>Office-teema</vt:lpstr>
      <vt:lpstr>Miksi pakkausmerkintä -koulutus</vt:lpstr>
      <vt:lpstr>PowerPoint-esitys</vt:lpstr>
      <vt:lpstr>Miksi pakkausmerkinnät</vt:lpstr>
      <vt:lpstr>PowerPoint-esitys</vt:lpstr>
      <vt:lpstr>kuluttajatutkimus</vt:lpstr>
      <vt:lpstr>PowerPoint-esitys</vt:lpstr>
      <vt:lpstr>PowerPoint-esitys</vt:lpstr>
      <vt:lpstr>PowerPoint-esitys</vt:lpstr>
      <vt:lpstr>yhteistyökumppanit</vt:lpstr>
      <vt:lpstr>PowerPoint-esitys</vt:lpstr>
      <vt:lpstr>Yhteistyö luomuliiton kanssa</vt:lpstr>
      <vt:lpstr>PowerPoint-esitys</vt:lpstr>
      <vt:lpstr>kampanjasivut</vt:lpstr>
      <vt:lpstr>Yhdistyskanava</vt:lpstr>
      <vt:lpstr>Esitteet ja Flyerit</vt:lpstr>
      <vt:lpstr>kampanjavideot</vt:lpstr>
      <vt:lpstr>Radiokampanja </vt:lpstr>
      <vt:lpstr>PowerPoint-esitys</vt:lpstr>
      <vt:lpstr>Yhdistysten neuvontatilaisuudet</vt:lpstr>
      <vt:lpstr>Yhdistysten neuvontatilaisuudet ja raportointi</vt:lpstr>
      <vt:lpstr>raportointi</vt:lpstr>
      <vt:lpstr>Kiitos, kun olette mukana miksi pakkausmerkintä -kampanjassa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Miksi pakkausmerkintä -koulutus</dc:title>
  <dc:creator>Hanna Viita</dc:creator>
  <cp:lastModifiedBy>Hanna Viita</cp:lastModifiedBy>
  <cp:revision>38</cp:revision>
  <dcterms:created xsi:type="dcterms:W3CDTF">2020-01-27T13:01:14Z</dcterms:created>
  <dcterms:modified xsi:type="dcterms:W3CDTF">2020-09-30T10:04:28Z</dcterms:modified>
</cp:coreProperties>
</file>