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56" r:id="rId5"/>
    <p:sldId id="258" r:id="rId6"/>
    <p:sldId id="265" r:id="rId7"/>
    <p:sldId id="259" r:id="rId8"/>
    <p:sldId id="266" r:id="rId9"/>
    <p:sldId id="268" r:id="rId10"/>
    <p:sldId id="267" r:id="rId11"/>
    <p:sldId id="269" r:id="rId12"/>
    <p:sldId id="270" r:id="rId13"/>
    <p:sldId id="264" r:id="rId14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6F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248F71-100A-48CE-8B82-F48D44AF913B}" type="datetimeFigureOut">
              <a:rPr lang="fi-FI" smtClean="0"/>
              <a:t>27.10.2020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17A196-7093-40CE-BB62-ACEFDECC695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17862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Kuvan paikkamerkki 17">
            <a:extLst>
              <a:ext uri="{FF2B5EF4-FFF2-40B4-BE49-F238E27FC236}">
                <a16:creationId xmlns:a16="http://schemas.microsoft.com/office/drawing/2014/main" id="{9F130672-33EA-44BD-92E7-DFA8FF58B45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4708917 h 6858000"/>
              <a:gd name="connsiteX5" fmla="*/ 1279918 w 6096000"/>
              <a:gd name="connsiteY5" fmla="*/ 3428999 h 6858000"/>
              <a:gd name="connsiteX6" fmla="*/ 0 w 6096000"/>
              <a:gd name="connsiteY6" fmla="*/ 214908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lnTo>
                  <a:pt x="0" y="4708917"/>
                </a:lnTo>
                <a:cubicBezTo>
                  <a:pt x="706879" y="4708917"/>
                  <a:pt x="1279918" y="4135878"/>
                  <a:pt x="1279918" y="3428999"/>
                </a:cubicBezTo>
                <a:cubicBezTo>
                  <a:pt x="1279918" y="2722120"/>
                  <a:pt x="706879" y="2149081"/>
                  <a:pt x="0" y="2149081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8793843-FAA3-4784-B1FE-C7A99E5F4D4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8175" y="433136"/>
            <a:ext cx="3783826" cy="2755233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fi-FI" dirty="0"/>
              <a:t>Esityksen nimi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0B501E0-B355-4F9B-8076-EAF71D612E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28676" y="3428999"/>
            <a:ext cx="3783826" cy="2995865"/>
          </a:xfr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rgbClr val="286FB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Päivämäärä ja esiintyjä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6E972192-0A5D-4D84-9C7A-72F4B3EC3D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3773" y="2533827"/>
            <a:ext cx="1764454" cy="1790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008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- Kuva ja otsikko- Peikonleh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kasvi, vihreä, puu, pöytä&#10;&#10;Kuvaus luotu automaattisesti">
            <a:extLst>
              <a:ext uri="{FF2B5EF4-FFF2-40B4-BE49-F238E27FC236}">
                <a16:creationId xmlns:a16="http://schemas.microsoft.com/office/drawing/2014/main" id="{FFD091C0-1395-4727-BE19-A2057B5509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13859" cy="6858000"/>
          </a:xfrm>
          <a:prstGeom prst="rect">
            <a:avLst/>
          </a:prstGeom>
        </p:spPr>
      </p:pic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A969BA7A-569F-487A-86D1-27B1B9B793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28716" y="1279478"/>
            <a:ext cx="8734567" cy="4299044"/>
          </a:xfrm>
        </p:spPr>
        <p:txBody>
          <a:bodyPr anchor="ctr">
            <a:noAutofit/>
          </a:bodyPr>
          <a:lstStyle>
            <a:lvl1pPr algn="ctr">
              <a:buNone/>
              <a:defRPr sz="8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Otsikko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21AE4D50-4943-4CF9-BD44-E29D1800E6A0}"/>
              </a:ext>
            </a:extLst>
          </p:cNvPr>
          <p:cNvSpPr txBox="1">
            <a:spLocks/>
          </p:cNvSpPr>
          <p:nvPr userDrawn="1"/>
        </p:nvSpPr>
        <p:spPr>
          <a:xfrm>
            <a:off x="10889120" y="6393741"/>
            <a:ext cx="1203157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EECDAD-FF2E-45AB-89C8-CC474E4868FF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 dirty="0">
              <a:solidFill>
                <a:schemeClr val="bg1"/>
              </a:solidFill>
            </a:endParaRPr>
          </a:p>
        </p:txBody>
      </p:sp>
      <p:pic>
        <p:nvPicPr>
          <p:cNvPr id="11" name="Kuva 10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523E4C53-D7BC-495C-80E5-D5E19B65BC3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11" y="6381709"/>
            <a:ext cx="1031164" cy="34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404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- Kuva ja otsikko - Viherkasv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objekti, istuminen, ryhmä, pöytä&#10;&#10;Kuvaus luotu automaattisesti">
            <a:extLst>
              <a:ext uri="{FF2B5EF4-FFF2-40B4-BE49-F238E27FC236}">
                <a16:creationId xmlns:a16="http://schemas.microsoft.com/office/drawing/2014/main" id="{35BED646-8FCB-4021-9185-CB851AC466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201525" cy="6858000"/>
          </a:xfrm>
          <a:prstGeom prst="rect">
            <a:avLst/>
          </a:prstGeom>
        </p:spPr>
      </p:pic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A969BA7A-569F-487A-86D1-27B1B9B793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28716" y="1279478"/>
            <a:ext cx="8734567" cy="4299044"/>
          </a:xfrm>
        </p:spPr>
        <p:txBody>
          <a:bodyPr anchor="ctr">
            <a:noAutofit/>
          </a:bodyPr>
          <a:lstStyle>
            <a:lvl1pPr algn="ctr">
              <a:buNone/>
              <a:defRPr sz="8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Otsikko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21AE4D50-4943-4CF9-BD44-E29D1800E6A0}"/>
              </a:ext>
            </a:extLst>
          </p:cNvPr>
          <p:cNvSpPr txBox="1">
            <a:spLocks/>
          </p:cNvSpPr>
          <p:nvPr userDrawn="1"/>
        </p:nvSpPr>
        <p:spPr>
          <a:xfrm>
            <a:off x="10889120" y="6393741"/>
            <a:ext cx="1203157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EECDAD-FF2E-45AB-89C8-CC474E4868FF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 dirty="0">
              <a:solidFill>
                <a:schemeClr val="bg1"/>
              </a:solidFill>
            </a:endParaRPr>
          </a:p>
        </p:txBody>
      </p:sp>
      <p:pic>
        <p:nvPicPr>
          <p:cNvPr id="11" name="Kuva 10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523E4C53-D7BC-495C-80E5-D5E19B65BC3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11" y="6381709"/>
            <a:ext cx="1031164" cy="34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5307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- Kuva ja otsikko - Mets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Kuva, joka sisältää kohteen kasvi, vihreä, puu, suuri&#10;&#10;Kuvaus luotu automaattisesti">
            <a:extLst>
              <a:ext uri="{FF2B5EF4-FFF2-40B4-BE49-F238E27FC236}">
                <a16:creationId xmlns:a16="http://schemas.microsoft.com/office/drawing/2014/main" id="{E9FCD321-2F4F-4383-B27E-CBEDC94099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A969BA7A-569F-487A-86D1-27B1B9B793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28716" y="1279478"/>
            <a:ext cx="8734567" cy="4299044"/>
          </a:xfrm>
        </p:spPr>
        <p:txBody>
          <a:bodyPr anchor="ctr">
            <a:noAutofit/>
          </a:bodyPr>
          <a:lstStyle>
            <a:lvl1pPr algn="ctr">
              <a:buNone/>
              <a:defRPr sz="8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Otsikko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21AE4D50-4943-4CF9-BD44-E29D1800E6A0}"/>
              </a:ext>
            </a:extLst>
          </p:cNvPr>
          <p:cNvSpPr txBox="1">
            <a:spLocks/>
          </p:cNvSpPr>
          <p:nvPr userDrawn="1"/>
        </p:nvSpPr>
        <p:spPr>
          <a:xfrm>
            <a:off x="10889120" y="6393741"/>
            <a:ext cx="1203157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EECDAD-FF2E-45AB-89C8-CC474E4868FF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 dirty="0">
              <a:solidFill>
                <a:schemeClr val="bg1"/>
              </a:solidFill>
            </a:endParaRPr>
          </a:p>
        </p:txBody>
      </p:sp>
      <p:pic>
        <p:nvPicPr>
          <p:cNvPr id="11" name="Kuva 10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523E4C53-D7BC-495C-80E5-D5E19B65BC3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11" y="6381709"/>
            <a:ext cx="1031164" cy="34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8504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- Kuva ja otsikko - Basi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vihreä, pinaatti, istuminen, suuri&#10;&#10;Kuvaus luotu automaattisesti">
            <a:extLst>
              <a:ext uri="{FF2B5EF4-FFF2-40B4-BE49-F238E27FC236}">
                <a16:creationId xmlns:a16="http://schemas.microsoft.com/office/drawing/2014/main" id="{D5F8F510-76B0-406B-90A4-AE0E7160B9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01525" cy="6858000"/>
          </a:xfrm>
          <a:prstGeom prst="rect">
            <a:avLst/>
          </a:prstGeom>
        </p:spPr>
      </p:pic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A969BA7A-569F-487A-86D1-27B1B9B793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28716" y="1279478"/>
            <a:ext cx="8734567" cy="4299044"/>
          </a:xfrm>
        </p:spPr>
        <p:txBody>
          <a:bodyPr anchor="ctr">
            <a:noAutofit/>
          </a:bodyPr>
          <a:lstStyle>
            <a:lvl1pPr algn="ctr">
              <a:buNone/>
              <a:defRPr sz="8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Otsikko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21AE4D50-4943-4CF9-BD44-E29D1800E6A0}"/>
              </a:ext>
            </a:extLst>
          </p:cNvPr>
          <p:cNvSpPr txBox="1">
            <a:spLocks/>
          </p:cNvSpPr>
          <p:nvPr userDrawn="1"/>
        </p:nvSpPr>
        <p:spPr>
          <a:xfrm>
            <a:off x="10889120" y="6393741"/>
            <a:ext cx="1203157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EECDAD-FF2E-45AB-89C8-CC474E4868FF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 dirty="0">
              <a:solidFill>
                <a:schemeClr val="bg1"/>
              </a:solidFill>
            </a:endParaRPr>
          </a:p>
        </p:txBody>
      </p:sp>
      <p:pic>
        <p:nvPicPr>
          <p:cNvPr id="11" name="Kuva 10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523E4C53-D7BC-495C-80E5-D5E19B65BC3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11" y="6381709"/>
            <a:ext cx="1031164" cy="34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3162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- Kuva ja otsikko - Mustik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hedelmä, pöytä, katettu, ryhmä&#10;&#10;Kuvaus luotu automaattisesti">
            <a:extLst>
              <a:ext uri="{FF2B5EF4-FFF2-40B4-BE49-F238E27FC236}">
                <a16:creationId xmlns:a16="http://schemas.microsoft.com/office/drawing/2014/main" id="{68BF1527-6FD1-462D-AF20-5D3A55949F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8325" cy="6858000"/>
          </a:xfrm>
          <a:prstGeom prst="rect">
            <a:avLst/>
          </a:prstGeom>
        </p:spPr>
      </p:pic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A969BA7A-569F-487A-86D1-27B1B9B793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28716" y="1279478"/>
            <a:ext cx="8734567" cy="4299044"/>
          </a:xfrm>
        </p:spPr>
        <p:txBody>
          <a:bodyPr anchor="ctr">
            <a:noAutofit/>
          </a:bodyPr>
          <a:lstStyle>
            <a:lvl1pPr algn="ctr">
              <a:buNone/>
              <a:defRPr sz="8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Otsikko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21AE4D50-4943-4CF9-BD44-E29D1800E6A0}"/>
              </a:ext>
            </a:extLst>
          </p:cNvPr>
          <p:cNvSpPr txBox="1">
            <a:spLocks/>
          </p:cNvSpPr>
          <p:nvPr userDrawn="1"/>
        </p:nvSpPr>
        <p:spPr>
          <a:xfrm>
            <a:off x="10889120" y="6393741"/>
            <a:ext cx="1203157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EECDAD-FF2E-45AB-89C8-CC474E4868FF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 dirty="0">
              <a:solidFill>
                <a:schemeClr val="bg1"/>
              </a:solidFill>
            </a:endParaRPr>
          </a:p>
        </p:txBody>
      </p:sp>
      <p:pic>
        <p:nvPicPr>
          <p:cNvPr id="11" name="Kuva 10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523E4C53-D7BC-495C-80E5-D5E19B65BC3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11" y="6381709"/>
            <a:ext cx="1031164" cy="34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0094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- Kuva ja otsikko - Kantarel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ruoka, paalu, pöytä, lautanen&#10;&#10;Kuvaus luotu automaattisesti">
            <a:extLst>
              <a:ext uri="{FF2B5EF4-FFF2-40B4-BE49-F238E27FC236}">
                <a16:creationId xmlns:a16="http://schemas.microsoft.com/office/drawing/2014/main" id="{FD19B605-F23E-4996-B209-0A29584985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01525" cy="6858000"/>
          </a:xfrm>
          <a:prstGeom prst="rect">
            <a:avLst/>
          </a:prstGeom>
        </p:spPr>
      </p:pic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A969BA7A-569F-487A-86D1-27B1B9B793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28716" y="1279478"/>
            <a:ext cx="8734567" cy="4299044"/>
          </a:xfrm>
        </p:spPr>
        <p:txBody>
          <a:bodyPr anchor="ctr">
            <a:noAutofit/>
          </a:bodyPr>
          <a:lstStyle>
            <a:lvl1pPr algn="ctr">
              <a:buNone/>
              <a:defRPr sz="8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Otsikko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21AE4D50-4943-4CF9-BD44-E29D1800E6A0}"/>
              </a:ext>
            </a:extLst>
          </p:cNvPr>
          <p:cNvSpPr txBox="1">
            <a:spLocks/>
          </p:cNvSpPr>
          <p:nvPr userDrawn="1"/>
        </p:nvSpPr>
        <p:spPr>
          <a:xfrm>
            <a:off x="10889120" y="6393741"/>
            <a:ext cx="1203157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EECDAD-FF2E-45AB-89C8-CC474E4868FF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 dirty="0">
              <a:solidFill>
                <a:schemeClr val="bg1"/>
              </a:solidFill>
            </a:endParaRPr>
          </a:p>
        </p:txBody>
      </p:sp>
      <p:pic>
        <p:nvPicPr>
          <p:cNvPr id="11" name="Kuva 10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523E4C53-D7BC-495C-80E5-D5E19B65BC3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11" y="6381709"/>
            <a:ext cx="1031164" cy="34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4828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- Kuva ja otsikko - Vadel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ulko, marja, hedelmä, ruoka&#10;&#10;Kuvaus luotu automaattisesti">
            <a:extLst>
              <a:ext uri="{FF2B5EF4-FFF2-40B4-BE49-F238E27FC236}">
                <a16:creationId xmlns:a16="http://schemas.microsoft.com/office/drawing/2014/main" id="{588010EF-8E1E-43B2-A592-3D1E1010AF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201525" cy="6858000"/>
          </a:xfrm>
          <a:prstGeom prst="rect">
            <a:avLst/>
          </a:prstGeom>
        </p:spPr>
      </p:pic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A969BA7A-569F-487A-86D1-27B1B9B793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28716" y="1279478"/>
            <a:ext cx="8734567" cy="4299044"/>
          </a:xfrm>
        </p:spPr>
        <p:txBody>
          <a:bodyPr anchor="ctr">
            <a:noAutofit/>
          </a:bodyPr>
          <a:lstStyle>
            <a:lvl1pPr algn="ctr">
              <a:buNone/>
              <a:defRPr sz="8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Otsikko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21AE4D50-4943-4CF9-BD44-E29D1800E6A0}"/>
              </a:ext>
            </a:extLst>
          </p:cNvPr>
          <p:cNvSpPr txBox="1">
            <a:spLocks/>
          </p:cNvSpPr>
          <p:nvPr userDrawn="1"/>
        </p:nvSpPr>
        <p:spPr>
          <a:xfrm>
            <a:off x="10889120" y="6393741"/>
            <a:ext cx="1203157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EECDAD-FF2E-45AB-89C8-CC474E4868FF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 dirty="0">
              <a:solidFill>
                <a:schemeClr val="bg1"/>
              </a:solidFill>
            </a:endParaRPr>
          </a:p>
        </p:txBody>
      </p:sp>
      <p:pic>
        <p:nvPicPr>
          <p:cNvPr id="11" name="Kuva 10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523E4C53-D7BC-495C-80E5-D5E19B65BC3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11" y="6381709"/>
            <a:ext cx="1031164" cy="34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1607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- Kuva ja otsikko - Villapa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vaatetus, neulepusero, istuminen, sininen&#10;&#10;Kuvaus luotu automaattisesti">
            <a:extLst>
              <a:ext uri="{FF2B5EF4-FFF2-40B4-BE49-F238E27FC236}">
                <a16:creationId xmlns:a16="http://schemas.microsoft.com/office/drawing/2014/main" id="{35B68CA4-1319-4E85-B964-C4BD991223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201525" cy="6858000"/>
          </a:xfrm>
          <a:prstGeom prst="rect">
            <a:avLst/>
          </a:prstGeom>
        </p:spPr>
      </p:pic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A969BA7A-569F-487A-86D1-27B1B9B793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28716" y="1279478"/>
            <a:ext cx="8734567" cy="4299044"/>
          </a:xfrm>
        </p:spPr>
        <p:txBody>
          <a:bodyPr anchor="ctr">
            <a:noAutofit/>
          </a:bodyPr>
          <a:lstStyle>
            <a:lvl1pPr algn="ctr">
              <a:buNone/>
              <a:defRPr sz="8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Otsikko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21AE4D50-4943-4CF9-BD44-E29D1800E6A0}"/>
              </a:ext>
            </a:extLst>
          </p:cNvPr>
          <p:cNvSpPr txBox="1">
            <a:spLocks/>
          </p:cNvSpPr>
          <p:nvPr userDrawn="1"/>
        </p:nvSpPr>
        <p:spPr>
          <a:xfrm>
            <a:off x="10889120" y="6393741"/>
            <a:ext cx="1203157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EECDAD-FF2E-45AB-89C8-CC474E4868FF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 dirty="0">
              <a:solidFill>
                <a:schemeClr val="bg1"/>
              </a:solidFill>
            </a:endParaRPr>
          </a:p>
        </p:txBody>
      </p:sp>
      <p:pic>
        <p:nvPicPr>
          <p:cNvPr id="11" name="Kuva 10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523E4C53-D7BC-495C-80E5-D5E19B65BC3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11" y="6381709"/>
            <a:ext cx="1031164" cy="34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4339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- Kuva ja otsikko - Kang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vaatetus, sininen, neulepusero, matkapuhelin&#10;&#10;Kuvaus luotu automaattisesti">
            <a:extLst>
              <a:ext uri="{FF2B5EF4-FFF2-40B4-BE49-F238E27FC236}">
                <a16:creationId xmlns:a16="http://schemas.microsoft.com/office/drawing/2014/main" id="{B4A33E9B-F4C3-409D-8C32-95058F1C8D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A969BA7A-569F-487A-86D1-27B1B9B793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28716" y="1279478"/>
            <a:ext cx="8734567" cy="4299044"/>
          </a:xfrm>
        </p:spPr>
        <p:txBody>
          <a:bodyPr anchor="ctr">
            <a:noAutofit/>
          </a:bodyPr>
          <a:lstStyle>
            <a:lvl1pPr algn="ctr">
              <a:buNone/>
              <a:defRPr sz="8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Otsikko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21AE4D50-4943-4CF9-BD44-E29D1800E6A0}"/>
              </a:ext>
            </a:extLst>
          </p:cNvPr>
          <p:cNvSpPr txBox="1">
            <a:spLocks/>
          </p:cNvSpPr>
          <p:nvPr userDrawn="1"/>
        </p:nvSpPr>
        <p:spPr>
          <a:xfrm>
            <a:off x="10889120" y="6393741"/>
            <a:ext cx="1203157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EECDAD-FF2E-45AB-89C8-CC474E4868FF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 dirty="0">
              <a:solidFill>
                <a:schemeClr val="bg1"/>
              </a:solidFill>
            </a:endParaRPr>
          </a:p>
        </p:txBody>
      </p:sp>
      <p:pic>
        <p:nvPicPr>
          <p:cNvPr id="11" name="Kuva 10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523E4C53-D7BC-495C-80E5-D5E19B65BC3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11" y="6381709"/>
            <a:ext cx="1031164" cy="34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826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dia - luettelomainen teksti, kape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114034-4788-4E7D-8FAD-8C978F2D80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3610" y="365125"/>
            <a:ext cx="6605337" cy="1860717"/>
          </a:xfrm>
        </p:spPr>
        <p:txBody>
          <a:bodyPr anchor="b"/>
          <a:lstStyle>
            <a:lvl1pPr>
              <a:defRPr b="1"/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7A34E0C-FFB6-4ADD-AAE0-D747CF66DC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610" y="2310063"/>
            <a:ext cx="6605335" cy="386690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  <a:lvl4pPr>
              <a:defRPr sz="1400"/>
            </a:lvl4pPr>
            <a:lvl5pPr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4A5AD13-518E-457D-9C24-3BAC394C9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15788" y="6381709"/>
            <a:ext cx="1203157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 algn="r"/>
            <a:fld id="{1FEECDAD-FF2E-45AB-89C8-CC474E4868FF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0B6DBD8B-FC4B-487A-9FD7-1171D1EEC9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11" y="6381709"/>
            <a:ext cx="1031164" cy="342288"/>
          </a:xfrm>
          <a:prstGeom prst="rect">
            <a:avLst/>
          </a:prstGeom>
        </p:spPr>
      </p:pic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3424B478-65C9-4207-9606-E2D1ECD2DA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19988" y="1"/>
            <a:ext cx="4672012" cy="6857999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36274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dia - lyhyt teksti, paino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114034-4788-4E7D-8FAD-8C978F2D80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3611" y="365124"/>
            <a:ext cx="5173579" cy="2498391"/>
          </a:xfrm>
        </p:spPr>
        <p:txBody>
          <a:bodyPr anchor="b"/>
          <a:lstStyle>
            <a:lvl1pPr algn="l">
              <a:defRPr b="1"/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7A34E0C-FFB6-4ADD-AAE0-D747CF66DC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611" y="3043451"/>
            <a:ext cx="5173579" cy="3133512"/>
          </a:xfrm>
        </p:spPr>
        <p:txBody>
          <a:bodyPr/>
          <a:lstStyle>
            <a:lvl1pPr algn="l">
              <a:buFont typeface="Arial" panose="020B0604020202020204" pitchFamily="34" charset="0"/>
              <a:buChar char="•"/>
              <a:defRPr sz="2600"/>
            </a:lvl1pPr>
            <a:lvl2pPr>
              <a:buNone/>
              <a:defRPr/>
            </a:lvl2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4A5AD13-518E-457D-9C24-3BAC394C9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84572" y="6381709"/>
            <a:ext cx="1203157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 algn="r"/>
            <a:fld id="{1FEECDAD-FF2E-45AB-89C8-CC474E4868FF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0B6DBD8B-FC4B-487A-9FD7-1171D1EEC9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11" y="6381709"/>
            <a:ext cx="1031164" cy="342288"/>
          </a:xfrm>
          <a:prstGeom prst="rect">
            <a:avLst/>
          </a:prstGeom>
        </p:spPr>
      </p:pic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3424B478-65C9-4207-9606-E2D1ECD2DA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1"/>
            <a:ext cx="6096000" cy="6857999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99783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dia - lyhyt teksti, neljän kuvan ryhm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114034-4788-4E7D-8FAD-8C978F2D80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3611" y="365125"/>
            <a:ext cx="5173579" cy="2202136"/>
          </a:xfrm>
        </p:spPr>
        <p:txBody>
          <a:bodyPr anchor="b"/>
          <a:lstStyle>
            <a:lvl1pPr>
              <a:defRPr b="1"/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7A34E0C-FFB6-4ADD-AAE0-D747CF66DC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611" y="2701264"/>
            <a:ext cx="5173579" cy="3475699"/>
          </a:xfrm>
        </p:spPr>
        <p:txBody>
          <a:bodyPr/>
          <a:lstStyle>
            <a:lvl1pPr algn="l">
              <a:buFont typeface="Arial" panose="020B0604020202020204" pitchFamily="34" charset="0"/>
              <a:buChar char="•"/>
              <a:defRPr sz="2600"/>
            </a:lvl1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4A5AD13-518E-457D-9C24-3BAC394C9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84572" y="6381709"/>
            <a:ext cx="1203157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 algn="r"/>
            <a:fld id="{1FEECDAD-FF2E-45AB-89C8-CC474E4868FF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0B6DBD8B-FC4B-487A-9FD7-1171D1EEC9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11" y="6381709"/>
            <a:ext cx="1031164" cy="342288"/>
          </a:xfrm>
          <a:prstGeom prst="rect">
            <a:avLst/>
          </a:prstGeom>
        </p:spPr>
      </p:pic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3424B478-65C9-4207-9606-E2D1ECD2DA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16188" y="2"/>
            <a:ext cx="2975811" cy="3344778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endParaRPr lang="fi-FI" dirty="0"/>
          </a:p>
        </p:txBody>
      </p:sp>
      <p:sp>
        <p:nvSpPr>
          <p:cNvPr id="9" name="Kuvan paikkamerkki 15">
            <a:extLst>
              <a:ext uri="{FF2B5EF4-FFF2-40B4-BE49-F238E27FC236}">
                <a16:creationId xmlns:a16="http://schemas.microsoft.com/office/drawing/2014/main" id="{8C494528-3791-4799-8681-9441AB64B40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16189" y="3513220"/>
            <a:ext cx="2975811" cy="3344778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endParaRPr lang="fi-FI" dirty="0"/>
          </a:p>
        </p:txBody>
      </p:sp>
      <p:sp>
        <p:nvSpPr>
          <p:cNvPr id="10" name="Kuvan paikkamerkki 15">
            <a:extLst>
              <a:ext uri="{FF2B5EF4-FFF2-40B4-BE49-F238E27FC236}">
                <a16:creationId xmlns:a16="http://schemas.microsoft.com/office/drawing/2014/main" id="{BAFAA222-D20C-4062-BE54-92562A34D4E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-3"/>
            <a:ext cx="2975811" cy="3344778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endParaRPr lang="fi-FI" dirty="0"/>
          </a:p>
        </p:txBody>
      </p:sp>
      <p:sp>
        <p:nvSpPr>
          <p:cNvPr id="11" name="Kuvan paikkamerkki 15">
            <a:extLst>
              <a:ext uri="{FF2B5EF4-FFF2-40B4-BE49-F238E27FC236}">
                <a16:creationId xmlns:a16="http://schemas.microsoft.com/office/drawing/2014/main" id="{6AAD6113-3035-4D36-8C51-CC3EC3D86C2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5999" y="3501190"/>
            <a:ext cx="2975811" cy="3344778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49777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itusdia, kaksi kuvaa, lyhyet tekst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>
            <a:extLst>
              <a:ext uri="{FF2B5EF4-FFF2-40B4-BE49-F238E27FC236}">
                <a16:creationId xmlns:a16="http://schemas.microsoft.com/office/drawing/2014/main" id="{0B6DBD8B-FC4B-487A-9FD7-1171D1EEC9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11" y="6381709"/>
            <a:ext cx="1031164" cy="342288"/>
          </a:xfrm>
          <a:prstGeom prst="rect">
            <a:avLst/>
          </a:prstGeom>
        </p:spPr>
      </p:pic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3424B478-65C9-4207-9606-E2D1ECD2DA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5997" y="3429000"/>
            <a:ext cx="6096004" cy="3429000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endParaRPr lang="fi-FI" dirty="0"/>
          </a:p>
        </p:txBody>
      </p: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9EAED76A-E64E-4143-8919-B555FF90025A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571863" y="574912"/>
            <a:ext cx="5173579" cy="2279176"/>
          </a:xfrm>
        </p:spPr>
        <p:txBody>
          <a:bodyPr anchor="ctr">
            <a:normAutofit/>
          </a:bodyPr>
          <a:lstStyle>
            <a:lvl1pPr algn="ctr">
              <a:buNone/>
              <a:defRPr sz="2600"/>
            </a:lvl1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8" name="Kuvan paikkamerkki 7">
            <a:extLst>
              <a:ext uri="{FF2B5EF4-FFF2-40B4-BE49-F238E27FC236}">
                <a16:creationId xmlns:a16="http://schemas.microsoft.com/office/drawing/2014/main" id="{F570223F-6162-4B76-97DD-6247D8BE9D3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1" y="0"/>
            <a:ext cx="6095997" cy="3429000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endParaRPr lang="fi-FI" dirty="0"/>
          </a:p>
        </p:txBody>
      </p:sp>
      <p:sp>
        <p:nvSpPr>
          <p:cNvPr id="13" name="Sisällön paikkamerkki 2">
            <a:extLst>
              <a:ext uri="{FF2B5EF4-FFF2-40B4-BE49-F238E27FC236}">
                <a16:creationId xmlns:a16="http://schemas.microsoft.com/office/drawing/2014/main" id="{54C77ACF-C6B6-4A9E-A2B2-B21D1D396D18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61208" y="4003912"/>
            <a:ext cx="5173579" cy="2279176"/>
          </a:xfrm>
        </p:spPr>
        <p:txBody>
          <a:bodyPr anchor="ctr">
            <a:normAutofit/>
          </a:bodyPr>
          <a:lstStyle>
            <a:lvl1pPr algn="ctr">
              <a:buNone/>
              <a:defRPr sz="2600"/>
            </a:lvl1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14" name="Dian numeron paikkamerkki 5">
            <a:extLst>
              <a:ext uri="{FF2B5EF4-FFF2-40B4-BE49-F238E27FC236}">
                <a16:creationId xmlns:a16="http://schemas.microsoft.com/office/drawing/2014/main" id="{F1D70CBA-BB94-472F-B008-1D7EC5287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31630" y="6381709"/>
            <a:ext cx="1203157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 algn="r"/>
            <a:fld id="{1FEECDAD-FF2E-45AB-89C8-CC474E4868F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466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itusdia, kolme kuvaa, lyhyt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>
            <a:extLst>
              <a:ext uri="{FF2B5EF4-FFF2-40B4-BE49-F238E27FC236}">
                <a16:creationId xmlns:a16="http://schemas.microsoft.com/office/drawing/2014/main" id="{0B6DBD8B-FC4B-487A-9FD7-1171D1EEC9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11" y="6381709"/>
            <a:ext cx="1031164" cy="342288"/>
          </a:xfrm>
          <a:prstGeom prst="rect">
            <a:avLst/>
          </a:prstGeom>
        </p:spPr>
      </p:pic>
      <p:sp>
        <p:nvSpPr>
          <p:cNvPr id="8" name="Kuvan paikkamerkki 7">
            <a:extLst>
              <a:ext uri="{FF2B5EF4-FFF2-40B4-BE49-F238E27FC236}">
                <a16:creationId xmlns:a16="http://schemas.microsoft.com/office/drawing/2014/main" id="{F570223F-6162-4B76-97DD-6247D8BE9D3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1" y="0"/>
            <a:ext cx="5991727" cy="3294997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endParaRPr lang="fi-FI" dirty="0"/>
          </a:p>
        </p:txBody>
      </p:sp>
      <p:sp>
        <p:nvSpPr>
          <p:cNvPr id="13" name="Sisällön paikkamerkki 2">
            <a:extLst>
              <a:ext uri="{FF2B5EF4-FFF2-40B4-BE49-F238E27FC236}">
                <a16:creationId xmlns:a16="http://schemas.microsoft.com/office/drawing/2014/main" id="{54C77ACF-C6B6-4A9E-A2B2-B21D1D396D18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61208" y="4003912"/>
            <a:ext cx="5173579" cy="2279176"/>
          </a:xfrm>
        </p:spPr>
        <p:txBody>
          <a:bodyPr anchor="ctr">
            <a:normAutofit/>
          </a:bodyPr>
          <a:lstStyle>
            <a:lvl1pPr algn="ctr">
              <a:buNone/>
              <a:defRPr sz="2600"/>
            </a:lvl1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10" name="Kuvan paikkamerkki 7">
            <a:extLst>
              <a:ext uri="{FF2B5EF4-FFF2-40B4-BE49-F238E27FC236}">
                <a16:creationId xmlns:a16="http://schemas.microsoft.com/office/drawing/2014/main" id="{E1037746-D505-4B54-9622-F01D81E77DF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00273" y="0"/>
            <a:ext cx="5991727" cy="3294996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endParaRPr lang="fi-FI" dirty="0"/>
          </a:p>
        </p:txBody>
      </p:sp>
      <p:sp>
        <p:nvSpPr>
          <p:cNvPr id="11" name="Kuvan paikkamerkki 7">
            <a:extLst>
              <a:ext uri="{FF2B5EF4-FFF2-40B4-BE49-F238E27FC236}">
                <a16:creationId xmlns:a16="http://schemas.microsoft.com/office/drawing/2014/main" id="{CADCCD82-E1D4-4BE7-AFF3-33AD53B5153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00272" y="3563003"/>
            <a:ext cx="5991728" cy="3294997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endParaRPr lang="fi-FI" dirty="0"/>
          </a:p>
        </p:txBody>
      </p:sp>
      <p:sp>
        <p:nvSpPr>
          <p:cNvPr id="14" name="Dian numeron paikkamerkki 5">
            <a:extLst>
              <a:ext uri="{FF2B5EF4-FFF2-40B4-BE49-F238E27FC236}">
                <a16:creationId xmlns:a16="http://schemas.microsoft.com/office/drawing/2014/main" id="{A54795CB-B10B-4EB2-9D39-11D96DFD0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31630" y="6381709"/>
            <a:ext cx="1203157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 algn="r"/>
            <a:fld id="{1FEECDAD-FF2E-45AB-89C8-CC474E4868F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6555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tai lyhyt ajatus pelkkänä tekstin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4F080E58-FE79-49F2-9E6D-2F3447B011EE}"/>
              </a:ext>
            </a:extLst>
          </p:cNvPr>
          <p:cNvSpPr/>
          <p:nvPr userDrawn="1"/>
        </p:nvSpPr>
        <p:spPr>
          <a:xfrm>
            <a:off x="0" y="0"/>
            <a:ext cx="12192000" cy="5961862"/>
          </a:xfrm>
          <a:prstGeom prst="rect">
            <a:avLst/>
          </a:prstGeom>
          <a:solidFill>
            <a:srgbClr val="286FB7"/>
          </a:solidFill>
          <a:ln>
            <a:solidFill>
              <a:srgbClr val="286F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0B6DBD8B-FC4B-487A-9FD7-1171D1EEC9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11" y="6381709"/>
            <a:ext cx="1031164" cy="342288"/>
          </a:xfrm>
          <a:prstGeom prst="rect">
            <a:avLst/>
          </a:prstGeom>
        </p:spPr>
      </p:pic>
      <p:sp>
        <p:nvSpPr>
          <p:cNvPr id="13" name="Sisällön paikkamerkki 2">
            <a:extLst>
              <a:ext uri="{FF2B5EF4-FFF2-40B4-BE49-F238E27FC236}">
                <a16:creationId xmlns:a16="http://schemas.microsoft.com/office/drawing/2014/main" id="{54C77ACF-C6B6-4A9E-A2B2-B21D1D396D18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1233467" y="896138"/>
            <a:ext cx="9725066" cy="3922295"/>
          </a:xfrm>
        </p:spPr>
        <p:txBody>
          <a:bodyPr anchor="ctr">
            <a:normAutofit/>
          </a:bodyPr>
          <a:lstStyle>
            <a:lvl1pPr algn="ctr">
              <a:buNone/>
              <a:defRPr sz="3600" b="1" i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14" name="Dian numeron paikkamerkki 5">
            <a:extLst>
              <a:ext uri="{FF2B5EF4-FFF2-40B4-BE49-F238E27FC236}">
                <a16:creationId xmlns:a16="http://schemas.microsoft.com/office/drawing/2014/main" id="{A54795CB-B10B-4EB2-9D39-11D96DFD0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0398" y="6381709"/>
            <a:ext cx="1203157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 algn="r"/>
            <a:fld id="{1FEECDAD-FF2E-45AB-89C8-CC474E4868F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73582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- Kuva ja otsikko - Marttaruu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henkilö, mies, ulko, vaatetus&#10;&#10;Kuvaus luotu automaattisesti">
            <a:extLst>
              <a:ext uri="{FF2B5EF4-FFF2-40B4-BE49-F238E27FC236}">
                <a16:creationId xmlns:a16="http://schemas.microsoft.com/office/drawing/2014/main" id="{7C4FE22B-3E92-48B8-9B80-74E981D99B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A969BA7A-569F-487A-86D1-27B1B9B793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28716" y="1279478"/>
            <a:ext cx="8734567" cy="4299044"/>
          </a:xfrm>
        </p:spPr>
        <p:txBody>
          <a:bodyPr anchor="ctr">
            <a:noAutofit/>
          </a:bodyPr>
          <a:lstStyle>
            <a:lvl1pPr algn="ctr">
              <a:buNone/>
              <a:defRPr sz="8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Otsikko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21AE4D50-4943-4CF9-BD44-E29D1800E6A0}"/>
              </a:ext>
            </a:extLst>
          </p:cNvPr>
          <p:cNvSpPr txBox="1">
            <a:spLocks/>
          </p:cNvSpPr>
          <p:nvPr userDrawn="1"/>
        </p:nvSpPr>
        <p:spPr>
          <a:xfrm>
            <a:off x="10889120" y="6393741"/>
            <a:ext cx="1203157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EECDAD-FF2E-45AB-89C8-CC474E4868FF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 dirty="0">
              <a:solidFill>
                <a:schemeClr val="bg1"/>
              </a:solidFill>
            </a:endParaRPr>
          </a:p>
        </p:txBody>
      </p:sp>
      <p:pic>
        <p:nvPicPr>
          <p:cNvPr id="11" name="Kuva 10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523E4C53-D7BC-495C-80E5-D5E19B65BC3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11" y="6381709"/>
            <a:ext cx="1031164" cy="34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786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- Kuva ja otsikko - Kasvin yksityiskoh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Kuva 26" descr="Kuva, joka sisältää kohteen vihreä, istuminen, katsominen, päällä pitäminen&#10;&#10;Kuvaus luotu automaattisesti">
            <a:extLst>
              <a:ext uri="{FF2B5EF4-FFF2-40B4-BE49-F238E27FC236}">
                <a16:creationId xmlns:a16="http://schemas.microsoft.com/office/drawing/2014/main" id="{80F6FAE9-591F-4B34-B3B1-AED29C36AE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7872" cy="6858000"/>
          </a:xfrm>
          <a:prstGeom prst="rect">
            <a:avLst/>
          </a:prstGeom>
        </p:spPr>
      </p:pic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A969BA7A-569F-487A-86D1-27B1B9B793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28716" y="1279478"/>
            <a:ext cx="8734567" cy="4299044"/>
          </a:xfrm>
        </p:spPr>
        <p:txBody>
          <a:bodyPr anchor="ctr">
            <a:noAutofit/>
          </a:bodyPr>
          <a:lstStyle>
            <a:lvl1pPr algn="ctr">
              <a:buNone/>
              <a:defRPr sz="8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Otsikko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21AE4D50-4943-4CF9-BD44-E29D1800E6A0}"/>
              </a:ext>
            </a:extLst>
          </p:cNvPr>
          <p:cNvSpPr txBox="1">
            <a:spLocks/>
          </p:cNvSpPr>
          <p:nvPr userDrawn="1"/>
        </p:nvSpPr>
        <p:spPr>
          <a:xfrm>
            <a:off x="10889120" y="6393741"/>
            <a:ext cx="1203157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EECDAD-FF2E-45AB-89C8-CC474E4868FF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 dirty="0">
              <a:solidFill>
                <a:schemeClr val="bg1"/>
              </a:solidFill>
            </a:endParaRPr>
          </a:p>
        </p:txBody>
      </p:sp>
      <p:pic>
        <p:nvPicPr>
          <p:cNvPr id="11" name="Kuva 10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523E4C53-D7BC-495C-80E5-D5E19B65BC3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11" y="6381709"/>
            <a:ext cx="1031164" cy="34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249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1E501F4C-10FB-44BE-8C70-F9F0627DC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642" y="365125"/>
            <a:ext cx="107281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5924110-A9C6-46B8-A719-88A3C13AC2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5642" y="1825625"/>
            <a:ext cx="1072815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914652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4" r:id="rId4"/>
    <p:sldLayoutId id="2147483662" r:id="rId5"/>
    <p:sldLayoutId id="2147483663" r:id="rId6"/>
    <p:sldLayoutId id="2147483665" r:id="rId7"/>
    <p:sldLayoutId id="2147483673" r:id="rId8"/>
    <p:sldLayoutId id="2147483655" r:id="rId9"/>
    <p:sldLayoutId id="2147483667" r:id="rId10"/>
    <p:sldLayoutId id="2147483671" r:id="rId11"/>
    <p:sldLayoutId id="2147483666" r:id="rId12"/>
    <p:sldLayoutId id="2147483668" r:id="rId13"/>
    <p:sldLayoutId id="2147483670" r:id="rId14"/>
    <p:sldLayoutId id="2147483672" r:id="rId15"/>
    <p:sldLayoutId id="2147483674" r:id="rId16"/>
    <p:sldLayoutId id="2147483675" r:id="rId17"/>
    <p:sldLayoutId id="214748367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286FB7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455B07F1-B8D1-458A-BAED-92BE8DF3BD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8174" y="433136"/>
            <a:ext cx="4053989" cy="2755233"/>
          </a:xfrm>
        </p:spPr>
        <p:txBody>
          <a:bodyPr/>
          <a:lstStyle/>
          <a:p>
            <a:r>
              <a:rPr lang="fi-FI" dirty="0"/>
              <a:t>Aivoterveellinen arki</a:t>
            </a:r>
          </a:p>
        </p:txBody>
      </p:sp>
      <p:sp>
        <p:nvSpPr>
          <p:cNvPr id="4" name="Alaotsikko 3">
            <a:extLst>
              <a:ext uri="{FF2B5EF4-FFF2-40B4-BE49-F238E27FC236}">
                <a16:creationId xmlns:a16="http://schemas.microsoft.com/office/drawing/2014/main" id="{3D73A089-4DE5-4F7A-AB1C-5BF0463DAC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Päivitetty lokakuu 2020</a:t>
            </a:r>
          </a:p>
          <a:p>
            <a:r>
              <a:rPr lang="fi-FI" dirty="0"/>
              <a:t>Marttaliitto</a:t>
            </a:r>
          </a:p>
        </p:txBody>
      </p:sp>
      <p:pic>
        <p:nvPicPr>
          <p:cNvPr id="10" name="Kuvan paikkamerkki 9" descr="Kuva, joka sisältää kohteen henkilö, pöytä, istuminen, kakku&#10;&#10;Kuvaus luotu automaattisesti">
            <a:extLst>
              <a:ext uri="{FF2B5EF4-FFF2-40B4-BE49-F238E27FC236}">
                <a16:creationId xmlns:a16="http://schemas.microsoft.com/office/drawing/2014/main" id="{BCC20D15-B759-4263-86A6-BA4FE6B077E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482" b="124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912809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CB4FAD88-E540-4F65-B1BF-DFEAB3F72BE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i-FI" dirty="0"/>
              <a:t>Tee itsellesi hyvää!</a:t>
            </a:r>
          </a:p>
        </p:txBody>
      </p:sp>
    </p:spTree>
    <p:extLst>
      <p:ext uri="{BB962C8B-B14F-4D97-AF65-F5344CB8AC3E}">
        <p14:creationId xmlns:p14="http://schemas.microsoft.com/office/powerpoint/2010/main" val="235799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2913796-DE5E-4398-BFE6-E6C13B197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Aivoille virtaa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DD34599-B581-4AF9-8B89-C81D126135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i-FI" dirty="0"/>
              <a:t>Aivot käyttävät viidenneksen päivittäisestä energiantarpeestamme.</a:t>
            </a:r>
          </a:p>
          <a:p>
            <a:r>
              <a:rPr lang="fi-FI" dirty="0"/>
              <a:t>Aivojen pääasiallinen energianlähde on sokeri.</a:t>
            </a:r>
          </a:p>
          <a:p>
            <a:r>
              <a:rPr lang="fi-FI" dirty="0"/>
              <a:t>Aivoterveyttä edistävät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dirty="0"/>
              <a:t>Verenpaine kurissa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dirty="0"/>
              <a:t>Kolesteroli kurissa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dirty="0"/>
              <a:t>Terveellinen ruokavalio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dirty="0"/>
              <a:t>Säännöllinen liikunta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dirty="0"/>
              <a:t>Sosiaalinen kanssakäyminen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dirty="0"/>
              <a:t>Aivojen käyttö</a:t>
            </a:r>
          </a:p>
        </p:txBody>
      </p:sp>
      <p:pic>
        <p:nvPicPr>
          <p:cNvPr id="7" name="Kuvan paikkamerkki 6" descr="Kuva, joka sisältää kohteen henkilö, sisä, nainen, seisominen&#10;&#10;Kuvaus luotu automaattisesti">
            <a:extLst>
              <a:ext uri="{FF2B5EF4-FFF2-40B4-BE49-F238E27FC236}">
                <a16:creationId xmlns:a16="http://schemas.microsoft.com/office/drawing/2014/main" id="{DC6FBD45-B49C-49A1-9B54-C42B58522D9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56" r="555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44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2913796-DE5E-4398-BFE6-E6C13B197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Aivot rakastavat pehmeää rasvaa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DD34599-B581-4AF9-8B89-C81D126135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i-FI" dirty="0"/>
              <a:t>Kalaa 2- 3 krt viikossa.</a:t>
            </a:r>
          </a:p>
          <a:p>
            <a:r>
              <a:rPr lang="fi-FI" dirty="0"/>
              <a:t>Pähkinöitä tai siemeniä 2 rkl päivässä.</a:t>
            </a:r>
          </a:p>
          <a:p>
            <a:r>
              <a:rPr lang="fi-FI" dirty="0"/>
              <a:t>Ruoanvalmistuksessa öljyä, kasvimargariinia tai juoksevaa margariinia.</a:t>
            </a:r>
          </a:p>
          <a:p>
            <a:r>
              <a:rPr lang="fi-FI" dirty="0"/>
              <a:t>Öljypohjaista salaatinkastiketta tai öljyä mukaan lämpimään kasvislisukkeeseen.</a:t>
            </a:r>
          </a:p>
          <a:p>
            <a:endParaRPr lang="fi-FI" dirty="0"/>
          </a:p>
        </p:txBody>
      </p:sp>
      <p:pic>
        <p:nvPicPr>
          <p:cNvPr id="8" name="Kuvan paikkamerkki 8" descr="Kuva, joka sisältää kohteen lautanen, ruoka, pöytä, istuminen&#10;&#10;Kuvaus luotu automaattisesti">
            <a:extLst>
              <a:ext uri="{FF2B5EF4-FFF2-40B4-BE49-F238E27FC236}">
                <a16:creationId xmlns:a16="http://schemas.microsoft.com/office/drawing/2014/main" id="{FBF000E1-4FC1-42CA-82E1-6218BAC19FD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356" r="20356"/>
          <a:stretch/>
        </p:blipFill>
        <p:spPr>
          <a:xfrm>
            <a:off x="6096000" y="0"/>
            <a:ext cx="6096000" cy="6858000"/>
          </a:xfrm>
        </p:spPr>
      </p:pic>
    </p:spTree>
    <p:extLst>
      <p:ext uri="{BB962C8B-B14F-4D97-AF65-F5344CB8AC3E}">
        <p14:creationId xmlns:p14="http://schemas.microsoft.com/office/powerpoint/2010/main" val="870039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8AAFE01-A767-4EF7-93D3-4DC4C5F45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Aivot nauttivat väreistä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8E388A0-CF78-4689-A78A-3A1A898E29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Runsaasti kasviksia eli puolikiloa päivässä eri muodoissa</a:t>
            </a:r>
          </a:p>
          <a:p>
            <a:pPr marL="800100" lvl="1" indent="-342900"/>
            <a:r>
              <a:rPr lang="fi-FI" dirty="0"/>
              <a:t>Marjoja</a:t>
            </a:r>
          </a:p>
          <a:p>
            <a:pPr marL="800100" lvl="1" indent="-342900"/>
            <a:r>
              <a:rPr lang="fi-FI" dirty="0"/>
              <a:t>Juureksia</a:t>
            </a:r>
          </a:p>
          <a:p>
            <a:pPr marL="800100" lvl="1" indent="-342900"/>
            <a:r>
              <a:rPr lang="fi-FI" dirty="0"/>
              <a:t>Vihanneksia</a:t>
            </a:r>
          </a:p>
          <a:p>
            <a:pPr marL="800100" lvl="1" indent="-342900"/>
            <a:r>
              <a:rPr lang="fi-FI" dirty="0"/>
              <a:t>Sipuleita </a:t>
            </a:r>
          </a:p>
          <a:p>
            <a:pPr marL="800100" lvl="1" indent="-342900"/>
            <a:r>
              <a:rPr lang="fi-FI" dirty="0"/>
              <a:t>Hedelmiä</a:t>
            </a:r>
          </a:p>
          <a:p>
            <a:pPr marL="800100" lvl="1" indent="-342900"/>
            <a:r>
              <a:rPr lang="fi-FI" dirty="0"/>
              <a:t>Yrttejä</a:t>
            </a:r>
          </a:p>
        </p:txBody>
      </p:sp>
      <p:pic>
        <p:nvPicPr>
          <p:cNvPr id="14" name="Kuvan paikkamerkki 13" descr="Kuva, joka sisältää kohteen ruoka, istuminen, hedelmä, paalu&#10;&#10;Kuvaus luotu automaattisesti">
            <a:extLst>
              <a:ext uri="{FF2B5EF4-FFF2-40B4-BE49-F238E27FC236}">
                <a16:creationId xmlns:a16="http://schemas.microsoft.com/office/drawing/2014/main" id="{2E9984D2-1827-404D-8991-ED768678D02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322" r="20322"/>
          <a:stretch>
            <a:fillRect/>
          </a:stretch>
        </p:blipFill>
        <p:spPr/>
      </p:pic>
      <p:pic>
        <p:nvPicPr>
          <p:cNvPr id="18" name="Kuvan paikkamerkki 17" descr="Kuva, joka sisältää kohteen vihreä, banaani, suuri, pinaatti&#10;&#10;Kuvaus luotu automaattisesti">
            <a:extLst>
              <a:ext uri="{FF2B5EF4-FFF2-40B4-BE49-F238E27FC236}">
                <a16:creationId xmlns:a16="http://schemas.microsoft.com/office/drawing/2014/main" id="{BA5EE303-18DB-4120-A70D-57D3EA154DF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322" r="20322"/>
          <a:stretch>
            <a:fillRect/>
          </a:stretch>
        </p:blipFill>
        <p:spPr/>
      </p:pic>
      <p:pic>
        <p:nvPicPr>
          <p:cNvPr id="23" name="Kuvan paikkamerkki 22" descr="Kuva, joka sisältää kohteen ruoka, omena, hedelmä, pöytä&#10;&#10;Kuvaus luotu automaattisesti">
            <a:extLst>
              <a:ext uri="{FF2B5EF4-FFF2-40B4-BE49-F238E27FC236}">
                <a16:creationId xmlns:a16="http://schemas.microsoft.com/office/drawing/2014/main" id="{C4DF33CF-4496-433A-B107-0348B4784AD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975" r="19975"/>
          <a:stretch>
            <a:fillRect/>
          </a:stretch>
        </p:blipFill>
        <p:spPr/>
      </p:pic>
      <p:pic>
        <p:nvPicPr>
          <p:cNvPr id="21" name="Kuvan paikkamerkki 20" descr="Kuva, joka sisältää kohteen omena, hedelmä, ruoka, sipuli&#10;&#10;Kuvaus luotu automaattisesti">
            <a:extLst>
              <a:ext uri="{FF2B5EF4-FFF2-40B4-BE49-F238E27FC236}">
                <a16:creationId xmlns:a16="http://schemas.microsoft.com/office/drawing/2014/main" id="{E1E1B821-BF3B-42DF-B488-E4332432ADBD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322" r="203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51025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2913796-DE5E-4398-BFE6-E6C13B197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Aivot ja vatsa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DD34599-B581-4AF9-8B89-C81D126135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i-FI" dirty="0"/>
              <a:t>Aivojen ja suolen välillä on hermoyhteys.</a:t>
            </a:r>
          </a:p>
          <a:p>
            <a:r>
              <a:rPr lang="fi-FI" dirty="0"/>
              <a:t>Suoliston mikrobien koostumus saattaa vaikuttaa aivojen ja mielen hyvinvointiin.</a:t>
            </a:r>
          </a:p>
          <a:p>
            <a:r>
              <a:rPr lang="fi-FI" dirty="0"/>
              <a:t>Kuitu on suoliston mikrobeille tärkeää.</a:t>
            </a:r>
          </a:p>
          <a:p>
            <a:r>
              <a:rPr lang="fi-FI" dirty="0"/>
              <a:t>Syödään siis riittävästi kuitua: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dirty="0"/>
              <a:t>Puurot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dirty="0"/>
              <a:t>Runsaskuituinen leipä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dirty="0"/>
              <a:t>Myslit, rouheet ja muut </a:t>
            </a:r>
            <a:r>
              <a:rPr lang="fi-FI" dirty="0" err="1"/>
              <a:t>ripotteet</a:t>
            </a:r>
            <a:endParaRPr lang="fi-FI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dirty="0"/>
              <a:t>Kasvikset </a:t>
            </a:r>
          </a:p>
          <a:p>
            <a:endParaRPr lang="fi-FI" dirty="0"/>
          </a:p>
        </p:txBody>
      </p:sp>
      <p:pic>
        <p:nvPicPr>
          <p:cNvPr id="7" name="Kuvan paikkamerkki 6" descr="Kuva, joka sisältää kohteen henkilö, sisä, ruoka, keittiö&#10;&#10;Kuvaus luotu automaattisesti">
            <a:extLst>
              <a:ext uri="{FF2B5EF4-FFF2-40B4-BE49-F238E27FC236}">
                <a16:creationId xmlns:a16="http://schemas.microsoft.com/office/drawing/2014/main" id="{1DFD5CE2-0338-46D2-AC16-852CF9EDDE6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604" b="660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60801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2913796-DE5E-4398-BFE6-E6C13B197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Aivot innostuvat liikunnasta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DD34599-B581-4AF9-8B89-C81D126135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/>
              <a:t>Säännöllinen liikkuminen edistää aivoterveyttä: muistia, keskittymiskykyä, tarkkaavaisuutta, vireyttä.</a:t>
            </a:r>
          </a:p>
          <a:p>
            <a:r>
              <a:rPr lang="fi-FI" dirty="0"/>
              <a:t>Tasapainon ”kiusaaminen” on hyvää aivovoimistelua:</a:t>
            </a:r>
          </a:p>
          <a:p>
            <a:pPr lvl="1"/>
            <a:r>
              <a:rPr lang="fi-FI" dirty="0"/>
              <a:t>Tanssi, metsäkävely, jooga, pilates…</a:t>
            </a:r>
          </a:p>
          <a:p>
            <a:r>
              <a:rPr lang="fi-FI" dirty="0"/>
              <a:t>Lihasvoimaharjoitus harjoittaa myös aivoja</a:t>
            </a:r>
          </a:p>
          <a:p>
            <a:pPr lvl="1"/>
            <a:r>
              <a:rPr lang="fi-FI" dirty="0"/>
              <a:t>Kuntosali, kotijumppa, askelkyykyt…</a:t>
            </a:r>
          </a:p>
        </p:txBody>
      </p:sp>
      <p:pic>
        <p:nvPicPr>
          <p:cNvPr id="12" name="Kuvan paikkamerkki 11" descr="Kuva, joka sisältää kohteen ruoho, ulko, mies, puu&#10;&#10;Kuvaus luotu automaattisesti">
            <a:extLst>
              <a:ext uri="{FF2B5EF4-FFF2-40B4-BE49-F238E27FC236}">
                <a16:creationId xmlns:a16="http://schemas.microsoft.com/office/drawing/2014/main" id="{0CA4082D-D91E-43A6-A0C6-14E0B422CE5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482" b="124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46989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2913796-DE5E-4398-BFE6-E6C13B197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Aivot haluavat haasteita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DD34599-B581-4AF9-8B89-C81D126135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Aivot ovat kuin lihas, jonka jumppa on ongelmanratkaisu.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dirty="0"/>
              <a:t>Sudoku, </a:t>
            </a:r>
            <a:r>
              <a:rPr lang="fi-FI" dirty="0" err="1"/>
              <a:t>krypto</a:t>
            </a:r>
            <a:r>
              <a:rPr lang="fi-FI" dirty="0"/>
              <a:t>, ristikko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dirty="0"/>
              <a:t>Uusi kieli, uusi tapa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dirty="0"/>
              <a:t>Muistelut, mieleen painamiset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dirty="0"/>
              <a:t>Kirjoneule, nikkarointi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dirty="0"/>
              <a:t>Tietokone peli, mobiilipeli, aivopähkinä</a:t>
            </a:r>
          </a:p>
        </p:txBody>
      </p:sp>
      <p:pic>
        <p:nvPicPr>
          <p:cNvPr id="10" name="Kuvan paikkamerkki 9" descr="Kuva, joka sisältää kohteen ruoka, pöytä, istuminen, lautanen&#10;&#10;Kuvaus luotu automaattisesti">
            <a:extLst>
              <a:ext uri="{FF2B5EF4-FFF2-40B4-BE49-F238E27FC236}">
                <a16:creationId xmlns:a16="http://schemas.microsoft.com/office/drawing/2014/main" id="{FAC112E8-D5E5-4ED5-B5C6-908D9279375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500" b="125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1022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2913796-DE5E-4398-BFE6-E6C13B197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Aivot nauttivat myös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DD34599-B581-4AF9-8B89-C81D126135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/>
              <a:t>Hyvistä yöunista</a:t>
            </a:r>
          </a:p>
          <a:p>
            <a:pPr lvl="1"/>
            <a:r>
              <a:rPr lang="fi-FI" dirty="0"/>
              <a:t>Uni on aivojen ”työaikaa”, jolloin uudet asiat löytävät paikkansa pitkäkestoisessa muistissa.</a:t>
            </a:r>
          </a:p>
          <a:p>
            <a:r>
              <a:rPr lang="fi-FI" dirty="0"/>
              <a:t>Seurasta, kosketuksesta, läheisyydestä</a:t>
            </a:r>
          </a:p>
          <a:p>
            <a:r>
              <a:rPr lang="fi-FI" dirty="0"/>
              <a:t>Riittävästä juomisesta mutta kohtuullisesta alkoholin käytöstä.</a:t>
            </a:r>
          </a:p>
          <a:p>
            <a:r>
              <a:rPr lang="fi-FI" dirty="0"/>
              <a:t>Sopivasta verenpaineesta ja vähäisestä stressistä.</a:t>
            </a:r>
          </a:p>
        </p:txBody>
      </p:sp>
      <p:pic>
        <p:nvPicPr>
          <p:cNvPr id="8" name="Kuvan paikkamerkki 7" descr="Kuva, joka sisältää kohteen henkilö, ulko, rakennus, peli&#10;&#10;Kuvaus luotu automaattisesti">
            <a:extLst>
              <a:ext uri="{FF2B5EF4-FFF2-40B4-BE49-F238E27FC236}">
                <a16:creationId xmlns:a16="http://schemas.microsoft.com/office/drawing/2014/main" id="{3DBDED94-1696-462F-B61E-FED30335C02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356" r="2035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71763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2913796-DE5E-4398-BFE6-E6C13B197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Aivot eivät tykkää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DD34599-B581-4AF9-8B89-C81D126135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/>
              <a:t>Niukasta ruokailusta.</a:t>
            </a:r>
          </a:p>
          <a:p>
            <a:r>
              <a:rPr lang="fi-FI" dirty="0"/>
              <a:t>Rasvan ja hiilihydraattien karttamisesta.</a:t>
            </a:r>
          </a:p>
          <a:p>
            <a:r>
              <a:rPr lang="fi-FI" dirty="0"/>
              <a:t>Runsaasta alkoholinkäytöstä.</a:t>
            </a:r>
          </a:p>
          <a:p>
            <a:r>
              <a:rPr lang="fi-FI" dirty="0"/>
              <a:t>Iskuista (muista kypärä).</a:t>
            </a:r>
          </a:p>
          <a:p>
            <a:r>
              <a:rPr lang="fi-FI" dirty="0"/>
              <a:t>Korkeasta verenpaineesta.</a:t>
            </a:r>
          </a:p>
          <a:p>
            <a:r>
              <a:rPr lang="fi-FI" dirty="0"/>
              <a:t>Runsaasta suolankäytöstä.</a:t>
            </a:r>
          </a:p>
          <a:p>
            <a:r>
              <a:rPr lang="fi-FI" dirty="0"/>
              <a:t>Valvomisesta.</a:t>
            </a:r>
          </a:p>
        </p:txBody>
      </p:sp>
      <p:pic>
        <p:nvPicPr>
          <p:cNvPr id="8" name="Kuvan paikkamerkki 7" descr="Kuva, joka sisältää kohteen kasvi, vihreä, puu, sulje&#10;&#10;Kuvaus luotu automaattisesti">
            <a:extLst>
              <a:ext uri="{FF2B5EF4-FFF2-40B4-BE49-F238E27FC236}">
                <a16:creationId xmlns:a16="http://schemas.microsoft.com/office/drawing/2014/main" id="{9058A83A-5D5F-4793-9731-8AEDE55FF83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710" r="1671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380986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Martat - värit">
      <a:dk1>
        <a:sysClr val="windowText" lastClr="000000"/>
      </a:dk1>
      <a:lt1>
        <a:sysClr val="window" lastClr="FFFFFF"/>
      </a:lt1>
      <a:dk2>
        <a:srgbClr val="44546A"/>
      </a:dk2>
      <a:lt2>
        <a:srgbClr val="E9E8E4"/>
      </a:lt2>
      <a:accent1>
        <a:srgbClr val="286FB7"/>
      </a:accent1>
      <a:accent2>
        <a:srgbClr val="FF6319"/>
      </a:accent2>
      <a:accent3>
        <a:srgbClr val="EFC2E1"/>
      </a:accent3>
      <a:accent4>
        <a:srgbClr val="FECB00"/>
      </a:accent4>
      <a:accent5>
        <a:srgbClr val="99D6EA"/>
      </a:accent5>
      <a:accent6>
        <a:srgbClr val="00985F"/>
      </a:accent6>
      <a:hlink>
        <a:srgbClr val="286FB7"/>
      </a:hlink>
      <a:folHlink>
        <a:srgbClr val="FF6319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42FC7E996C7A6541B70817D515C206EC" ma:contentTypeVersion="2" ma:contentTypeDescription="Luo uusi asiakirja." ma:contentTypeScope="" ma:versionID="cccaaf86e631ad4bbb578f050c47f962">
  <xsd:schema xmlns:xsd="http://www.w3.org/2001/XMLSchema" xmlns:xs="http://www.w3.org/2001/XMLSchema" xmlns:p="http://schemas.microsoft.com/office/2006/metadata/properties" xmlns:ns2="da1ebce7-6125-42a5-bd9b-b658a71ac76e" targetNamespace="http://schemas.microsoft.com/office/2006/metadata/properties" ma:root="true" ma:fieldsID="8f1c347588d32686e40a5c8168599496" ns2:_="">
    <xsd:import namespace="da1ebce7-6125-42a5-bd9b-b658a71ac76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1ebce7-6125-42a5-bd9b-b658a71ac7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B316A89-EAE9-467F-BC22-DCF6F3ECAC3F}">
  <ds:schemaRefs>
    <ds:schemaRef ds:uri="http://purl.org/dc/terms/"/>
    <ds:schemaRef ds:uri="http://www.w3.org/XML/1998/namespace"/>
    <ds:schemaRef ds:uri="da1ebce7-6125-42a5-bd9b-b658a71ac76e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8B56B059-9DB8-40B7-AECB-37491E75513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D5D8128-A5C0-4B01-A3B5-209A880995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a1ebce7-6125-42a5-bd9b-b658a71ac7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270</Words>
  <Application>Microsoft Office PowerPoint</Application>
  <PresentationFormat>Laajakuva</PresentationFormat>
  <Paragraphs>63</Paragraphs>
  <Slides>10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Office-teema</vt:lpstr>
      <vt:lpstr>Aivoterveellinen arki</vt:lpstr>
      <vt:lpstr>Aivoille virtaa</vt:lpstr>
      <vt:lpstr>Aivot rakastavat pehmeää rasvaa</vt:lpstr>
      <vt:lpstr>Aivot nauttivat väreistä</vt:lpstr>
      <vt:lpstr>Aivot ja vatsa</vt:lpstr>
      <vt:lpstr>Aivot innostuvat liikunnasta</vt:lpstr>
      <vt:lpstr>Aivot haluavat haasteita</vt:lpstr>
      <vt:lpstr>Aivot nauttivat myös</vt:lpstr>
      <vt:lpstr>Aivot eivät tykkää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Joonas Jylhä</dc:creator>
  <cp:lastModifiedBy>Maija Soljanlahti</cp:lastModifiedBy>
  <cp:revision>24</cp:revision>
  <dcterms:created xsi:type="dcterms:W3CDTF">2020-10-07T06:12:52Z</dcterms:created>
  <dcterms:modified xsi:type="dcterms:W3CDTF">2020-10-27T14:34:03Z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0x01010042FC7E996C7A6541B70817D515C206EC</vt:lpwstr>
  </property>
</Properties>
</file>