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920" r:id="rId6"/>
    <p:sldId id="258" r:id="rId7"/>
    <p:sldId id="894" r:id="rId8"/>
    <p:sldId id="898" r:id="rId9"/>
    <p:sldId id="897" r:id="rId10"/>
    <p:sldId id="904" r:id="rId11"/>
    <p:sldId id="896" r:id="rId12"/>
    <p:sldId id="901" r:id="rId13"/>
    <p:sldId id="906" r:id="rId14"/>
    <p:sldId id="905" r:id="rId15"/>
    <p:sldId id="902" r:id="rId16"/>
    <p:sldId id="895" r:id="rId17"/>
    <p:sldId id="921" r:id="rId18"/>
    <p:sldId id="900" r:id="rId19"/>
    <p:sldId id="899" r:id="rId20"/>
    <p:sldId id="903" r:id="rId21"/>
    <p:sldId id="907" r:id="rId22"/>
    <p:sldId id="922" r:id="rId23"/>
    <p:sldId id="908" r:id="rId24"/>
    <p:sldId id="909" r:id="rId25"/>
    <p:sldId id="910" r:id="rId26"/>
    <p:sldId id="911" r:id="rId27"/>
    <p:sldId id="912" r:id="rId28"/>
    <p:sldId id="913" r:id="rId29"/>
    <p:sldId id="923" r:id="rId3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6F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Kuvan paikkamerkki 17">
            <a:extLst>
              <a:ext uri="{FF2B5EF4-FFF2-40B4-BE49-F238E27FC236}">
                <a16:creationId xmlns:a16="http://schemas.microsoft.com/office/drawing/2014/main" id="{9F130672-33EA-44BD-92E7-DFA8FF58B4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4708917 h 6858000"/>
              <a:gd name="connsiteX5" fmla="*/ 1279918 w 6096000"/>
              <a:gd name="connsiteY5" fmla="*/ 3428999 h 6858000"/>
              <a:gd name="connsiteX6" fmla="*/ 0 w 6096000"/>
              <a:gd name="connsiteY6" fmla="*/ 2149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08917"/>
                </a:lnTo>
                <a:cubicBezTo>
                  <a:pt x="706879" y="4708917"/>
                  <a:pt x="1279918" y="4135878"/>
                  <a:pt x="1279918" y="3428999"/>
                </a:cubicBezTo>
                <a:cubicBezTo>
                  <a:pt x="1279918" y="2722120"/>
                  <a:pt x="706879" y="2149081"/>
                  <a:pt x="0" y="214908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8793843-FAA3-4784-B1FE-C7A99E5F4D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175" y="433136"/>
            <a:ext cx="3783826" cy="275523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fi-FI"/>
              <a:t>Esityksen nimi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0B501E0-B355-4F9B-8076-EAF71D612E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676" y="3428999"/>
            <a:ext cx="3783826" cy="29958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286FB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Päivämäärä ja esiintyjä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E972192-0A5D-4D84-9C7A-72F4B3EC3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773" y="2533827"/>
            <a:ext cx="1764454" cy="179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08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- Peikonleh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svi, vihreä, puu, pöytä&#10;&#10;Kuvaus luotu automaattisesti">
            <a:extLst>
              <a:ext uri="{FF2B5EF4-FFF2-40B4-BE49-F238E27FC236}">
                <a16:creationId xmlns:a16="http://schemas.microsoft.com/office/drawing/2014/main" id="{FFD091C0-1395-4727-BE19-A2057B5509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385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04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herkas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objekti, istuminen, ryhmä, pöytä&#10;&#10;Kuvaus luotu automaattisesti">
            <a:extLst>
              <a:ext uri="{FF2B5EF4-FFF2-40B4-BE49-F238E27FC236}">
                <a16:creationId xmlns:a16="http://schemas.microsoft.com/office/drawing/2014/main" id="{35BED646-8FCB-4021-9185-CB851AC466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30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ets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kasvi, vihreä, puu, suuri&#10;&#10;Kuvaus luotu automaattisesti">
            <a:extLst>
              <a:ext uri="{FF2B5EF4-FFF2-40B4-BE49-F238E27FC236}">
                <a16:creationId xmlns:a16="http://schemas.microsoft.com/office/drawing/2014/main" id="{E9FCD321-2F4F-4383-B27E-CBEDC94099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50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Basi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ihreä, pinaatti, istuminen, suuri&#10;&#10;Kuvaus luotu automaattisesti">
            <a:extLst>
              <a:ext uri="{FF2B5EF4-FFF2-40B4-BE49-F238E27FC236}">
                <a16:creationId xmlns:a16="http://schemas.microsoft.com/office/drawing/2014/main" id="{D5F8F510-76B0-406B-90A4-AE0E7160B9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16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älilehti - Kuva ja otsikko - Must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ruoka, tarjotin, hedelmä, istuminen&#10;&#10;Kuvaus luotu automaattisesti">
            <a:extLst>
              <a:ext uri="{FF2B5EF4-FFF2-40B4-BE49-F238E27FC236}">
                <a16:creationId xmlns:a16="http://schemas.microsoft.com/office/drawing/2014/main" id="{7374E19F-08D8-42CC-B4EE-01B2A5A1BE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583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03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tarel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ruoka, paalu, pöytä, lautanen&#10;&#10;Kuvaus luotu automaattisesti">
            <a:extLst>
              <a:ext uri="{FF2B5EF4-FFF2-40B4-BE49-F238E27FC236}">
                <a16:creationId xmlns:a16="http://schemas.microsoft.com/office/drawing/2014/main" id="{FD19B605-F23E-4996-B209-0A29584985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82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ade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ulko, marja, hedelmä, ruoka&#10;&#10;Kuvaus luotu automaattisesti">
            <a:extLst>
              <a:ext uri="{FF2B5EF4-FFF2-40B4-BE49-F238E27FC236}">
                <a16:creationId xmlns:a16="http://schemas.microsoft.com/office/drawing/2014/main" id="{588010EF-8E1E-43B2-A592-3D1E1010AF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60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llapa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aatetus, neulepusero, istuminen, sininen&#10;&#10;Kuvaus luotu automaattisesti">
            <a:extLst>
              <a:ext uri="{FF2B5EF4-FFF2-40B4-BE49-F238E27FC236}">
                <a16:creationId xmlns:a16="http://schemas.microsoft.com/office/drawing/2014/main" id="{35B68CA4-1319-4E85-B964-C4BD991223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33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vaatetus, sininen, neulepusero, matkapuhelin&#10;&#10;Kuvaus luotu automaattisesti">
            <a:extLst>
              <a:ext uri="{FF2B5EF4-FFF2-40B4-BE49-F238E27FC236}">
                <a16:creationId xmlns:a16="http://schemas.microsoft.com/office/drawing/2014/main" id="{B4A33E9B-F4C3-409D-8C32-95058F1C8D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26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uettelomainen teksti, kape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0" y="365125"/>
            <a:ext cx="6605337" cy="1860717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310063"/>
            <a:ext cx="6605335" cy="38669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400"/>
            </a:lvl4pPr>
            <a:lvl5pPr>
              <a:defRPr sz="1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578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19988" y="1"/>
            <a:ext cx="4672012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436274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pain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4"/>
            <a:ext cx="5173579" cy="2498391"/>
          </a:xfrm>
        </p:spPr>
        <p:txBody>
          <a:bodyPr anchor="b"/>
          <a:lstStyle>
            <a:lvl1pPr algn="l"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3043451"/>
            <a:ext cx="5173579" cy="3133512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  <a:lvl2pPr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"/>
            <a:ext cx="6096000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699783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neljän kuvan ryhm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5"/>
            <a:ext cx="5173579" cy="2202136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701264"/>
            <a:ext cx="5173579" cy="3475699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16188" y="2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Kuvan paikkamerkki 15">
            <a:extLst>
              <a:ext uri="{FF2B5EF4-FFF2-40B4-BE49-F238E27FC236}">
                <a16:creationId xmlns:a16="http://schemas.microsoft.com/office/drawing/2014/main" id="{8C494528-3791-4799-8681-9441AB64B4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16189" y="351322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0" name="Kuvan paikkamerkki 15">
            <a:extLst>
              <a:ext uri="{FF2B5EF4-FFF2-40B4-BE49-F238E27FC236}">
                <a16:creationId xmlns:a16="http://schemas.microsoft.com/office/drawing/2014/main" id="{BAFAA222-D20C-4062-BE54-92562A34D4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-3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1" name="Kuvan paikkamerkki 15">
            <a:extLst>
              <a:ext uri="{FF2B5EF4-FFF2-40B4-BE49-F238E27FC236}">
                <a16:creationId xmlns:a16="http://schemas.microsoft.com/office/drawing/2014/main" id="{6AAD6113-3035-4D36-8C51-CC3EC3D86C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5999" y="350119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64977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aksi kuvaa, lyhyet teks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7" y="3429000"/>
            <a:ext cx="6096004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9EAED76A-E64E-4143-8919-B555FF90025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71863" y="574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6095997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F1D70CBA-BB94-472F-B008-1D7EC5287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66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olme kuvaa, lyhyt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5991727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E1037746-D505-4B54-9622-F01D81E77D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0273" y="0"/>
            <a:ext cx="5991727" cy="329499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CADCCD82-E1D4-4BE7-AFF3-33AD53B5153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00272" y="3563003"/>
            <a:ext cx="5991728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55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tai lyhyt ajatus pelkkänä tekstin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4F080E58-FE79-49F2-9E6D-2F3447B011EE}"/>
              </a:ext>
            </a:extLst>
          </p:cNvPr>
          <p:cNvSpPr/>
          <p:nvPr/>
        </p:nvSpPr>
        <p:spPr>
          <a:xfrm>
            <a:off x="0" y="0"/>
            <a:ext cx="12192000" cy="5961862"/>
          </a:xfrm>
          <a:prstGeom prst="rect">
            <a:avLst/>
          </a:prstGeom>
          <a:solidFill>
            <a:srgbClr val="286FB7"/>
          </a:solidFill>
          <a:ln>
            <a:solidFill>
              <a:srgbClr val="28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233467" y="896138"/>
            <a:ext cx="9725066" cy="3922295"/>
          </a:xfrm>
        </p:spPr>
        <p:txBody>
          <a:bodyPr anchor="ctr">
            <a:normAutofit/>
          </a:bodyPr>
          <a:lstStyle>
            <a:lvl1pPr algn="ctr">
              <a:buNone/>
              <a:defRPr sz="3600" b="1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39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3582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arttaruu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mies, ulko, vaatetus&#10;&#10;Kuvaus luotu automaattisesti">
            <a:extLst>
              <a:ext uri="{FF2B5EF4-FFF2-40B4-BE49-F238E27FC236}">
                <a16:creationId xmlns:a16="http://schemas.microsoft.com/office/drawing/2014/main" id="{7C4FE22B-3E92-48B8-9B80-74E981D99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86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svin yksityiskoh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Kuva 26" descr="Kuva, joka sisältää kohteen vihreä, istuminen, katsominen, päällä pitäminen&#10;&#10;Kuvaus luotu automaattisesti">
            <a:extLst>
              <a:ext uri="{FF2B5EF4-FFF2-40B4-BE49-F238E27FC236}">
                <a16:creationId xmlns:a16="http://schemas.microsoft.com/office/drawing/2014/main" id="{80F6FAE9-591F-4B34-B3B1-AED29C36AE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7872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49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E501F4C-10FB-44BE-8C70-F9F0627D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42" y="365125"/>
            <a:ext cx="107281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5924110-A9C6-46B8-A719-88A3C13AC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642" y="1825625"/>
            <a:ext cx="107281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91465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4" r:id="rId4"/>
    <p:sldLayoutId id="2147483662" r:id="rId5"/>
    <p:sldLayoutId id="2147483663" r:id="rId6"/>
    <p:sldLayoutId id="2147483665" r:id="rId7"/>
    <p:sldLayoutId id="2147483673" r:id="rId8"/>
    <p:sldLayoutId id="2147483655" r:id="rId9"/>
    <p:sldLayoutId id="2147483667" r:id="rId10"/>
    <p:sldLayoutId id="2147483671" r:id="rId11"/>
    <p:sldLayoutId id="2147483666" r:id="rId12"/>
    <p:sldLayoutId id="2147483668" r:id="rId13"/>
    <p:sldLayoutId id="2147483677" r:id="rId14"/>
    <p:sldLayoutId id="2147483672" r:id="rId15"/>
    <p:sldLayoutId id="2147483674" r:id="rId16"/>
    <p:sldLayoutId id="2147483675" r:id="rId17"/>
    <p:sldLayoutId id="21474836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86F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>
            <a:extLst>
              <a:ext uri="{FF2B5EF4-FFF2-40B4-BE49-F238E27FC236}">
                <a16:creationId xmlns:a16="http://schemas.microsoft.com/office/drawing/2014/main" id="{7AFB72AF-7FF9-4BFA-A489-E02371FBDA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5" r="2" b="12493"/>
          <a:stretch/>
        </p:blipFill>
        <p:spPr>
          <a:xfrm>
            <a:off x="6096000" y="10"/>
            <a:ext cx="6096000" cy="6857990"/>
          </a:xfrm>
          <a:noFill/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DA3651E7-371F-4071-B523-7659375D7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1584" y="433136"/>
            <a:ext cx="4788280" cy="2755233"/>
          </a:xfrm>
        </p:spPr>
        <p:txBody>
          <a:bodyPr anchor="b">
            <a:normAutofit/>
          </a:bodyPr>
          <a:lstStyle/>
          <a:p>
            <a:r>
              <a:rPr lang="fi-FI" sz="3400" dirty="0"/>
              <a:t>Miksi </a:t>
            </a:r>
            <a:br>
              <a:rPr lang="fi-FI" sz="3400" dirty="0"/>
            </a:br>
            <a:r>
              <a:rPr lang="fi-FI" sz="3400" dirty="0"/>
              <a:t>pakkausmerkinnät?</a:t>
            </a:r>
          </a:p>
        </p:txBody>
      </p:sp>
      <p:sp>
        <p:nvSpPr>
          <p:cNvPr id="4" name="Alaotsikko 3">
            <a:extLst>
              <a:ext uri="{FF2B5EF4-FFF2-40B4-BE49-F238E27FC236}">
                <a16:creationId xmlns:a16="http://schemas.microsoft.com/office/drawing/2014/main" id="{85F9B4B2-0528-425B-9B2A-CD8BFBA5A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146" y="4144616"/>
            <a:ext cx="5148054" cy="29958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b="0" dirty="0"/>
              <a:t>www.martat.fi</a:t>
            </a:r>
            <a:endParaRPr lang="fi-FI" b="0" dirty="0">
              <a:cs typeface="Calibri"/>
            </a:endParaRPr>
          </a:p>
          <a:p>
            <a:r>
              <a:rPr lang="fi-FI" b="0" dirty="0"/>
              <a:t>www.miksipakkausmerkinnat.fi</a:t>
            </a:r>
            <a:endParaRPr lang="fi-FI" b="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8377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E59C356-9968-4D37-AFBC-2E747F913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Viimeinen käyttöpäivä -merkintä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6113AEC-A2C7-4C9D-9220-C39E4B53D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3045041"/>
            <a:ext cx="5902599" cy="31319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800">
                <a:latin typeface="Calibri"/>
                <a:cs typeface="Calibri"/>
              </a:rPr>
              <a:t>Viimeinen käyttöpäivä tulee merkitä mikrobiologisesti helposti pilaantuviin elintarvikkeisiin. Merkinnän tulee perustua säilyvyystutkimusten tuloksiin.</a:t>
            </a:r>
          </a:p>
          <a:p>
            <a:r>
              <a:rPr lang="fi-FI" sz="2800">
                <a:latin typeface="Calibri"/>
                <a:cs typeface="Calibri"/>
              </a:rPr>
              <a:t>Viimeinen käyttöpäivä on tuotteen viimeinen myyntipäivä.</a:t>
            </a:r>
          </a:p>
        </p:txBody>
      </p:sp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F2200DAC-D63E-4242-9028-5CDDAB3BCC4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1521" y="1"/>
            <a:ext cx="5070479" cy="6857999"/>
          </a:xfrm>
        </p:spPr>
      </p:pic>
    </p:spTree>
    <p:extLst>
      <p:ext uri="{BB962C8B-B14F-4D97-AF65-F5344CB8AC3E}">
        <p14:creationId xmlns:p14="http://schemas.microsoft.com/office/powerpoint/2010/main" val="2706990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B7D7580-1A4A-4B5C-BF88-3CDEC0EAC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Parasta ennen -päiväys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82B485B-00E7-4E5B-A8D3-828EF42F2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3043451"/>
            <a:ext cx="4008497" cy="31335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800">
                <a:latin typeface="Calibri"/>
                <a:cs typeface="Calibri"/>
              </a:rPr>
              <a:t>Parasta ennen –päiväys kertoo tuotteen vähimmäissäilyvyysajan, mutta tuote on monesti käyttökelpoinen sen jälkeen.</a:t>
            </a:r>
          </a:p>
        </p:txBody>
      </p:sp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B78B2E5F-BF2D-4DEA-9786-01BF97E8E0A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" b="2146"/>
          <a:stretch/>
        </p:blipFill>
        <p:spPr>
          <a:xfrm>
            <a:off x="4932726" y="0"/>
            <a:ext cx="7262237" cy="6858004"/>
          </a:xfrm>
        </p:spPr>
      </p:pic>
    </p:spTree>
    <p:extLst>
      <p:ext uri="{BB962C8B-B14F-4D97-AF65-F5344CB8AC3E}">
        <p14:creationId xmlns:p14="http://schemas.microsoft.com/office/powerpoint/2010/main" val="1654277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C088994-2B8B-439F-BB00-FCA160E40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Ryhmäpakkaus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E538837-EFD8-4ACD-B9D8-39700D5A9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3043451"/>
            <a:ext cx="5675429" cy="31335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800">
                <a:latin typeface="Calibri"/>
                <a:cs typeface="Calibri"/>
              </a:rPr>
              <a:t>Ryhmäpakkauksen jokaisessa valmiiksi pakatussa annoksessa tulee olla päiväysmerkintä.</a:t>
            </a:r>
          </a:p>
        </p:txBody>
      </p:sp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D57E93E9-EE6D-48BC-AC35-7C73C4C38B6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9540" y="1"/>
            <a:ext cx="4612460" cy="6857999"/>
          </a:xfrm>
        </p:spPr>
      </p:pic>
    </p:spTree>
    <p:extLst>
      <p:ext uri="{BB962C8B-B14F-4D97-AF65-F5344CB8AC3E}">
        <p14:creationId xmlns:p14="http://schemas.microsoft.com/office/powerpoint/2010/main" val="3086191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A37C47C-62FB-4D3D-B63A-19683A1F7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4"/>
            <a:ext cx="5173579" cy="1703373"/>
          </a:xfrm>
        </p:spPr>
        <p:txBody>
          <a:bodyPr/>
          <a:lstStyle/>
          <a:p>
            <a:r>
              <a:rPr lang="fi-FI"/>
              <a:t>Säilytysohje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AF013A4-70BB-4340-8716-81EB9B45B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617323"/>
            <a:ext cx="5173579" cy="3133512"/>
          </a:xfrm>
        </p:spPr>
        <p:txBody>
          <a:bodyPr>
            <a:normAutofit/>
          </a:bodyPr>
          <a:lstStyle/>
          <a:p>
            <a:r>
              <a:rPr lang="fi-FI" sz="2800">
                <a:latin typeface="Calibri"/>
                <a:cs typeface="Calibri"/>
              </a:rPr>
              <a:t>Huomioi tuotteen säilytysohje.</a:t>
            </a:r>
          </a:p>
          <a:p>
            <a:r>
              <a:rPr lang="fi-FI" sz="2800">
                <a:latin typeface="Calibri"/>
                <a:cs typeface="Calibri"/>
              </a:rPr>
              <a:t>Useat tuotteet säilyvät avaamattomana huoneenlämmössä, mutta avaamisen jälkeen viileässä.</a:t>
            </a:r>
          </a:p>
          <a:p>
            <a:endParaRPr lang="fi-FI" sz="2800">
              <a:latin typeface="Calibri"/>
              <a:cs typeface="Calibri"/>
            </a:endParaRPr>
          </a:p>
        </p:txBody>
      </p:sp>
      <p:pic>
        <p:nvPicPr>
          <p:cNvPr id="8" name="Kuvan paikkamerkki 7">
            <a:extLst>
              <a:ext uri="{FF2B5EF4-FFF2-40B4-BE49-F238E27FC236}">
                <a16:creationId xmlns:a16="http://schemas.microsoft.com/office/drawing/2014/main" id="{62FA93FB-2B00-4FE8-BBBD-82CB7706086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1907" y="0"/>
            <a:ext cx="4548187" cy="6858000"/>
          </a:xfr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4AD84A05-9A2B-4ABC-9A9C-D98E31E8E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416" y="2796885"/>
            <a:ext cx="2092903" cy="277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09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n paikkamerkki 7">
            <a:extLst>
              <a:ext uri="{FF2B5EF4-FFF2-40B4-BE49-F238E27FC236}">
                <a16:creationId xmlns:a16="http://schemas.microsoft.com/office/drawing/2014/main" id="{62FA93FB-2B00-4FE8-BBBD-82CB7706086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9635" y="0"/>
            <a:ext cx="4548187" cy="6858000"/>
          </a:xfr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4AD84A05-9A2B-4ABC-9A9C-D98E31E8EA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85"/>
          <a:stretch/>
        </p:blipFill>
        <p:spPr>
          <a:xfrm>
            <a:off x="553260" y="1"/>
            <a:ext cx="5221519" cy="685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110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25059A7-2649-47BB-9D27-CF723B1B1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651" y="0"/>
            <a:ext cx="4608629" cy="2498391"/>
          </a:xfrm>
        </p:spPr>
        <p:txBody>
          <a:bodyPr/>
          <a:lstStyle/>
          <a:p>
            <a:r>
              <a:rPr lang="fi-FI"/>
              <a:t>Käyttöohjeet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56D3C4C-7BA1-4E74-AF03-E4DF91BF8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152" y="2792854"/>
            <a:ext cx="3531669" cy="31335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800">
                <a:latin typeface="Calibri"/>
                <a:cs typeface="Calibri"/>
              </a:rPr>
              <a:t>Huomioi tuotteen käyttöohjeet. </a:t>
            </a:r>
          </a:p>
          <a:p>
            <a:r>
              <a:rPr lang="fi-FI" sz="2800">
                <a:latin typeface="Calibri"/>
                <a:cs typeface="Calibri"/>
              </a:rPr>
              <a:t>Leipomotuotteet voidaan myydä pakasteesta sulatettuna.</a:t>
            </a:r>
          </a:p>
        </p:txBody>
      </p:sp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91E6C9BB-089E-4DEB-9394-A0D5D8B43DC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0821" y="1319"/>
            <a:ext cx="8231179" cy="6856681"/>
          </a:xfrm>
        </p:spPr>
      </p:pic>
    </p:spTree>
    <p:extLst>
      <p:ext uri="{BB962C8B-B14F-4D97-AF65-F5344CB8AC3E}">
        <p14:creationId xmlns:p14="http://schemas.microsoft.com/office/powerpoint/2010/main" val="4167536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7726378-E740-4505-B448-0FB275210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Suolan ilmoittaminen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2043751-7630-46B2-B7BF-861B4415C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3043451"/>
            <a:ext cx="5766869" cy="31335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800">
                <a:latin typeface="Calibri"/>
                <a:cs typeface="Calibri"/>
              </a:rPr>
              <a:t>Kaikissa mausteseoksissa ei ole lisättyä suolaa, vaan suolapitoisuus johtuu yksinomaan tuotteen luontaisesta natriumista. </a:t>
            </a:r>
            <a:endParaRPr lang="fi-FI" sz="2800">
              <a:latin typeface="Constantia" panose="02030602050306030303" pitchFamily="18" charset="0"/>
            </a:endParaRPr>
          </a:p>
          <a:p>
            <a:endParaRPr lang="fi-FI"/>
          </a:p>
        </p:txBody>
      </p:sp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40B8372D-11BF-4621-B813-2E053FF290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05702" y="0"/>
            <a:ext cx="4686298" cy="6857999"/>
          </a:xfrm>
        </p:spPr>
      </p:pic>
    </p:spTree>
    <p:extLst>
      <p:ext uri="{BB962C8B-B14F-4D97-AF65-F5344CB8AC3E}">
        <p14:creationId xmlns:p14="http://schemas.microsoft.com/office/powerpoint/2010/main" val="4252840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00CB674-2363-491D-A449-F9617D985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Kaupassa valmistettu tuote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1A266E2-DF29-4D71-A93F-07D1B8D772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sz="2800">
                <a:latin typeface="Calibri"/>
                <a:cs typeface="Calibri"/>
              </a:rPr>
              <a:t>Kaupassa valmistetuissa tuotteissa tulee näkyä valmistusajankohta ja vähimmäissäilyvyys.</a:t>
            </a:r>
          </a:p>
        </p:txBody>
      </p:sp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FD45F1F9-CB9E-4B61-823E-098E044C474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2105" y="1"/>
            <a:ext cx="5609895" cy="6857999"/>
          </a:xfrm>
        </p:spPr>
      </p:pic>
    </p:spTree>
    <p:extLst>
      <p:ext uri="{BB962C8B-B14F-4D97-AF65-F5344CB8AC3E}">
        <p14:creationId xmlns:p14="http://schemas.microsoft.com/office/powerpoint/2010/main" val="3277403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06B8DD5-3AEC-46B8-B45F-FD0118421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Luomumerkintä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9064699-44AD-4E30-8FA4-013E2E08C8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sz="2800">
                <a:latin typeface="Calibri"/>
                <a:cs typeface="Calibri"/>
              </a:rPr>
              <a:t>EU:n lehtilogo kertoo tuotteen olevan luomua.</a:t>
            </a:r>
          </a:p>
          <a:p>
            <a:r>
              <a:rPr lang="fi-FI" sz="2800">
                <a:latin typeface="Calibri"/>
                <a:cs typeface="Calibri"/>
              </a:rPr>
              <a:t>FI-EKO-201 on suomalaisen valvontaviranomaisen tunnus.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800"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800">
              <a:latin typeface="Constantia" panose="02030602050306030303" pitchFamily="18" charset="0"/>
            </a:endParaRPr>
          </a:p>
        </p:txBody>
      </p:sp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6FE07926-D037-4658-9483-92C809DD8D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62520" y="1"/>
            <a:ext cx="4629480" cy="6857999"/>
          </a:xfrm>
        </p:spPr>
      </p:pic>
    </p:spTree>
    <p:extLst>
      <p:ext uri="{BB962C8B-B14F-4D97-AF65-F5344CB8AC3E}">
        <p14:creationId xmlns:p14="http://schemas.microsoft.com/office/powerpoint/2010/main" val="1781054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A28E62BC-C35F-4F98-B8E2-C9EB1AB50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0" y="445577"/>
            <a:ext cx="8686800" cy="559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77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A5CACBC-A982-450D-8818-2CB6D8136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Miksi pakkausmerkinnät -hanke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F67D298-269C-44B4-B2EA-83B437F01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fi-FI" b="1"/>
              <a:t>Hankkeen tavoitteet</a:t>
            </a:r>
            <a:endParaRPr lang="fi-FI"/>
          </a:p>
          <a:p>
            <a:r>
              <a:rPr lang="fi-FI"/>
              <a:t>Lisätä pakkausmerkintöjen lukutaitoa.</a:t>
            </a:r>
            <a:endParaRPr lang="fi-FI">
              <a:cs typeface="Calibri"/>
            </a:endParaRPr>
          </a:p>
          <a:p>
            <a:r>
              <a:rPr lang="fi-FI"/>
              <a:t>Lisätä tietoa eri merkintöjen merkityksestä.</a:t>
            </a:r>
            <a:endParaRPr lang="fi-FI">
              <a:cs typeface="Calibri" panose="020F0502020204030204"/>
            </a:endParaRPr>
          </a:p>
          <a:p>
            <a:r>
              <a:rPr lang="fi-FI"/>
              <a:t>Helpottaa kuluttajia löytämään itselleen sopivat tuotteet.</a:t>
            </a:r>
            <a:endParaRPr lang="fi-FI">
              <a:cs typeface="Calibri"/>
            </a:endParaRPr>
          </a:p>
          <a:p>
            <a:r>
              <a:rPr lang="fi-FI"/>
              <a:t>Edistää terveyttä hyvillä valinnoilla.</a:t>
            </a:r>
            <a:endParaRPr lang="fi-FI">
              <a:cs typeface="Calibri" panose="020F0502020204030204"/>
            </a:endParaRPr>
          </a:p>
          <a:p>
            <a:r>
              <a:rPr lang="fi-FI"/>
              <a:t>Auttaa kuluttajia valitsemaan eettisiä ja kestäviä tuotteita.</a:t>
            </a:r>
            <a:endParaRPr lang="fi-FI">
              <a:cs typeface="Calibri"/>
            </a:endParaRPr>
          </a:p>
          <a:p>
            <a:r>
              <a:rPr lang="fi-FI"/>
              <a:t>Ehkäistä ruokahävikkiä.</a:t>
            </a:r>
            <a:endParaRPr lang="fi-FI">
              <a:cs typeface="Calibri" panose="020F0502020204030204"/>
            </a:endParaRPr>
          </a:p>
          <a:p>
            <a:endParaRPr lang="fi-FI"/>
          </a:p>
        </p:txBody>
      </p:sp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C855FA67-898E-4DA8-B415-7DE49760E27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5" b="10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9229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AE1D570-99B5-4F6C-9384-0EF4A214C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/>
              <a:t>EU:n nimisuojamerkintä – Aito perinteinen tuote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93FFC57-F862-4ECB-A8A4-E9E7DB8025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fi-FI" sz="2800">
                <a:latin typeface="Calibri"/>
                <a:cs typeface="Calibri"/>
              </a:rPr>
              <a:t>Aito perinteinen tuote (APT) voidaan myöntää tuotteelle, jolla on perinteinen koostumus tai tuotantotapa. Tuotetta voidaan valmistaa missä tahansa EU:n alueella, mutta tuote on valmistettava rekisteröidyn valmistusmenetelmän ja ainesosaluettelon mukaisesti.</a:t>
            </a:r>
          </a:p>
        </p:txBody>
      </p:sp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7B3CE1E1-07FD-403C-B062-E6C4A6DE31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7799" y="1"/>
            <a:ext cx="5274201" cy="6857999"/>
          </a:xfrm>
        </p:spPr>
      </p:pic>
    </p:spTree>
    <p:extLst>
      <p:ext uri="{BB962C8B-B14F-4D97-AF65-F5344CB8AC3E}">
        <p14:creationId xmlns:p14="http://schemas.microsoft.com/office/powerpoint/2010/main" val="3540102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AE1D570-99B5-4F6C-9384-0EF4A214C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Aito perinteinen tuote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93FFC57-F862-4ECB-A8A4-E9E7DB8025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sz="2800">
                <a:latin typeface="Calibri"/>
                <a:cs typeface="Calibri"/>
              </a:rPr>
              <a:t>Suomessa on tällä hetkellä</a:t>
            </a:r>
            <a:br>
              <a:rPr lang="fi-FI" sz="2800">
                <a:latin typeface="Calibri"/>
                <a:cs typeface="Calibri"/>
              </a:rPr>
            </a:br>
            <a:r>
              <a:rPr lang="fi-FI" sz="2800">
                <a:latin typeface="Calibri"/>
                <a:cs typeface="Calibri"/>
              </a:rPr>
              <a:t>(v. 2020) kolme tuotetta, jotka ovat saaneet Aito perinteinen tuote eli ATP-merkin. Nämä ovat karjalanpiirakka, kalakukko sekä sahti.</a:t>
            </a:r>
          </a:p>
        </p:txBody>
      </p:sp>
      <p:pic>
        <p:nvPicPr>
          <p:cNvPr id="9" name="Kuvan paikkamerkki 8">
            <a:extLst>
              <a:ext uri="{FF2B5EF4-FFF2-40B4-BE49-F238E27FC236}">
                <a16:creationId xmlns:a16="http://schemas.microsoft.com/office/drawing/2014/main" id="{CB197157-037F-4104-9953-B9F3D29826E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"/>
          <a:stretch/>
        </p:blipFill>
        <p:spPr>
          <a:xfrm>
            <a:off x="8331616" y="0"/>
            <a:ext cx="3860384" cy="6866604"/>
          </a:xfr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B2E6E561-B1F2-41A0-932C-77C935DC6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1944209" cy="686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78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FCE8079-CE93-42BA-AC66-25A3D7CCB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455" y="365124"/>
            <a:ext cx="5086904" cy="2498391"/>
          </a:xfrm>
        </p:spPr>
        <p:txBody>
          <a:bodyPr>
            <a:normAutofit/>
          </a:bodyPr>
          <a:lstStyle/>
          <a:p>
            <a:r>
              <a:rPr lang="fi-FI" sz="3800"/>
              <a:t>EU:n nimisuojamerkintä – Suojattu maantieteellinen merkintä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FD92033-AD77-4BF9-9397-42175D74C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028" y="2978925"/>
            <a:ext cx="4634144" cy="331344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fi-FI" sz="2800">
                <a:latin typeface="Calibri"/>
                <a:cs typeface="Calibri"/>
              </a:rPr>
              <a:t>Suojattu maantieteellinen merkintä (SMM) voidaan myöntää tuotteelle, jonka tietty laatu, maine tai muu ominaispiirre johtuu pääosin sen maantieteellisestä ympäristöstä.</a:t>
            </a:r>
            <a:endParaRPr lang="en-US"/>
          </a:p>
          <a:p>
            <a:r>
              <a:rPr lang="fi-FI" sz="2800">
                <a:latin typeface="Calibri"/>
                <a:cs typeface="Calibri"/>
              </a:rPr>
              <a:t>Tuotantovaiheista ainakin yhden on tapahduttava kyseisellä alueella.</a:t>
            </a:r>
            <a:endParaRPr lang="fi-FI"/>
          </a:p>
        </p:txBody>
      </p:sp>
      <p:pic>
        <p:nvPicPr>
          <p:cNvPr id="8" name="Kuvan paikkamerkki 7">
            <a:extLst>
              <a:ext uri="{FF2B5EF4-FFF2-40B4-BE49-F238E27FC236}">
                <a16:creationId xmlns:a16="http://schemas.microsoft.com/office/drawing/2014/main" id="{23FB46FA-40C8-4489-8816-3D265265F75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3639" y="0"/>
            <a:ext cx="6958362" cy="6858000"/>
          </a:xfr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D6408B2E-3A01-4042-91BD-79C6518E7E06}"/>
              </a:ext>
            </a:extLst>
          </p:cNvPr>
          <p:cNvSpPr/>
          <p:nvPr/>
        </p:nvSpPr>
        <p:spPr>
          <a:xfrm>
            <a:off x="1720763" y="6373191"/>
            <a:ext cx="3272242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fi-FI" sz="1400"/>
              <a:t>Lähde: aitojamakuja.fi, kuvaaja Julia Kivelä</a:t>
            </a:r>
            <a:endParaRPr lang="fi-FI" sz="1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2818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FCE8079-CE93-42BA-AC66-25A3D7CCB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766" y="667973"/>
            <a:ext cx="8637215" cy="1268801"/>
          </a:xfrm>
        </p:spPr>
        <p:txBody>
          <a:bodyPr>
            <a:normAutofit fontScale="90000"/>
          </a:bodyPr>
          <a:lstStyle/>
          <a:p>
            <a:r>
              <a:rPr lang="fi-FI"/>
              <a:t>Suojattu maantieteellinen </a:t>
            </a:r>
            <a:br>
              <a:rPr lang="fi-FI"/>
            </a:br>
            <a:r>
              <a:rPr lang="fi-FI"/>
              <a:t>merkintä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FD92033-AD77-4BF9-9397-42175D74C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25" y="2679770"/>
            <a:ext cx="4602079" cy="234553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2400">
                <a:latin typeface="Calibri"/>
                <a:cs typeface="Calibri"/>
              </a:rPr>
              <a:t>Suomessa on tällä hetkellä (v. 2020) viisi tuotetta, jotka ovat saaneet Suojattu maantieteellinen merkintä eli SMM-merkin. Nämä ovat Puruveden muikku, Kainuun rönttönen, Suomalainen Vodka, Suomalainen Marjalikööri, Suomalainen Hedelmälikööri.</a:t>
            </a:r>
          </a:p>
        </p:txBody>
      </p:sp>
      <p:pic>
        <p:nvPicPr>
          <p:cNvPr id="9" name="Kuvan paikkamerkki 8">
            <a:extLst>
              <a:ext uri="{FF2B5EF4-FFF2-40B4-BE49-F238E27FC236}">
                <a16:creationId xmlns:a16="http://schemas.microsoft.com/office/drawing/2014/main" id="{295B1FC5-ED6D-454B-80B1-0DC6A1BF1B7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9335" y="1671895"/>
            <a:ext cx="6592665" cy="4363146"/>
          </a:xfrm>
        </p:spPr>
      </p:pic>
    </p:spTree>
    <p:extLst>
      <p:ext uri="{BB962C8B-B14F-4D97-AF65-F5344CB8AC3E}">
        <p14:creationId xmlns:p14="http://schemas.microsoft.com/office/powerpoint/2010/main" val="42442037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70D4E8F-D0DD-4E6F-BBDF-537EECB93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23" y="240837"/>
            <a:ext cx="5173579" cy="2498391"/>
          </a:xfrm>
        </p:spPr>
        <p:txBody>
          <a:bodyPr>
            <a:normAutofit fontScale="90000"/>
          </a:bodyPr>
          <a:lstStyle/>
          <a:p>
            <a:r>
              <a:rPr lang="fi-FI"/>
              <a:t>EU:n nimisuojamerkintä – Suojattu alkuperänimitys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C46426-DB95-48DF-8FDB-ECBFF9745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323" y="2863514"/>
            <a:ext cx="4836951" cy="3430753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fi-FI" sz="2800">
                <a:latin typeface="Calibri"/>
                <a:cs typeface="Calibri"/>
              </a:rPr>
              <a:t>Suojattu alkuperänimitys (SAN) voidaan myöntää tuotteelle, jonka laatu tai ominaisuudet johtuvat olennaisesti tai yksinomaan sen maantieteellisestä alueesta. Myös kaikkien tuotantovaiheiden on tapahduttava kyseisellä alueella.</a:t>
            </a:r>
          </a:p>
        </p:txBody>
      </p:sp>
      <p:pic>
        <p:nvPicPr>
          <p:cNvPr id="8" name="Kuvan paikkamerkki 7">
            <a:extLst>
              <a:ext uri="{FF2B5EF4-FFF2-40B4-BE49-F238E27FC236}">
                <a16:creationId xmlns:a16="http://schemas.microsoft.com/office/drawing/2014/main" id="{4646709E-6F25-44CB-9299-E9B273F0B73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6274" y="-23399"/>
            <a:ext cx="6865726" cy="6881399"/>
          </a:xfr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3F480437-FFD0-401F-A1F4-6F11F495AD57}"/>
              </a:ext>
            </a:extLst>
          </p:cNvPr>
          <p:cNvSpPr/>
          <p:nvPr/>
        </p:nvSpPr>
        <p:spPr>
          <a:xfrm>
            <a:off x="6939682" y="6431971"/>
            <a:ext cx="3694986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fi-FI" sz="1600">
                <a:solidFill>
                  <a:schemeClr val="bg1"/>
                </a:solidFill>
              </a:rPr>
              <a:t>Lähde: aitojamakuja.fi, kuvaaja Julia Kivelä</a:t>
            </a:r>
            <a:endParaRPr lang="fi-FI" sz="160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21695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FCE8079-CE93-42BA-AC66-25A3D7CCB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63284"/>
            <a:ext cx="5849333" cy="2498391"/>
          </a:xfrm>
        </p:spPr>
        <p:txBody>
          <a:bodyPr/>
          <a:lstStyle/>
          <a:p>
            <a:r>
              <a:rPr lang="fi-FI"/>
              <a:t>Suojattu alkuperänimitys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FD92033-AD77-4BF9-9397-42175D74C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803754"/>
            <a:ext cx="5609636" cy="31335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800">
                <a:latin typeface="Calibri"/>
                <a:cs typeface="Calibri"/>
              </a:rPr>
              <a:t>Suomessa on tällä hetkellä           </a:t>
            </a:r>
            <a:br>
              <a:rPr lang="fi-FI" sz="2800">
                <a:latin typeface="Calibri"/>
                <a:cs typeface="Calibri"/>
              </a:rPr>
            </a:br>
            <a:r>
              <a:rPr lang="fi-FI" sz="2800">
                <a:latin typeface="Calibri"/>
                <a:cs typeface="Calibri"/>
              </a:rPr>
              <a:t>(v. 2020) viisi tuotetta, jotka ovat saaneet Suojattu alkuperänimitys eli SAN-merkin. Nämä ovat Lapin Poron liha, Lapin Poron kuivaliha, Lapin Poron kylmäsavuliha, Lapin puikula ja Kitkan viisas.</a:t>
            </a:r>
          </a:p>
        </p:txBody>
      </p:sp>
      <p:pic>
        <p:nvPicPr>
          <p:cNvPr id="9" name="Kuvan paikkamerkki 8">
            <a:extLst>
              <a:ext uri="{FF2B5EF4-FFF2-40B4-BE49-F238E27FC236}">
                <a16:creationId xmlns:a16="http://schemas.microsoft.com/office/drawing/2014/main" id="{C47D45CB-11B0-4709-929A-882CC326828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0280" y="1"/>
            <a:ext cx="3932728" cy="6857999"/>
          </a:xfrm>
        </p:spPr>
      </p:pic>
    </p:spTree>
    <p:extLst>
      <p:ext uri="{BB962C8B-B14F-4D97-AF65-F5344CB8AC3E}">
        <p14:creationId xmlns:p14="http://schemas.microsoft.com/office/powerpoint/2010/main" val="1060948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0243C7E-D795-4CB9-AE53-3D8232C94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925" y="2981554"/>
            <a:ext cx="5173579" cy="896460"/>
          </a:xfrm>
        </p:spPr>
        <p:txBody>
          <a:bodyPr/>
          <a:lstStyle/>
          <a:p>
            <a:pPr algn="ctr"/>
            <a:r>
              <a:rPr lang="fi-FI"/>
              <a:t>Kiitos! </a:t>
            </a:r>
            <a:endParaRPr lang="en-US"/>
          </a:p>
        </p:txBody>
      </p:sp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8EEAA931-B661-46D1-888B-D13A4519076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5" b="10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03744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9544582-3660-4C39-A26D-1930163D8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4"/>
            <a:ext cx="4628949" cy="2498391"/>
          </a:xfrm>
        </p:spPr>
        <p:txBody>
          <a:bodyPr/>
          <a:lstStyle/>
          <a:p>
            <a:r>
              <a:rPr lang="fi-FI"/>
              <a:t>Kaupan irtotuotteet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838BEFA-73DC-454D-A7AB-79F1CC989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3095406"/>
            <a:ext cx="4075460" cy="31335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800">
                <a:latin typeface="Calibri"/>
                <a:cs typeface="Calibri"/>
              </a:rPr>
              <a:t>Irtotuotteissa tulee olla mainittu alkuperämaa.</a:t>
            </a:r>
            <a:endParaRPr lang="en-US"/>
          </a:p>
        </p:txBody>
      </p:sp>
      <p:pic>
        <p:nvPicPr>
          <p:cNvPr id="8" name="Kuvan paikkamerkki 7">
            <a:extLst>
              <a:ext uri="{FF2B5EF4-FFF2-40B4-BE49-F238E27FC236}">
                <a16:creationId xmlns:a16="http://schemas.microsoft.com/office/drawing/2014/main" id="{665DC750-993A-438B-86BC-EAAA4787812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1861" y="0"/>
            <a:ext cx="7270139" cy="6858000"/>
          </a:xfrm>
        </p:spPr>
      </p:pic>
    </p:spTree>
    <p:extLst>
      <p:ext uri="{BB962C8B-B14F-4D97-AF65-F5344CB8AC3E}">
        <p14:creationId xmlns:p14="http://schemas.microsoft.com/office/powerpoint/2010/main" val="2406309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6E12B6-27F9-4413-949B-BA5CDD7AD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latin typeface="Calibri"/>
                <a:cs typeface="Calibri"/>
              </a:rPr>
              <a:t>Tuotteen alkuperämaa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A2D2356-19C6-40F8-917A-1AAAE4CB3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3043451"/>
            <a:ext cx="4557829" cy="31335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800">
                <a:latin typeface="Calibri"/>
                <a:cs typeface="Calibri"/>
              </a:rPr>
              <a:t>Alkuperämaatieto varmistaa tuotteen kotimaisuuden.</a:t>
            </a:r>
          </a:p>
        </p:txBody>
      </p:sp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4653E907-8633-45FF-A3F4-958DF785352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3050" y="-9803"/>
            <a:ext cx="6898950" cy="6867803"/>
          </a:xfr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B79AC9AA-AA61-417E-B46B-8CC3AF986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237" y="4431729"/>
            <a:ext cx="3032187" cy="174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50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14A2DFF-3DC0-4C3C-9134-6A7503047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5"/>
            <a:ext cx="5173579" cy="1960826"/>
          </a:xfrm>
        </p:spPr>
        <p:txBody>
          <a:bodyPr/>
          <a:lstStyle/>
          <a:p>
            <a:r>
              <a:rPr lang="fi-FI"/>
              <a:t>Lihan alkuperän merkitseminen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2F1A533-BC62-42CE-AC94-5EC6E1284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645546"/>
            <a:ext cx="5173579" cy="353141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fi-FI" sz="2800">
                <a:latin typeface="Calibri"/>
                <a:cs typeface="Calibri"/>
              </a:rPr>
              <a:t>Lihan alkuperä tulee aina ilmoittaa.</a:t>
            </a:r>
          </a:p>
          <a:p>
            <a:r>
              <a:rPr lang="fi-FI" sz="2800">
                <a:latin typeface="Calibri"/>
                <a:cs typeface="Calibri"/>
              </a:rPr>
              <a:t>Kaikessa tuoreessa tai pakastetussa, leikatussa ja jauhetussa naudanlihassa ja naudanlihaa sisältävässä jauhelihassa on oltava merkittynä erätunnus sekä erikseen naudan syntymä, kasvatus- ja teurastusmaa tai vaihtoehtoisesti yksi alkuperämaa</a:t>
            </a:r>
          </a:p>
        </p:txBody>
      </p:sp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57768F4A-9DEC-480F-BAC9-FF69926CAB7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4454" y="-1500"/>
            <a:ext cx="5059001" cy="6857999"/>
          </a:xfrm>
        </p:spPr>
      </p:pic>
    </p:spTree>
    <p:extLst>
      <p:ext uri="{BB962C8B-B14F-4D97-AF65-F5344CB8AC3E}">
        <p14:creationId xmlns:p14="http://schemas.microsoft.com/office/powerpoint/2010/main" val="4096082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54A2EA-74A7-41C0-B7B4-AFDC4C4B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5"/>
            <a:ext cx="5173579" cy="1738884"/>
          </a:xfrm>
        </p:spPr>
        <p:txBody>
          <a:bodyPr/>
          <a:lstStyle/>
          <a:p>
            <a:r>
              <a:rPr lang="fi-FI"/>
              <a:t>Hyvää Suomesta -merkki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9AA7106-E93E-41D6-A893-C3595FABC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405849"/>
            <a:ext cx="5173579" cy="3771114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285750" indent="-285750" fontAlgn="base"/>
            <a:r>
              <a:rPr lang="fi-FI" sz="2800" b="1">
                <a:latin typeface="Calibri"/>
                <a:cs typeface="Calibri"/>
              </a:rPr>
              <a:t>Hyvää Suomesta –merkki lupaa suomalaisen raaka-aineen ja työn.</a:t>
            </a:r>
            <a:endParaRPr lang="en-US" b="1">
              <a:cs typeface="Calibri"/>
            </a:endParaRPr>
          </a:p>
          <a:p>
            <a:pPr marL="285750" indent="-285750"/>
            <a:r>
              <a:rPr lang="fi-FI" sz="2800">
                <a:latin typeface="Calibri"/>
                <a:cs typeface="Calibri"/>
              </a:rPr>
              <a:t>Liha, kala, muna ja maito sellaisenaan ja osana muita elintarvikkeita on aina </a:t>
            </a:r>
            <a:br>
              <a:rPr lang="fi-FI" sz="2800">
                <a:latin typeface="Calibri"/>
                <a:cs typeface="Calibri"/>
              </a:rPr>
            </a:br>
            <a:r>
              <a:rPr lang="fi-FI" sz="2800">
                <a:latin typeface="Calibri"/>
                <a:cs typeface="Calibri"/>
              </a:rPr>
              <a:t>100 % suomalaista.</a:t>
            </a:r>
            <a:endParaRPr lang="fi-FI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sz="2800">
                <a:latin typeface="Calibri"/>
                <a:cs typeface="Calibri"/>
              </a:rPr>
              <a:t>Jos pakkauksessa on vain yhdenlaista raaka-aineetta, on sen oltava 100 % suomalaista.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sz="2800">
                <a:latin typeface="Calibri"/>
                <a:cs typeface="Calibri"/>
              </a:rPr>
              <a:t>Monen raaka-aineen tuotteessa raaka-aineesta 75-100 % on suomalaista.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sz="2800">
                <a:latin typeface="Calibri"/>
                <a:cs typeface="Calibri"/>
              </a:rPr>
              <a:t>Lopputuotteen valmistus ja pakkaaminen tehdään  Suomessa.</a:t>
            </a:r>
          </a:p>
          <a:p>
            <a:pPr fontAlgn="base"/>
            <a:endParaRPr lang="fi-FI" sz="2800">
              <a:latin typeface="Constantia" panose="02030602050306030303" pitchFamily="18" charset="0"/>
            </a:endParaRPr>
          </a:p>
          <a:p>
            <a:endParaRPr lang="fi-FI" sz="2800">
              <a:latin typeface="Constantia" panose="02030602050306030303" pitchFamily="18" charset="0"/>
            </a:endParaRPr>
          </a:p>
        </p:txBody>
      </p:sp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B9E3F8DE-348D-4ECD-A9ED-CABA19654BF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3628" y="1"/>
            <a:ext cx="5996608" cy="6857999"/>
          </a:xfrm>
        </p:spPr>
      </p:pic>
    </p:spTree>
    <p:extLst>
      <p:ext uri="{BB962C8B-B14F-4D97-AF65-F5344CB8AC3E}">
        <p14:creationId xmlns:p14="http://schemas.microsoft.com/office/powerpoint/2010/main" val="1515802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6253D2-2B12-4DC7-9C28-BE40644F9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Maidon alkuperä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C257CC9-587D-4DA1-994B-BF7A21097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sz="2800">
                <a:latin typeface="Calibri"/>
                <a:cs typeface="Calibri"/>
              </a:rPr>
              <a:t>Suomessa valmistetun maidon sekä maitotuotteiden ainesosana käytetyn maidon alkuperämaa on ilmoitettava valmiiksi pakatuissa elintarvikkeissa.</a:t>
            </a:r>
          </a:p>
          <a:p>
            <a:endParaRPr lang="fi-FI" sz="2800">
              <a:latin typeface="Constantia" panose="02030602050306030303" pitchFamily="18" charset="0"/>
            </a:endParaRPr>
          </a:p>
          <a:p>
            <a:endParaRPr lang="fi-FI" sz="2800">
              <a:latin typeface="Constantia" panose="02030602050306030303" pitchFamily="18" charset="0"/>
            </a:endParaRPr>
          </a:p>
          <a:p>
            <a:endParaRPr lang="fi-FI" sz="2800">
              <a:latin typeface="Constantia" panose="02030602050306030303" pitchFamily="18" charset="0"/>
            </a:endParaRPr>
          </a:p>
          <a:p>
            <a:endParaRPr lang="fi-FI" sz="2800">
              <a:latin typeface="Constantia" panose="02030602050306030303" pitchFamily="18" charset="0"/>
            </a:endParaRPr>
          </a:p>
        </p:txBody>
      </p:sp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2CDC108B-4C2F-4863-A834-EC8F67D9769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8485" y="1"/>
            <a:ext cx="5513515" cy="6857999"/>
          </a:xfrm>
        </p:spPr>
      </p:pic>
    </p:spTree>
    <p:extLst>
      <p:ext uri="{BB962C8B-B14F-4D97-AF65-F5344CB8AC3E}">
        <p14:creationId xmlns:p14="http://schemas.microsoft.com/office/powerpoint/2010/main" val="2076696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DFFC93E-73A2-43B7-BA07-207F28873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5"/>
            <a:ext cx="5173579" cy="2049602"/>
          </a:xfrm>
        </p:spPr>
        <p:txBody>
          <a:bodyPr/>
          <a:lstStyle/>
          <a:p>
            <a:r>
              <a:rPr lang="fi-FI"/>
              <a:t>Avainlippu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6550CE-6962-4E2D-BD16-9D539C534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608446"/>
            <a:ext cx="6335830" cy="31335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800">
                <a:latin typeface="Calibri"/>
                <a:cs typeface="Calibri"/>
              </a:rPr>
              <a:t>Suomalaisen työn merkki, Avainlippu kertoo, että tuote on valmistettu tai palvelu tuotettu Suomessa. </a:t>
            </a:r>
          </a:p>
          <a:p>
            <a:endParaRPr lang="fi-FI" sz="2800">
              <a:latin typeface="Calibri"/>
              <a:cs typeface="Calibri"/>
            </a:endParaRPr>
          </a:p>
          <a:p>
            <a:r>
              <a:rPr lang="fi-FI" sz="2800">
                <a:latin typeface="Calibri"/>
                <a:cs typeface="Calibri"/>
              </a:rPr>
              <a:t>Avainlippu-merkki ei kerro tuotteen alkuperämaata.</a:t>
            </a:r>
          </a:p>
        </p:txBody>
      </p:sp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099B99C4-561D-4CA7-95DA-8CA3E797B6A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02338" y="0"/>
            <a:ext cx="4689662" cy="6858000"/>
          </a:xfrm>
        </p:spPr>
      </p:pic>
    </p:spTree>
    <p:extLst>
      <p:ext uri="{BB962C8B-B14F-4D97-AF65-F5344CB8AC3E}">
        <p14:creationId xmlns:p14="http://schemas.microsoft.com/office/powerpoint/2010/main" val="2702624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661F872-DF67-499D-96E6-F7FB072D2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Valmistuspaikka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FA6C9D0-4B40-4196-A005-29E59385F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3043451"/>
            <a:ext cx="4073875" cy="31335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800">
                <a:latin typeface="Calibri"/>
                <a:cs typeface="Calibri"/>
              </a:rPr>
              <a:t>Suomessa tunnettu tuote ei aina välttämättä ole valmistettu Suomessa.</a:t>
            </a:r>
          </a:p>
        </p:txBody>
      </p:sp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C470F3BD-BC42-4145-9EF2-E2CAB73F09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4801" y="-14341"/>
            <a:ext cx="6807200" cy="6872342"/>
          </a:xfrm>
        </p:spPr>
      </p:pic>
    </p:spTree>
    <p:extLst>
      <p:ext uri="{BB962C8B-B14F-4D97-AF65-F5344CB8AC3E}">
        <p14:creationId xmlns:p14="http://schemas.microsoft.com/office/powerpoint/2010/main" val="1816840072"/>
      </p:ext>
    </p:extLst>
  </p:cSld>
  <p:clrMapOvr>
    <a:masterClrMapping/>
  </p:clrMapOvr>
</p:sld>
</file>

<file path=ppt/theme/theme1.xml><?xml version="1.0" encoding="utf-8"?>
<a:theme xmlns:a="http://schemas.openxmlformats.org/drawingml/2006/main" name="Martat 2021 blanko esityspohja (testaukseen - Päivitetty 1.1.)">
  <a:themeElements>
    <a:clrScheme name="Martat - värit">
      <a:dk1>
        <a:sysClr val="windowText" lastClr="000000"/>
      </a:dk1>
      <a:lt1>
        <a:sysClr val="window" lastClr="FFFFFF"/>
      </a:lt1>
      <a:dk2>
        <a:srgbClr val="44546A"/>
      </a:dk2>
      <a:lt2>
        <a:srgbClr val="E9E8E4"/>
      </a:lt2>
      <a:accent1>
        <a:srgbClr val="286FB7"/>
      </a:accent1>
      <a:accent2>
        <a:srgbClr val="FF6319"/>
      </a:accent2>
      <a:accent3>
        <a:srgbClr val="EFC2E1"/>
      </a:accent3>
      <a:accent4>
        <a:srgbClr val="FECB00"/>
      </a:accent4>
      <a:accent5>
        <a:srgbClr val="99D6EA"/>
      </a:accent5>
      <a:accent6>
        <a:srgbClr val="00985F"/>
      </a:accent6>
      <a:hlink>
        <a:srgbClr val="286FB7"/>
      </a:hlink>
      <a:folHlink>
        <a:srgbClr val="FF631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tat 2021 blanko esityspohja (testaukseen - Päivitetty 1.1.)" id="{5D7D2DC6-5C5A-4387-A531-2D8A8EFD0AAC}" vid="{6383C745-4F10-4705-B99D-D541E0A5FB3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B75BAD8AAFE4C5428E8995CE4EF41D92" ma:contentTypeVersion="21" ma:contentTypeDescription="Luo uusi asiakirja." ma:contentTypeScope="" ma:versionID="e3494b94c8c76e8dfe4abd494833c3dc">
  <xsd:schema xmlns:xsd="http://www.w3.org/2001/XMLSchema" xmlns:xs="http://www.w3.org/2001/XMLSchema" xmlns:p="http://schemas.microsoft.com/office/2006/metadata/properties" xmlns:ns2="c959142c-c4d6-4fa8-b255-03760b86aafe" xmlns:ns3="42ebce11-034e-48d6-8888-e7f3ae53e07d" targetNamespace="http://schemas.microsoft.com/office/2006/metadata/properties" ma:root="true" ma:fieldsID="251473e616dbd90dae001eed9a4723ad" ns2:_="" ns3:_="">
    <xsd:import namespace="c959142c-c4d6-4fa8-b255-03760b86aafe"/>
    <xsd:import namespace="42ebce11-034e-48d6-8888-e7f3ae53e07d"/>
    <xsd:element name="properties">
      <xsd:complexType>
        <xsd:sequence>
          <xsd:element name="documentManagement">
            <xsd:complexType>
              <xsd:all>
                <xsd:element ref="ns2:me0d8dbffbb247a5a220dc999818231a" minOccurs="0"/>
                <xsd:element ref="ns2:TaxCatchAll" minOccurs="0"/>
                <xsd:element ref="ns2:m4a1e2a40b34456e9add911147b40ad1" minOccurs="0"/>
                <xsd:element ref="ns2:a056e0b0efe74b508e8d5236e124c959" minOccurs="0"/>
                <xsd:element ref="ns3:Hanke" minOccurs="0"/>
                <xsd:element ref="ns3:Ryhmittely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59142c-c4d6-4fa8-b255-03760b86aafe" elementFormDefault="qualified">
    <xsd:import namespace="http://schemas.microsoft.com/office/2006/documentManagement/types"/>
    <xsd:import namespace="http://schemas.microsoft.com/office/infopath/2007/PartnerControls"/>
    <xsd:element name="me0d8dbffbb247a5a220dc999818231a" ma:index="9" nillable="true" ma:taxonomy="true" ma:internalName="me0d8dbffbb247a5a220dc999818231a" ma:taxonomyFieldName="Asiakirjatyyppi" ma:displayName="Asiakirjatyyppi" ma:default="" ma:fieldId="{6e0d8dbf-fbb2-47a5-a220-dc999818231a}" ma:sspId="231b66ac-0f11-4c77-84fe-3ec3008ecce5" ma:termSetId="79ee53f2-7e9a-4ded-8d22-5a8f9a870eb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1b1eef9c-2849-43f4-993a-1fc6ad7b2a10}" ma:internalName="TaxCatchAll" ma:showField="CatchAllData" ma:web="c959142c-c4d6-4fa8-b255-03760b86aa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4a1e2a40b34456e9add911147b40ad1" ma:index="12" nillable="true" ma:taxonomy="true" ma:internalName="m4a1e2a40b34456e9add911147b40ad1" ma:taxonomyFieldName="eAMS_x002d_alaluokittelu" ma:displayName="eAMS-alaluokittelu" ma:default="" ma:fieldId="{64a1e2a4-0b34-456e-9add-911147b40ad1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056e0b0efe74b508e8d5236e124c959" ma:index="14" nillable="true" ma:taxonomy="true" ma:internalName="a056e0b0efe74b508e8d5236e124c959" ma:taxonomyFieldName="eAMS_x002d_luokittelu" ma:displayName="eAMS-luokittelu" ma:default="" ma:fieldId="{a056e0b0-efe7-4b50-8e8d-5236e124c959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27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8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ebce11-034e-48d6-8888-e7f3ae53e07d" elementFormDefault="qualified">
    <xsd:import namespace="http://schemas.microsoft.com/office/2006/documentManagement/types"/>
    <xsd:import namespace="http://schemas.microsoft.com/office/infopath/2007/PartnerControls"/>
    <xsd:element name="Hanke" ma:index="15" nillable="true" ma:displayName="Hanke" ma:format="Dropdown" ma:indexed="true" ma:internalName="Hanke">
      <xsd:simpleType>
        <xsd:restriction base="dms:Text">
          <xsd:maxLength value="255"/>
        </xsd:restriction>
      </xsd:simpleType>
    </xsd:element>
    <xsd:element name="Ryhmittely" ma:index="16" nillable="true" ma:displayName="Ryhmittely" ma:internalName="Ryhmittely">
      <xsd:simpleType>
        <xsd:restriction base="dms:Text">
          <xsd:maxLength value="255"/>
        </xsd:restriction>
      </xsd:simpleType>
    </xsd:element>
    <xsd:element name="MediaServiceMetadata" ma:index="1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0" nillable="true" ma:displayName="Tags" ma:internalName="MediaServiceAutoTags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MediaServiceAutoKeyPoints" ma:index="2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4a1e2a40b34456e9add911147b40ad1 xmlns="c959142c-c4d6-4fa8-b255-03760b86aafe">
      <Terms xmlns="http://schemas.microsoft.com/office/infopath/2007/PartnerControls"/>
    </m4a1e2a40b34456e9add911147b40ad1>
    <me0d8dbffbb247a5a220dc999818231a xmlns="c959142c-c4d6-4fa8-b255-03760b86aafe">
      <Terms xmlns="http://schemas.microsoft.com/office/infopath/2007/PartnerControls"/>
    </me0d8dbffbb247a5a220dc999818231a>
    <Hanke xmlns="42ebce11-034e-48d6-8888-e7f3ae53e07d" xsi:nil="true"/>
    <Ryhmittely xmlns="42ebce11-034e-48d6-8888-e7f3ae53e07d" xsi:nil="true"/>
    <a056e0b0efe74b508e8d5236e124c959 xmlns="c959142c-c4d6-4fa8-b255-03760b86aafe">
      <Terms xmlns="http://schemas.microsoft.com/office/infopath/2007/PartnerControls"/>
    </a056e0b0efe74b508e8d5236e124c959>
    <TaxCatchAll xmlns="c959142c-c4d6-4fa8-b255-03760b86aaf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64E69EE-0F27-40D9-B18E-34AD5AA8E2B9}">
  <ds:schemaRefs>
    <ds:schemaRef ds:uri="42ebce11-034e-48d6-8888-e7f3ae53e07d"/>
    <ds:schemaRef ds:uri="c959142c-c4d6-4fa8-b255-03760b86aa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7350131-FD45-4D28-A433-4DF40014DDC4}">
  <ds:schemaRefs>
    <ds:schemaRef ds:uri="http://schemas.microsoft.com/office/infopath/2007/PartnerControls"/>
    <ds:schemaRef ds:uri="42ebce11-034e-48d6-8888-e7f3ae53e07d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c959142c-c4d6-4fa8-b255-03760b86aafe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3236778-519D-4606-82C5-F61296C3B07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607</Words>
  <Application>Microsoft Office PowerPoint</Application>
  <PresentationFormat>Laajakuva</PresentationFormat>
  <Paragraphs>70</Paragraphs>
  <Slides>26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26</vt:i4>
      </vt:variant>
    </vt:vector>
  </HeadingPairs>
  <TitlesOfParts>
    <vt:vector size="30" baseType="lpstr">
      <vt:lpstr>Arial</vt:lpstr>
      <vt:lpstr>Calibri</vt:lpstr>
      <vt:lpstr>Constantia</vt:lpstr>
      <vt:lpstr>Martat 2021 blanko esityspohja (testaukseen - Päivitetty 1.1.)</vt:lpstr>
      <vt:lpstr>Miksi  pakkausmerkinnät?</vt:lpstr>
      <vt:lpstr>Miksi pakkausmerkinnät -hanke</vt:lpstr>
      <vt:lpstr>Kaupan irtotuotteet</vt:lpstr>
      <vt:lpstr>Tuotteen alkuperämaa</vt:lpstr>
      <vt:lpstr>Lihan alkuperän merkitseminen</vt:lpstr>
      <vt:lpstr>Hyvää Suomesta -merkki</vt:lpstr>
      <vt:lpstr>Maidon alkuperä</vt:lpstr>
      <vt:lpstr>Avainlippu</vt:lpstr>
      <vt:lpstr>Valmistuspaikka</vt:lpstr>
      <vt:lpstr>Viimeinen käyttöpäivä -merkintä</vt:lpstr>
      <vt:lpstr>Parasta ennen -päiväys</vt:lpstr>
      <vt:lpstr>Ryhmäpakkaus</vt:lpstr>
      <vt:lpstr>Säilytysohje</vt:lpstr>
      <vt:lpstr>PowerPoint-esitys</vt:lpstr>
      <vt:lpstr>Käyttöohjeet</vt:lpstr>
      <vt:lpstr>Suolan ilmoittaminen</vt:lpstr>
      <vt:lpstr>Kaupassa valmistettu tuote</vt:lpstr>
      <vt:lpstr>Luomumerkintä</vt:lpstr>
      <vt:lpstr>PowerPoint-esitys</vt:lpstr>
      <vt:lpstr>EU:n nimisuojamerkintä – Aito perinteinen tuote</vt:lpstr>
      <vt:lpstr>Aito perinteinen tuote</vt:lpstr>
      <vt:lpstr>EU:n nimisuojamerkintä – Suojattu maantieteellinen merkintä</vt:lpstr>
      <vt:lpstr>Suojattu maantieteellinen  merkintä</vt:lpstr>
      <vt:lpstr>EU:n nimisuojamerkintä – Suojattu alkuperänimitys</vt:lpstr>
      <vt:lpstr>Suojattu alkuperänimitys</vt:lpstr>
      <vt:lpstr>Kiitos!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Miksi pakkausmerkinnät -webinaari</dc:title>
  <dc:creator>Hanna Viita</dc:creator>
  <cp:lastModifiedBy>Hanna Viita</cp:lastModifiedBy>
  <cp:revision>4</cp:revision>
  <dcterms:created xsi:type="dcterms:W3CDTF">2021-01-18T10:48:44Z</dcterms:created>
  <dcterms:modified xsi:type="dcterms:W3CDTF">2021-01-21T13:05:16Z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0x010100B75BAD8AAFE4C5428E8995CE4EF41D92</vt:lpwstr>
  </property>
  <property fmtid="{D5CDD505-2E9C-101B-9397-08002B2CF9AE}" pid="3" name="eAMS-alaluokittelu">
    <vt:lpwstr/>
  </property>
  <property fmtid="{D5CDD505-2E9C-101B-9397-08002B2CF9AE}" pid="4" name="eAMS-luokittelu">
    <vt:lpwstr/>
  </property>
  <property fmtid="{D5CDD505-2E9C-101B-9397-08002B2CF9AE}" pid="5" name="Asiakirjatyyppi">
    <vt:lpwstr/>
  </property>
</Properties>
</file>