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7" r:id="rId7"/>
    <p:sldId id="261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mfortaa Bold" panose="020B0604020202020204" charset="0"/>
      <p:regular r:id="rId18"/>
    </p:embeddedFont>
    <p:embeddedFont>
      <p:font typeface="Comfortaa Light" panose="020B0604020202020204" charset="0"/>
      <p:regular r:id="rId19"/>
    </p:embeddedFont>
    <p:embeddedFont>
      <p:font typeface="garamond" panose="02020404030301010803" pitchFamily="18" charset="0"/>
      <p:regular r:id="rId20"/>
      <p:bold r:id="rId21"/>
      <p: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4" dt="2021-04-17T07:20:41.364"/>
    <p1510:client id="{72A9F627-3893-049B-B1CA-DCB1199E1025}" v="105" dt="2021-04-12T09:11:09.822"/>
    <p1510:client id="{A7FFD89A-43CE-127C-BBEB-39DA3B60CF11}" v="345" dt="2021-04-12T10:29:49.329"/>
    <p1510:client id="{F4D2D6E1-B8DF-919E-1288-C63C499437D9}" v="1" dt="2021-04-26T07:41:52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2348" autoAdjust="0"/>
  </p:normalViewPr>
  <p:slideViewPr>
    <p:cSldViewPr>
      <p:cViewPr varScale="1">
        <p:scale>
          <a:sx n="28" d="100"/>
          <a:sy n="28" d="100"/>
        </p:scale>
        <p:origin x="158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22.06.2021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22.06.2021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Jos </a:t>
            </a:r>
            <a:r>
              <a:rPr lang="en-US" dirty="0" err="1"/>
              <a:t>haluat</a:t>
            </a:r>
            <a:r>
              <a:rPr lang="en-US" dirty="0"/>
              <a:t> </a:t>
            </a:r>
            <a:r>
              <a:rPr lang="en-US" dirty="0" err="1"/>
              <a:t>kertoa</a:t>
            </a:r>
            <a:r>
              <a:rPr lang="en-US" dirty="0"/>
              <a:t> </a:t>
            </a:r>
            <a:r>
              <a:rPr lang="en-US" dirty="0" err="1"/>
              <a:t>lisää</a:t>
            </a:r>
            <a:r>
              <a:rPr lang="en-US" dirty="0"/>
              <a:t>: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Keski-ikä</a:t>
            </a:r>
            <a:r>
              <a:rPr lang="en-US" dirty="0"/>
              <a:t> </a:t>
            </a:r>
            <a:r>
              <a:rPr lang="en-US" dirty="0" err="1"/>
              <a:t>taudin</a:t>
            </a:r>
            <a:r>
              <a:rPr lang="en-US" dirty="0"/>
              <a:t> </a:t>
            </a:r>
            <a:r>
              <a:rPr lang="en-US" dirty="0" err="1"/>
              <a:t>toteamishetkellä</a:t>
            </a:r>
            <a:r>
              <a:rPr lang="en-US" dirty="0"/>
              <a:t> </a:t>
            </a:r>
            <a:r>
              <a:rPr lang="en-US" dirty="0" err="1"/>
              <a:t>noin</a:t>
            </a:r>
            <a:r>
              <a:rPr lang="en-US" dirty="0"/>
              <a:t> 60 </a:t>
            </a:r>
            <a:r>
              <a:rPr lang="en-US" dirty="0" err="1"/>
              <a:t>vuotta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Yli</a:t>
            </a:r>
            <a:r>
              <a:rPr lang="en-US" dirty="0"/>
              <a:t> 60 -</a:t>
            </a:r>
            <a:r>
              <a:rPr lang="en-US" dirty="0" err="1"/>
              <a:t>vuotiailta</a:t>
            </a:r>
            <a:r>
              <a:rPr lang="en-US" dirty="0"/>
              <a:t> </a:t>
            </a:r>
            <a:r>
              <a:rPr lang="en-US" dirty="0" err="1"/>
              <a:t>naisilta</a:t>
            </a:r>
            <a:r>
              <a:rPr lang="en-US" dirty="0"/>
              <a:t> </a:t>
            </a:r>
            <a:r>
              <a:rPr lang="en-US" dirty="0" err="1"/>
              <a:t>löydetään</a:t>
            </a:r>
            <a:r>
              <a:rPr lang="en-US" dirty="0"/>
              <a:t> </a:t>
            </a:r>
            <a:r>
              <a:rPr lang="en-US" dirty="0" err="1"/>
              <a:t>yli</a:t>
            </a:r>
            <a:r>
              <a:rPr lang="en-US" dirty="0"/>
              <a:t> 60%, 50-59 -</a:t>
            </a:r>
            <a:r>
              <a:rPr lang="en-US" dirty="0" err="1"/>
              <a:t>vuotiailta</a:t>
            </a:r>
            <a:r>
              <a:rPr lang="en-US" dirty="0"/>
              <a:t> </a:t>
            </a:r>
            <a:r>
              <a:rPr lang="en-US" dirty="0" err="1"/>
              <a:t>yli</a:t>
            </a:r>
            <a:r>
              <a:rPr lang="en-US" dirty="0"/>
              <a:t> 20% ja 25-49 -</a:t>
            </a:r>
            <a:r>
              <a:rPr lang="en-US" dirty="0" err="1"/>
              <a:t>vuotiailta</a:t>
            </a:r>
            <a:r>
              <a:rPr lang="en-US" dirty="0"/>
              <a:t> </a:t>
            </a:r>
            <a:r>
              <a:rPr lang="en-US" dirty="0" err="1"/>
              <a:t>yli</a:t>
            </a:r>
            <a:r>
              <a:rPr lang="en-US" dirty="0"/>
              <a:t> 10% </a:t>
            </a:r>
            <a:r>
              <a:rPr lang="en-US" dirty="0" err="1"/>
              <a:t>rintasyövistä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Tiehytperäisen</a:t>
            </a:r>
            <a:r>
              <a:rPr lang="en-US" dirty="0"/>
              <a:t> ja </a:t>
            </a:r>
            <a:r>
              <a:rPr lang="en-US" dirty="0" err="1"/>
              <a:t>rauhasperäisen</a:t>
            </a:r>
            <a:r>
              <a:rPr lang="en-US" dirty="0"/>
              <a:t> </a:t>
            </a:r>
            <a:r>
              <a:rPr lang="en-US" dirty="0" err="1"/>
              <a:t>rintasyöpätyypin</a:t>
            </a:r>
            <a:r>
              <a:rPr lang="en-US" dirty="0"/>
              <a:t> </a:t>
            </a:r>
            <a:r>
              <a:rPr lang="en-US" dirty="0" err="1"/>
              <a:t>lisäksi</a:t>
            </a:r>
            <a:r>
              <a:rPr lang="en-US" dirty="0"/>
              <a:t> on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muita</a:t>
            </a:r>
            <a:r>
              <a:rPr lang="en-US" dirty="0"/>
              <a:t>, </a:t>
            </a:r>
            <a:r>
              <a:rPr lang="en-US" dirty="0" err="1"/>
              <a:t>harvinaisempia</a:t>
            </a:r>
            <a:r>
              <a:rPr lang="en-US" dirty="0"/>
              <a:t> </a:t>
            </a:r>
            <a:r>
              <a:rPr lang="en-US" dirty="0" err="1"/>
              <a:t>tyyppejä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Tulehduksellisessa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inflammatorisessa</a:t>
            </a:r>
            <a:r>
              <a:rPr lang="en-US" dirty="0"/>
              <a:t> </a:t>
            </a:r>
            <a:r>
              <a:rPr lang="en-US" dirty="0" err="1"/>
              <a:t>rintasyövässä</a:t>
            </a:r>
            <a:r>
              <a:rPr lang="en-US" dirty="0"/>
              <a:t> on </a:t>
            </a:r>
            <a:r>
              <a:rPr lang="en-US" dirty="0" err="1"/>
              <a:t>rintarauhasen</a:t>
            </a:r>
            <a:r>
              <a:rPr lang="en-US" dirty="0"/>
              <a:t> </a:t>
            </a:r>
            <a:r>
              <a:rPr lang="en-US" dirty="0" err="1"/>
              <a:t>tulehdusoireiston</a:t>
            </a:r>
            <a:r>
              <a:rPr lang="en-US" dirty="0"/>
              <a:t> </a:t>
            </a:r>
            <a:r>
              <a:rPr lang="en-US" dirty="0" err="1"/>
              <a:t>kaltainen</a:t>
            </a:r>
            <a:r>
              <a:rPr lang="en-US" dirty="0"/>
              <a:t> </a:t>
            </a:r>
            <a:r>
              <a:rPr lang="en-US" dirty="0" err="1"/>
              <a:t>tila</a:t>
            </a:r>
            <a:r>
              <a:rPr lang="en-US" dirty="0"/>
              <a:t>. Se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tyypiltään</a:t>
            </a:r>
            <a:r>
              <a:rPr lang="en-US" dirty="0"/>
              <a:t> </a:t>
            </a:r>
            <a:r>
              <a:rPr lang="en-US" dirty="0" err="1"/>
              <a:t>tiehyt</a:t>
            </a:r>
            <a:r>
              <a:rPr lang="en-US" dirty="0"/>
              <a:t>- tai </a:t>
            </a:r>
            <a:r>
              <a:rPr lang="en-US" dirty="0" err="1"/>
              <a:t>rauhasperäinen</a:t>
            </a:r>
            <a:r>
              <a:rPr lang="en-US" dirty="0"/>
              <a:t>. </a:t>
            </a:r>
            <a:r>
              <a:rPr lang="en-US" dirty="0" err="1"/>
              <a:t>Kyseessä</a:t>
            </a:r>
            <a:r>
              <a:rPr lang="en-US" dirty="0"/>
              <a:t> on </a:t>
            </a:r>
            <a:r>
              <a:rPr lang="en-US" dirty="0" err="1"/>
              <a:t>kliininen</a:t>
            </a:r>
            <a:r>
              <a:rPr lang="en-US" dirty="0"/>
              <a:t> </a:t>
            </a:r>
            <a:r>
              <a:rPr lang="en-US" dirty="0" err="1"/>
              <a:t>diagnoosi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erillinen</a:t>
            </a:r>
            <a:r>
              <a:rPr lang="en-US" dirty="0"/>
              <a:t> </a:t>
            </a:r>
            <a:r>
              <a:rPr lang="en-US" dirty="0" err="1"/>
              <a:t>kudostyyppi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Rintasyövän</a:t>
            </a:r>
            <a:r>
              <a:rPr lang="en-US" dirty="0"/>
              <a:t> </a:t>
            </a:r>
            <a:r>
              <a:rPr lang="en-US" dirty="0" err="1"/>
              <a:t>biologisia</a:t>
            </a:r>
            <a:r>
              <a:rPr lang="en-US" dirty="0"/>
              <a:t> </a:t>
            </a:r>
            <a:r>
              <a:rPr lang="en-US" dirty="0" err="1"/>
              <a:t>alatyyppejä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: </a:t>
            </a:r>
            <a:r>
              <a:rPr lang="en-US" dirty="0" err="1"/>
              <a:t>Hormonipositiivinen</a:t>
            </a:r>
            <a:r>
              <a:rPr lang="en-US" dirty="0"/>
              <a:t>, HER2-positiivinen ja </a:t>
            </a:r>
            <a:r>
              <a:rPr lang="en-US" dirty="0" err="1"/>
              <a:t>Triplanegatiivinen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Jos haluat kertoa lisää: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Estrogeeni on rintasyövän tärkein kasvutekijä.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Vaihdevuosioireiden hormonihoito voi lisätä riskiä sairastua rintasyöpään erityisesti, jos hoito jatkuu pitkään. 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Emättimen kuivuusoireiden paikallishoito estrogeenilla on kuitenkin turvallista. 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Hormonaaliseen raskaudenehkäisyyn (e-pillerit ja hormonikierukka) liittyvä riski on melko pieni.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fi-FI" b="0" dirty="0">
                <a:effectLst/>
              </a:rPr>
            </a:b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Sairastumisen riskiä lisäävät:</a:t>
            </a:r>
            <a:b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</a:br>
            <a:endParaRPr lang="fi-FI" b="0" dirty="0">
              <a:effectLst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Varhainen kuukautisten alkamisikä ja myöhäiset vaihdevuodet </a:t>
            </a:r>
            <a:endParaRPr lang="fi-FI" b="0" dirty="0">
              <a:effectLst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Lapsettomuus </a:t>
            </a:r>
            <a:endParaRPr lang="fi-FI" b="0" dirty="0">
              <a:effectLst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Ensisynnytys yli 30 vuoden iässä</a:t>
            </a:r>
            <a:endParaRPr lang="fi-FI" b="0" dirty="0">
              <a:effectLst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Tiivis rintakudos </a:t>
            </a:r>
            <a:endParaRPr lang="fi-FI" b="0" dirty="0">
              <a:effectLst/>
            </a:endParaRPr>
          </a:p>
          <a:p>
            <a:br>
              <a:rPr lang="fi-FI" b="0" dirty="0">
                <a:effectLst/>
              </a:rPr>
            </a:br>
            <a:br>
              <a:rPr lang="fi-FI" b="0" dirty="0">
                <a:effectLst/>
              </a:rPr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11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*Riippuen rintasyövän tyypistä, kasvaimen koosta, leviämisestä imusolmukkeisiin.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2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* Tietynlainen = bilateraalinen eli </a:t>
            </a:r>
            <a:r>
              <a:rPr lang="fi-FI" b="0" i="0" dirty="0">
                <a:solidFill>
                  <a:srgbClr val="134F5C"/>
                </a:solidFill>
                <a:effectLst/>
                <a:latin typeface="garamond" panose="02020404030301010803" pitchFamily="18" charset="0"/>
              </a:rPr>
              <a:t>molemminpuolinen rintasyöpä alle 50-vuotiaalla, kolmoisnegatiivinen tai </a:t>
            </a:r>
            <a:r>
              <a:rPr lang="fi-FI" b="0" i="0" dirty="0" err="1">
                <a:solidFill>
                  <a:srgbClr val="134F5C"/>
                </a:solidFill>
                <a:effectLst/>
                <a:latin typeface="garamond" panose="02020404030301010803" pitchFamily="18" charset="0"/>
              </a:rPr>
              <a:t>medullaarinen</a:t>
            </a:r>
            <a:r>
              <a:rPr lang="fi-FI" b="0" i="0" dirty="0">
                <a:solidFill>
                  <a:srgbClr val="134F5C"/>
                </a:solidFill>
                <a:effectLst/>
                <a:latin typeface="garamond" panose="02020404030301010803" pitchFamily="18" charset="0"/>
              </a:rPr>
              <a:t> rintasyöpä alle 60-vuotiaalla</a:t>
            </a:r>
            <a:endParaRPr lang="fi-FI" sz="1200" b="0" i="0" u="none" strike="noStrike" dirty="0">
              <a:solidFill>
                <a:srgbClr val="1F4E79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i-FI" sz="1200" b="0" i="0" u="none" strike="noStrike" dirty="0">
              <a:solidFill>
                <a:srgbClr val="1F4E79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2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Lähisuku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2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1. asteen sukulaiset (vanhemmat, sisarukset, lapset)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2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2. asteen sukulaiset (isovanhemmat, tädit, sedät, enot, lastenlapset).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477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Lisätietoa: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Mikäli todetaan perinnöllinen, rintasyövälle altistava geenimuutos, säännölliset tutkimukset aloitetaan 25-35-vuotiaana tai 5 vuotta aikaisemmin kuin suvun nuorin rintasyöpään sairastunut.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i-FI" sz="1800" b="0" i="0" u="none" strike="noStrike" dirty="0">
              <a:solidFill>
                <a:srgbClr val="4472C4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</a:rPr>
              <a:t>Esimerkiksi jos suvun nuorin rintasyöpään sairastunut on sairastunut 35-vuotiaana, niin tutkimukset aloitetaan 30-vuotiaana. 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fi-FI" b="0" dirty="0">
                <a:effectLst/>
              </a:rPr>
            </a:br>
            <a:br>
              <a:rPr lang="fi-FI" b="0" dirty="0">
                <a:effectLst/>
              </a:rPr>
            </a:b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i-FI" b="0" dirty="0">
              <a:effectLst/>
            </a:endParaRPr>
          </a:p>
          <a:p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22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*Esimerkiksi BRCA2, CHEK-2,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Klinefelterin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oireyhtymä (yksi tai useampi ylimääräinen x-kromosomi)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br>
              <a:rPr lang="fi-FI" b="0" dirty="0">
                <a:effectLst/>
                <a:cs typeface="+mn-lt"/>
              </a:rPr>
            </a:b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** Ei mies itse eikä terveysalan ammattilainen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611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Jos haluat kertoa tarkemmin: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Ylipaino lisää todennäköisyyttä sairastua vaihdevuosi-iän jälkeiseen rintasyöpään.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fi-FI" b="0" dirty="0">
                <a:effectLst/>
              </a:rPr>
            </a:b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Esimerkiksi värikkäät kasvikset, kala, kuidut, marjat, hedelmät, pehmeät rasvat, oliiviöljy, pähkinät hyviä ravitsemuksen raaka-aineita.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fi-FI" b="0" dirty="0">
                <a:effectLst/>
              </a:rPr>
            </a:b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Runsas alkoholinkäyttö on riskitekijä kaikenikäisille, turvallista annosrajaa ei rintasyövän suhteen ole. 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fi-FI" b="0" dirty="0">
                <a:effectLst/>
              </a:rPr>
            </a:b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Elintavoissa useiden suojaavien tekijöiden yhdistäminen on hyödyllistä.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fi-FI" b="0" dirty="0">
                <a:effectLst/>
                <a:cs typeface="+mn-lt"/>
              </a:rPr>
            </a:b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Elintapojen on </a:t>
            </a:r>
            <a:r>
              <a:rPr lang="fi-FI" sz="1800" dirty="0">
                <a:solidFill>
                  <a:srgbClr val="000000"/>
                </a:solidFill>
                <a:latin typeface="Open Sans"/>
              </a:rPr>
              <a:t>arvioitu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 selittävän noin 30 % rintasyöpätapauksista (https://www.terveyskirjasto.fi/terveyskirjasto/tk.koti?p_artikkeli=dlk00618). </a:t>
            </a:r>
            <a:endParaRPr lang="fi-FI" b="0" dirty="0">
              <a:effectLst/>
            </a:endParaRPr>
          </a:p>
          <a:p>
            <a:br>
              <a:rPr lang="fi-FI" b="0" dirty="0">
                <a:effectLst/>
              </a:rPr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44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Tarkemmin: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Rintojen säännöllinen omatarkkailu edistää omien rintojen tuntemusta ja rintasyövän varhaista toteamista. 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Seulontamammografian tarkoitus on löytää rintasyöpä varhaisessa vaiheessa, oireettomilta naisilta. Tärkeää osallistua!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fi-FI" b="0" dirty="0">
                <a:effectLst/>
              </a:rPr>
            </a:b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Jos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omatarkkaillessa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rinnasta löytyy huolestuttava muutos, on otettava yhteys terveysalan ammattilaiseen, joka tekee rintojen kliinisen tutkimuksen.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Gynekologikäynnillä kannattaa myös pyytää rintojen kliinistä tutkimista.</a:t>
            </a:r>
            <a:endParaRPr lang="fi-FI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Tarvittaessa teetetään tarkempia selvityksiä eli kliininen mammografia, rintojen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uä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-tutkimus, joskus magneettitutkimus sekä kudosnäyte rinnasta.</a:t>
            </a:r>
            <a:endParaRPr lang="fi-FI" b="0" dirty="0">
              <a:effectLst/>
            </a:endParaRPr>
          </a:p>
          <a:p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20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0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436966" y="0"/>
            <a:ext cx="4851034" cy="10287000"/>
          </a:xfrm>
          <a:prstGeom prst="rect">
            <a:avLst/>
          </a:prstGeom>
          <a:solidFill>
            <a:srgbClr val="E8C3E4"/>
          </a:solidFill>
        </p:spPr>
      </p:sp>
      <p:sp>
        <p:nvSpPr>
          <p:cNvPr id="3" name="AutoShape 3"/>
          <p:cNvSpPr/>
          <p:nvPr/>
        </p:nvSpPr>
        <p:spPr>
          <a:xfrm>
            <a:off x="-271652" y="1167353"/>
            <a:ext cx="11729590" cy="40005"/>
          </a:xfrm>
          <a:prstGeom prst="rect">
            <a:avLst/>
          </a:prstGeom>
          <a:solidFill>
            <a:srgbClr val="E8C3E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555" y="2010053"/>
            <a:ext cx="5202703" cy="520270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246124" y="3281722"/>
            <a:ext cx="9486432" cy="2659366"/>
            <a:chOff x="0" y="0"/>
            <a:chExt cx="12648576" cy="3545821"/>
          </a:xfrm>
        </p:grpSpPr>
        <p:sp>
          <p:nvSpPr>
            <p:cNvPr id="6" name="TextBox 6"/>
            <p:cNvSpPr txBox="1"/>
            <p:nvPr/>
          </p:nvSpPr>
          <p:spPr>
            <a:xfrm>
              <a:off x="0" y="304800"/>
              <a:ext cx="12648576" cy="2126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60"/>
                </a:lnSpc>
              </a:pPr>
              <a:r>
                <a:rPr lang="en-US" sz="12000">
                  <a:solidFill>
                    <a:srgbClr val="FAE6F8"/>
                  </a:solidFill>
                  <a:latin typeface="Comfortaa Bold"/>
                </a:rPr>
                <a:t>Rintasyöpä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690136"/>
              <a:ext cx="11480604" cy="855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4200">
                  <a:solidFill>
                    <a:srgbClr val="FAE6F8"/>
                  </a:solidFill>
                  <a:latin typeface="Comfortaa Bold"/>
                </a:rPr>
                <a:t>Tunne rintasi ry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246124" y="8692329"/>
            <a:ext cx="5405894" cy="565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4"/>
              </a:lnSpc>
            </a:pPr>
            <a:r>
              <a:rPr lang="en-US" sz="3217">
                <a:solidFill>
                  <a:srgbClr val="FFFFFF"/>
                </a:solidFill>
                <a:latin typeface="Comfortaa Light"/>
              </a:rPr>
              <a:t>www.tunnerintasi.fi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642492" y="0"/>
            <a:ext cx="3645508" cy="10287000"/>
          </a:xfrm>
          <a:prstGeom prst="rect">
            <a:avLst/>
          </a:prstGeom>
          <a:solidFill>
            <a:srgbClr val="7D067F"/>
          </a:solidFill>
        </p:spPr>
      </p:sp>
      <p:sp>
        <p:nvSpPr>
          <p:cNvPr id="3" name="AutoShape 3"/>
          <p:cNvSpPr/>
          <p:nvPr/>
        </p:nvSpPr>
        <p:spPr>
          <a:xfrm>
            <a:off x="-271652" y="1167353"/>
            <a:ext cx="11729590" cy="40005"/>
          </a:xfrm>
          <a:prstGeom prst="rect">
            <a:avLst/>
          </a:prstGeom>
          <a:solidFill>
            <a:srgbClr val="7D067F"/>
          </a:solidFill>
        </p:spPr>
      </p:sp>
      <p:sp>
        <p:nvSpPr>
          <p:cNvPr id="4" name="TextBox 4"/>
          <p:cNvSpPr txBox="1"/>
          <p:nvPr/>
        </p:nvSpPr>
        <p:spPr>
          <a:xfrm>
            <a:off x="1121735" y="2566655"/>
            <a:ext cx="12842221" cy="7506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Rintojen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säännöllinen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omatarkkailu</a:t>
            </a:r>
            <a:endParaRPr lang="en-US" sz="2800" dirty="0">
              <a:solidFill>
                <a:srgbClr val="7D067F"/>
              </a:solidFill>
              <a:latin typeface="Comfortaa Bold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Lääkärin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kliininen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tutkimus</a:t>
            </a:r>
            <a:endParaRPr lang="en-US" sz="2800" dirty="0">
              <a:solidFill>
                <a:srgbClr val="7D067F"/>
              </a:solidFill>
              <a:latin typeface="Comfortaa Bold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Mammografia</a:t>
            </a:r>
            <a:endParaRPr lang="en-US" sz="2800" dirty="0">
              <a:solidFill>
                <a:srgbClr val="7D067F"/>
              </a:solidFill>
              <a:latin typeface="Comfortaa Bold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Rintojen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ultraäänitutkimus</a:t>
            </a:r>
            <a:endParaRPr lang="en-US" sz="2800" dirty="0">
              <a:solidFill>
                <a:srgbClr val="7D067F"/>
              </a:solidFill>
              <a:latin typeface="Comfortaa Bold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Tarvittaessa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magneettitutkimus</a:t>
            </a:r>
            <a:endParaRPr lang="en-US" sz="2800" dirty="0">
              <a:solidFill>
                <a:srgbClr val="7D067F"/>
              </a:solidFill>
              <a:latin typeface="Comfortaa Bold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Kudosnäyte</a:t>
            </a:r>
            <a:endParaRPr lang="en-US" sz="2800" dirty="0">
              <a:solidFill>
                <a:srgbClr val="7D067F"/>
              </a:solidFill>
              <a:latin typeface="Comfortaa Bold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Seulontamammografia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Kuvaukseen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kutsutaan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50-69 -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vuotiaat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naiset</a:t>
            </a:r>
            <a:endParaRPr lang="en-US" sz="2800" dirty="0">
              <a:solidFill>
                <a:srgbClr val="7D067F"/>
              </a:solidFill>
              <a:latin typeface="Comfortaa Bold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Kuvaus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tehdään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kahden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vuoden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välein</a:t>
            </a:r>
            <a:endParaRPr lang="en-US" sz="2800" dirty="0">
              <a:solidFill>
                <a:srgbClr val="7D067F"/>
              </a:solidFill>
              <a:latin typeface="Comfortaa Bold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Seulontakuvauksessa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löydetään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n. 40%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rintasyövistä</a:t>
            </a:r>
            <a:endParaRPr lang="en-US" sz="2800" dirty="0">
              <a:solidFill>
                <a:srgbClr val="7D067F"/>
              </a:solidFill>
              <a:latin typeface="Comfortaa Bold"/>
            </a:endParaRPr>
          </a:p>
          <a:p>
            <a:pPr>
              <a:lnSpc>
                <a:spcPts val="4160"/>
              </a:lnSpc>
            </a:pPr>
            <a:endParaRPr lang="en-US" sz="3400" dirty="0">
              <a:solidFill>
                <a:srgbClr val="7D067F"/>
              </a:solidFill>
              <a:latin typeface="Comfortaa Bold"/>
            </a:endParaRPr>
          </a:p>
          <a:p>
            <a:pPr>
              <a:lnSpc>
                <a:spcPts val="4146"/>
              </a:lnSpc>
            </a:pPr>
            <a:endParaRPr lang="en-US" sz="3400" dirty="0">
              <a:solidFill>
                <a:srgbClr val="7D067F"/>
              </a:solidFill>
              <a:latin typeface="Comforta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1428105"/>
            <a:ext cx="7439518" cy="959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4"/>
              </a:lnSpc>
            </a:pPr>
            <a:r>
              <a:rPr lang="en-US" sz="5638">
                <a:solidFill>
                  <a:srgbClr val="7D067F"/>
                </a:solidFill>
                <a:latin typeface="Comfortaa Bold"/>
              </a:rPr>
              <a:t>Rintojen tutkiminen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32280" y="731780"/>
            <a:ext cx="8823440" cy="8823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5317" b="5317"/>
          <a:stretch>
            <a:fillRect/>
          </a:stretch>
        </p:blipFill>
        <p:spPr>
          <a:xfrm>
            <a:off x="6776775" y="0"/>
            <a:ext cx="11511225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38065" y="2314575"/>
            <a:ext cx="16149561" cy="6943725"/>
            <a:chOff x="0" y="0"/>
            <a:chExt cx="4451283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1283" cy="1913890"/>
            </a:xfrm>
            <a:custGeom>
              <a:avLst/>
              <a:gdLst/>
              <a:ahLst/>
              <a:cxnLst/>
              <a:rect l="l" t="t" r="r" b="b"/>
              <a:pathLst>
                <a:path w="4451283" h="1913890">
                  <a:moveTo>
                    <a:pt x="0" y="0"/>
                  </a:moveTo>
                  <a:lnTo>
                    <a:pt x="4451283" y="0"/>
                  </a:lnTo>
                  <a:lnTo>
                    <a:pt x="445128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B8CDE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38065" y="1219200"/>
            <a:ext cx="14254258" cy="101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39"/>
              </a:lnSpc>
            </a:pPr>
            <a:r>
              <a:rPr lang="en-US" sz="7999">
                <a:solidFill>
                  <a:srgbClr val="7D067F"/>
                </a:solidFill>
                <a:latin typeface="Comfortaa Bold"/>
              </a:rPr>
              <a:t>Rintasyöpä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850455"/>
            <a:ext cx="14254258" cy="6427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B2B2B"/>
                </a:solidFill>
                <a:latin typeface="Comfortaa Bold"/>
              </a:rPr>
              <a:t>•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Suomessa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löydetään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vuosittain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noin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5000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uutta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rintasyöpää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,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joista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suurin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osa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naisilta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.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Myös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muut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voivat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sairastua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B2B2B"/>
                </a:solidFill>
                <a:latin typeface="Comfortaa Bold"/>
              </a:rPr>
              <a:t> 	-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noin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30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miestä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sairastuu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vuosittain</a:t>
            </a:r>
            <a:endParaRPr lang="en-US" sz="3200" dirty="0">
              <a:solidFill>
                <a:srgbClr val="2B2B2B"/>
              </a:solidFill>
              <a:latin typeface="Comfortaa Bold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B2B2B"/>
                </a:solidFill>
                <a:latin typeface="Comfortaa Bold"/>
              </a:rPr>
              <a:t>	-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muita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sukupuolia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ei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ole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rekisteröity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erikseen</a:t>
            </a:r>
            <a:endParaRPr lang="en-US" sz="3200" dirty="0">
              <a:solidFill>
                <a:srgbClr val="2B2B2B"/>
              </a:solidFill>
              <a:latin typeface="Comfortaa Bold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B2B2B"/>
                </a:solidFill>
                <a:latin typeface="Comfortaa Bold"/>
              </a:rPr>
              <a:t>•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Tavallisin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oire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on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kiinteä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,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aristamaton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,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ympäristöön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kiinnittynyt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kyhmy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rinnassa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B2B2B"/>
                </a:solidFill>
                <a:latin typeface="Comfortaa Bold"/>
              </a:rPr>
              <a:t>•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Yleisin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rintasyöpätyyppi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on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tiehytperäinen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(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duktaalinen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, n. 70%),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toiseksi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yleisin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rauhasperäinen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 (</a:t>
            </a:r>
            <a:r>
              <a:rPr lang="en-US" sz="3200" dirty="0" err="1">
                <a:solidFill>
                  <a:srgbClr val="2B2B2B"/>
                </a:solidFill>
                <a:latin typeface="Comfortaa Bold"/>
              </a:rPr>
              <a:t>lobulaarinen</a:t>
            </a:r>
            <a:r>
              <a:rPr lang="en-US" sz="3200" dirty="0">
                <a:solidFill>
                  <a:srgbClr val="2B2B2B"/>
                </a:solidFill>
                <a:latin typeface="Comfortaa Bold"/>
              </a:rPr>
              <a:t>, 10-15%).</a:t>
            </a:r>
          </a:p>
          <a:p>
            <a:pPr>
              <a:lnSpc>
                <a:spcPts val="4601"/>
              </a:lnSpc>
            </a:pPr>
            <a:endParaRPr lang="en-US" sz="2358" dirty="0">
              <a:solidFill>
                <a:srgbClr val="2B2B2B"/>
              </a:solidFill>
              <a:latin typeface="Comfortaa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1675" b="665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9829480" cy="17445217"/>
            <a:chOff x="0" y="0"/>
            <a:chExt cx="2175464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75464" cy="1913890"/>
            </a:xfrm>
            <a:custGeom>
              <a:avLst/>
              <a:gdLst/>
              <a:ahLst/>
              <a:cxnLst/>
              <a:rect l="l" t="t" r="r" b="b"/>
              <a:pathLst>
                <a:path w="2175464" h="1913890">
                  <a:moveTo>
                    <a:pt x="0" y="0"/>
                  </a:moveTo>
                  <a:lnTo>
                    <a:pt x="2175464" y="0"/>
                  </a:lnTo>
                  <a:lnTo>
                    <a:pt x="217546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8C3E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50023" y="774180"/>
            <a:ext cx="8738639" cy="8738639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D067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520661" y="774180"/>
            <a:ext cx="8738639" cy="8738639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D067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0889" y="1893478"/>
            <a:ext cx="10386222" cy="65000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479155" y="8616315"/>
            <a:ext cx="13329689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Comfortaa Bold"/>
              </a:rPr>
              <a:t>Kuvassa rinnan poikkileikkaus, jossa näkyy rinnan anatomiaa sekä hyvä-ja huonolaatuisia muutoksia</a:t>
            </a:r>
          </a:p>
          <a:p>
            <a:pPr algn="ctr">
              <a:lnSpc>
                <a:spcPts val="2520"/>
              </a:lnSpc>
            </a:pPr>
            <a:endParaRPr lang="en-US" sz="1800">
              <a:solidFill>
                <a:srgbClr val="FFFFFF"/>
              </a:solidFill>
              <a:latin typeface="Comfortaa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035800" y="0"/>
            <a:ext cx="3252200" cy="10287000"/>
          </a:xfrm>
          <a:prstGeom prst="rect">
            <a:avLst/>
          </a:prstGeom>
          <a:solidFill>
            <a:srgbClr val="7D067F"/>
          </a:solidFill>
        </p:spPr>
      </p:sp>
      <p:sp>
        <p:nvSpPr>
          <p:cNvPr id="3" name="AutoShape 3"/>
          <p:cNvSpPr/>
          <p:nvPr/>
        </p:nvSpPr>
        <p:spPr>
          <a:xfrm>
            <a:off x="2274335" y="1167366"/>
            <a:ext cx="16400904" cy="39978"/>
          </a:xfrm>
          <a:prstGeom prst="rect">
            <a:avLst/>
          </a:prstGeom>
          <a:solidFill>
            <a:srgbClr val="7D067F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2362804"/>
            <a:ext cx="13440435" cy="745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7D067F"/>
                </a:solidFill>
                <a:latin typeface="Comfortaa Bold"/>
              </a:rPr>
              <a:t>•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Rintasyövän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syntyyn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voivat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vaikuttaa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joukko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taustatekijöitä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ja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niiden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yhteisvaikutus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.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7D067F"/>
              </a:solidFill>
              <a:latin typeface="Comfortaa Bold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7D067F"/>
                </a:solidFill>
                <a:latin typeface="Comfortaa Bold"/>
              </a:rPr>
              <a:t>•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Iän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ja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hormonaalisten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tekijöiden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tiedetään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vaikuttavan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rintasyövän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syntyyn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. Muita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tekijöitä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ovat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esimerkiksi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perinnöllinen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alttius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ja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elintavat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(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ravinto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,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liikunta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,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tupakointi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,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alkoholi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).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7D067F"/>
              </a:solidFill>
              <a:latin typeface="Comfortaa Bold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7D067F"/>
                </a:solidFill>
                <a:latin typeface="Comfortaa Bold"/>
              </a:rPr>
              <a:t>•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Kaikkia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rintasyövän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aiheuttajia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ei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tunneta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.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7D067F"/>
              </a:solidFill>
              <a:latin typeface="Comfortaa Bold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7D067F"/>
                </a:solidFill>
                <a:latin typeface="Comfortaa Bold"/>
              </a:rPr>
              <a:t>•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Yksittäisen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ihmisen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kohdalla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on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mahdotonta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arvioida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tiettyä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syytä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sairastumiselle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.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7D067F"/>
              </a:solidFill>
              <a:latin typeface="Comfortaa Bold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7D067F"/>
                </a:solidFill>
                <a:latin typeface="Comfortaa Bold"/>
              </a:rPr>
              <a:t>•5-10%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rintasyövistä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 on </a:t>
            </a:r>
            <a:r>
              <a:rPr lang="en-US" sz="3000" dirty="0" err="1">
                <a:solidFill>
                  <a:srgbClr val="7D067F"/>
                </a:solidFill>
                <a:latin typeface="Comfortaa Bold"/>
              </a:rPr>
              <a:t>perinnöllisiä</a:t>
            </a:r>
            <a:r>
              <a:rPr lang="en-US" sz="3000" dirty="0">
                <a:solidFill>
                  <a:srgbClr val="7D067F"/>
                </a:solidFill>
                <a:latin typeface="Comfortaa Bold"/>
              </a:rPr>
              <a:t>.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7D067F"/>
              </a:solidFill>
              <a:latin typeface="Comforta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1356188"/>
            <a:ext cx="8115300" cy="81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36"/>
              </a:lnSpc>
            </a:pPr>
            <a:r>
              <a:rPr lang="en-US" sz="4811">
                <a:solidFill>
                  <a:srgbClr val="7D067F"/>
                </a:solidFill>
                <a:latin typeface="Comfortaa Bold"/>
              </a:rPr>
              <a:t>Rintasyövän taustatekijät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615703" y="0"/>
            <a:ext cx="3672297" cy="10287000"/>
          </a:xfrm>
          <a:prstGeom prst="rect">
            <a:avLst/>
          </a:prstGeom>
          <a:solidFill>
            <a:srgbClr val="7D067F"/>
          </a:solidFill>
        </p:spPr>
      </p:sp>
      <p:sp>
        <p:nvSpPr>
          <p:cNvPr id="3" name="AutoShape 3"/>
          <p:cNvSpPr/>
          <p:nvPr/>
        </p:nvSpPr>
        <p:spPr>
          <a:xfrm>
            <a:off x="2886113" y="734715"/>
            <a:ext cx="11729590" cy="40005"/>
          </a:xfrm>
          <a:prstGeom prst="rect">
            <a:avLst/>
          </a:prstGeom>
          <a:solidFill>
            <a:srgbClr val="7D067F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2252351"/>
            <a:ext cx="12309852" cy="756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3942" lvl="1" indent="-306971">
              <a:lnSpc>
                <a:spcPts val="3696"/>
              </a:lnSpc>
              <a:buFont typeface="Arial"/>
              <a:buChar char="•"/>
            </a:pP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Yli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30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prosentilla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sairastuneista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ei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ole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yhtäkään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edellä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mainituista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riskitekijöistä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-&gt;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toisaalta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kaikki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eivät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sairastu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,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vaikka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riskitekijöitä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olisi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useita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.</a:t>
            </a:r>
          </a:p>
          <a:p>
            <a:pPr>
              <a:lnSpc>
                <a:spcPts val="3696"/>
              </a:lnSpc>
            </a:pPr>
            <a:endParaRPr lang="en-US" sz="2843" dirty="0">
              <a:solidFill>
                <a:srgbClr val="7D067F"/>
              </a:solidFill>
              <a:latin typeface="Comfortaa Bold"/>
            </a:endParaRPr>
          </a:p>
          <a:p>
            <a:pPr marL="613942" lvl="1" indent="-306971">
              <a:lnSpc>
                <a:spcPts val="3696"/>
              </a:lnSpc>
              <a:buFont typeface="Arial"/>
              <a:buChar char="•"/>
            </a:pP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Jokainen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rintasyöpä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on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erilainen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ja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hoito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valitaan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yksilöllisesti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*.</a:t>
            </a:r>
          </a:p>
          <a:p>
            <a:pPr>
              <a:lnSpc>
                <a:spcPts val="3696"/>
              </a:lnSpc>
            </a:pPr>
            <a:endParaRPr lang="en-US" sz="2843" dirty="0">
              <a:solidFill>
                <a:srgbClr val="7D067F"/>
              </a:solidFill>
              <a:latin typeface="Comfortaa Bold"/>
            </a:endParaRPr>
          </a:p>
          <a:p>
            <a:pPr marL="613942" lvl="1" indent="-306971">
              <a:lnSpc>
                <a:spcPts val="3696"/>
              </a:lnSpc>
              <a:buFont typeface="Arial"/>
              <a:buChar char="•"/>
            </a:pP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Tilastojen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mukaan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noin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91%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kaikista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rintasyöpään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sairastuneista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on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elossa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viiden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vuoden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kuluttua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sairauden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toteamisesta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.</a:t>
            </a:r>
          </a:p>
          <a:p>
            <a:pPr>
              <a:lnSpc>
                <a:spcPts val="3696"/>
              </a:lnSpc>
            </a:pPr>
            <a:endParaRPr lang="en-US" sz="2843" dirty="0">
              <a:solidFill>
                <a:srgbClr val="7D067F"/>
              </a:solidFill>
              <a:latin typeface="Comfortaa Bold"/>
            </a:endParaRPr>
          </a:p>
          <a:p>
            <a:pPr marL="613942" lvl="1" indent="-306971">
              <a:lnSpc>
                <a:spcPts val="3696"/>
              </a:lnSpc>
              <a:buFont typeface="Arial"/>
              <a:buChar char="•"/>
            </a:pP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Rintasyövän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yksilöllinen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ennuste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on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kuitenkin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monen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tekijän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summa.</a:t>
            </a:r>
          </a:p>
          <a:p>
            <a:pPr>
              <a:lnSpc>
                <a:spcPts val="3696"/>
              </a:lnSpc>
            </a:pPr>
            <a:endParaRPr lang="en-US" sz="2843" dirty="0">
              <a:solidFill>
                <a:srgbClr val="7D067F"/>
              </a:solidFill>
              <a:latin typeface="Comfortaa Bold"/>
            </a:endParaRPr>
          </a:p>
          <a:p>
            <a:pPr marL="613943" lvl="1" indent="-306971">
              <a:lnSpc>
                <a:spcPts val="3696"/>
              </a:lnSpc>
              <a:buFont typeface="Arial"/>
              <a:buChar char="•"/>
            </a:pP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Rintasyövän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ennuste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on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koko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ajan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parantunut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johtuen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syövän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varhaisesta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toteamisesta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ja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hoitojen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43" dirty="0" err="1">
                <a:solidFill>
                  <a:srgbClr val="7D067F"/>
                </a:solidFill>
                <a:latin typeface="Comfortaa Bold"/>
              </a:rPr>
              <a:t>kehittymisestä</a:t>
            </a:r>
            <a:r>
              <a:rPr lang="en-US" sz="2843" dirty="0">
                <a:solidFill>
                  <a:srgbClr val="7D067F"/>
                </a:solidFill>
                <a:latin typeface="Comfortaa Bold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53495" y="914400"/>
            <a:ext cx="7790505" cy="959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4"/>
              </a:lnSpc>
            </a:pPr>
            <a:r>
              <a:rPr lang="en-US" sz="5638">
                <a:solidFill>
                  <a:srgbClr val="7D067F"/>
                </a:solidFill>
                <a:latin typeface="Comfortaa Bold"/>
              </a:rPr>
              <a:t>Rintasyövän ennuste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1AED358-D774-4881-9D6B-FEBC1CD78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3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5317" b="5317"/>
          <a:stretch>
            <a:fillRect/>
          </a:stretch>
        </p:blipFill>
        <p:spPr>
          <a:xfrm>
            <a:off x="6776775" y="0"/>
            <a:ext cx="11511225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14203" y="741836"/>
            <a:ext cx="15156522" cy="8800122"/>
            <a:chOff x="0" y="0"/>
            <a:chExt cx="4451283" cy="25844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1283" cy="2584487"/>
            </a:xfrm>
            <a:custGeom>
              <a:avLst/>
              <a:gdLst/>
              <a:ahLst/>
              <a:cxnLst/>
              <a:rect l="l" t="t" r="r" b="b"/>
              <a:pathLst>
                <a:path w="4451283" h="2584487">
                  <a:moveTo>
                    <a:pt x="0" y="0"/>
                  </a:moveTo>
                  <a:lnTo>
                    <a:pt x="4451283" y="0"/>
                  </a:lnTo>
                  <a:lnTo>
                    <a:pt x="4451283" y="2584487"/>
                  </a:lnTo>
                  <a:lnTo>
                    <a:pt x="0" y="2584487"/>
                  </a:lnTo>
                  <a:close/>
                </a:path>
              </a:pathLst>
            </a:custGeom>
            <a:solidFill>
              <a:srgbClr val="EB8CDE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40491" y="2113480"/>
            <a:ext cx="10596658" cy="82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52"/>
              </a:lnSpc>
            </a:pPr>
            <a:r>
              <a:rPr lang="en-US" sz="6400">
                <a:solidFill>
                  <a:srgbClr val="7D067F"/>
                </a:solidFill>
                <a:latin typeface="Comfortaa Bold"/>
              </a:rPr>
              <a:t>RINTASYÖPÄ JA PERIMÄ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40491" y="3267148"/>
            <a:ext cx="13503948" cy="582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6"/>
              </a:lnSpc>
            </a:pP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Suositus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jos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on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todettu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kohonnut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riski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sairastua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: </a:t>
            </a:r>
          </a:p>
          <a:p>
            <a:pPr>
              <a:lnSpc>
                <a:spcPts val="5616"/>
              </a:lnSpc>
            </a:pPr>
            <a:endParaRPr lang="en-US" sz="3600" dirty="0">
              <a:solidFill>
                <a:srgbClr val="000000"/>
              </a:solidFill>
              <a:latin typeface="Comfortaa Bold"/>
            </a:endParaRPr>
          </a:p>
          <a:p>
            <a:pPr>
              <a:lnSpc>
                <a:spcPts val="5616"/>
              </a:lnSpc>
            </a:pPr>
            <a:r>
              <a:rPr lang="en-US" sz="3600" dirty="0">
                <a:solidFill>
                  <a:srgbClr val="000000"/>
                </a:solidFill>
                <a:latin typeface="Comfortaa Bold"/>
              </a:rPr>
              <a:t>•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säännölliset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tutkimukset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aloitetaan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25-35-vuotiaana tai 5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vuotta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aikaisemmin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kuin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suvun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nuorin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rintasyöpään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sairastunut</a:t>
            </a:r>
            <a:endParaRPr lang="en-US" sz="3600" dirty="0">
              <a:solidFill>
                <a:srgbClr val="000000"/>
              </a:solidFill>
              <a:latin typeface="Comfortaa Bold"/>
            </a:endParaRPr>
          </a:p>
          <a:p>
            <a:pPr>
              <a:lnSpc>
                <a:spcPts val="5616"/>
              </a:lnSpc>
            </a:pPr>
            <a:r>
              <a:rPr lang="en-US" sz="3600" dirty="0">
                <a:solidFill>
                  <a:srgbClr val="000000"/>
                </a:solidFill>
                <a:latin typeface="Comfortaa Bold"/>
              </a:rPr>
              <a:t>•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säännöllinen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rintojen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omatarkkailu</a:t>
            </a:r>
            <a:endParaRPr lang="en-US" sz="3600" dirty="0">
              <a:solidFill>
                <a:srgbClr val="000000"/>
              </a:solidFill>
              <a:latin typeface="Comfortaa Bold"/>
            </a:endParaRPr>
          </a:p>
          <a:p>
            <a:pPr>
              <a:lnSpc>
                <a:spcPts val="5616"/>
              </a:lnSpc>
            </a:pPr>
            <a:r>
              <a:rPr lang="en-US" sz="3600" dirty="0">
                <a:solidFill>
                  <a:srgbClr val="000000"/>
                </a:solidFill>
                <a:latin typeface="Comfortaa Bold"/>
              </a:rPr>
              <a:t>•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kerran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vuodessa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mammografia</a:t>
            </a:r>
            <a:r>
              <a:rPr lang="en-US" sz="3600" dirty="0">
                <a:solidFill>
                  <a:srgbClr val="000000"/>
                </a:solidFill>
                <a:latin typeface="Comfortaa Bold"/>
              </a:rPr>
              <a:t> ja </a:t>
            </a:r>
            <a:r>
              <a:rPr lang="en-US" sz="3600" dirty="0" err="1">
                <a:solidFill>
                  <a:srgbClr val="000000"/>
                </a:solidFill>
                <a:latin typeface="Comfortaa Bold"/>
              </a:rPr>
              <a:t>ultraäänitutkimus</a:t>
            </a:r>
            <a:endParaRPr lang="en-US" sz="3600" dirty="0">
              <a:solidFill>
                <a:srgbClr val="000000"/>
              </a:solidFill>
              <a:latin typeface="Comfortaa Bold"/>
            </a:endParaRPr>
          </a:p>
          <a:p>
            <a:pPr algn="ctr">
              <a:lnSpc>
                <a:spcPts val="7139"/>
              </a:lnSpc>
            </a:pPr>
            <a:endParaRPr lang="en-US" sz="3600" dirty="0">
              <a:solidFill>
                <a:srgbClr val="000000"/>
              </a:solidFill>
              <a:latin typeface="Comfortaa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5317" b="5317"/>
          <a:stretch>
            <a:fillRect/>
          </a:stretch>
        </p:blipFill>
        <p:spPr>
          <a:xfrm>
            <a:off x="6776775" y="0"/>
            <a:ext cx="11511225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14203" y="741836"/>
            <a:ext cx="15162046" cy="8803328"/>
            <a:chOff x="0" y="0"/>
            <a:chExt cx="4451283" cy="25844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1283" cy="2584487"/>
            </a:xfrm>
            <a:custGeom>
              <a:avLst/>
              <a:gdLst/>
              <a:ahLst/>
              <a:cxnLst/>
              <a:rect l="l" t="t" r="r" b="b"/>
              <a:pathLst>
                <a:path w="4451283" h="2584487">
                  <a:moveTo>
                    <a:pt x="0" y="0"/>
                  </a:moveTo>
                  <a:lnTo>
                    <a:pt x="4451283" y="0"/>
                  </a:lnTo>
                  <a:lnTo>
                    <a:pt x="4451283" y="2584487"/>
                  </a:lnTo>
                  <a:lnTo>
                    <a:pt x="0" y="2584487"/>
                  </a:lnTo>
                  <a:close/>
                </a:path>
              </a:pathLst>
            </a:custGeom>
            <a:solidFill>
              <a:srgbClr val="EB8CDE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500019" y="1922661"/>
            <a:ext cx="14254258" cy="101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39"/>
              </a:lnSpc>
            </a:pPr>
            <a:r>
              <a:rPr lang="en-US" sz="7999">
                <a:solidFill>
                  <a:srgbClr val="7D067F"/>
                </a:solidFill>
                <a:latin typeface="Comfortaa Bold"/>
              </a:rPr>
              <a:t>Rintasyöpä miehillä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00019" y="3031398"/>
            <a:ext cx="13497105" cy="581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0"/>
              </a:lnSpc>
            </a:pPr>
            <a:endParaRPr/>
          </a:p>
          <a:p>
            <a:pPr>
              <a:lnSpc>
                <a:spcPts val="3800"/>
              </a:lnSpc>
            </a:pP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      </a:t>
            </a: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Riskitekijöitä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:</a:t>
            </a:r>
          </a:p>
          <a:p>
            <a:pPr marL="630555" lvl="1" indent="-314960">
              <a:lnSpc>
                <a:spcPts val="3800"/>
              </a:lnSpc>
              <a:buFont typeface="Arial"/>
              <a:buChar char="•"/>
            </a:pP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Suvussa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esiintyy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rintasyöpää</a:t>
            </a:r>
          </a:p>
          <a:p>
            <a:pPr marL="630555" lvl="1" indent="-314960">
              <a:lnSpc>
                <a:spcPts val="3800"/>
              </a:lnSpc>
              <a:buFont typeface="Arial"/>
              <a:buChar char="•"/>
            </a:pP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Perimä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 (</a:t>
            </a: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geenimuutokset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, </a:t>
            </a: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kromosomipoikkeavuus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*)	</a:t>
            </a:r>
          </a:p>
          <a:p>
            <a:pPr marL="630555" lvl="1" indent="-314960">
              <a:lnSpc>
                <a:spcPts val="3800"/>
              </a:lnSpc>
              <a:buFont typeface="Arial"/>
              <a:buChar char="•"/>
            </a:pP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Poikkeava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estrogeeni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/</a:t>
            </a: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testosteroni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 –</a:t>
            </a: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suhde</a:t>
            </a:r>
          </a:p>
          <a:p>
            <a:pPr marL="1261745" lvl="2" indent="-420370">
              <a:lnSpc>
                <a:spcPts val="3800"/>
              </a:lnSpc>
              <a:buFont typeface="Arial"/>
              <a:buChar char="⚬"/>
            </a:pP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Syitä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: </a:t>
            </a: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ylipaino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, </a:t>
            </a: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runsas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alkoholin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käyttö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, </a:t>
            </a: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maksakirroosi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, </a:t>
            </a: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eturauhassyövän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00" dirty="0" err="1">
                <a:solidFill>
                  <a:srgbClr val="2B2B2B"/>
                </a:solidFill>
                <a:latin typeface="Comfortaa Bold Bold"/>
              </a:rPr>
              <a:t>estrogeenihoito</a:t>
            </a:r>
            <a:r>
              <a:rPr lang="en-US" sz="2900" dirty="0">
                <a:solidFill>
                  <a:srgbClr val="2B2B2B"/>
                </a:solidFill>
                <a:latin typeface="Comfortaa Bold Bold"/>
              </a:rPr>
              <a:t> </a:t>
            </a:r>
          </a:p>
          <a:p>
            <a:pPr>
              <a:lnSpc>
                <a:spcPts val="3800"/>
              </a:lnSpc>
            </a:pPr>
            <a:endParaRPr lang="en-US" sz="2923">
              <a:solidFill>
                <a:srgbClr val="2B2B2B"/>
              </a:solidFill>
              <a:latin typeface="Comfortaa Bold Bold"/>
            </a:endParaRPr>
          </a:p>
          <a:p>
            <a:pPr marL="630555" lvl="1" indent="-314960">
              <a:lnSpc>
                <a:spcPts val="3800"/>
              </a:lnSpc>
              <a:buFont typeface="Arial"/>
              <a:buChar char="•"/>
            </a:pPr>
            <a:r>
              <a:rPr lang="en-US" sz="2923" dirty="0" err="1">
                <a:solidFill>
                  <a:srgbClr val="2B2B2B"/>
                </a:solidFill>
                <a:latin typeface="Comfortaa Bold Bold"/>
              </a:rPr>
              <a:t>Miehet</a:t>
            </a:r>
            <a:r>
              <a:rPr lang="en-US" sz="2923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23" dirty="0" err="1">
                <a:solidFill>
                  <a:srgbClr val="2B2B2B"/>
                </a:solidFill>
                <a:latin typeface="Comfortaa Bold Bold"/>
              </a:rPr>
              <a:t>sairastuvat</a:t>
            </a:r>
            <a:r>
              <a:rPr lang="en-US" sz="2923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23" dirty="0" err="1">
                <a:solidFill>
                  <a:srgbClr val="2B2B2B"/>
                </a:solidFill>
                <a:latin typeface="Comfortaa Bold Bold"/>
              </a:rPr>
              <a:t>naisia</a:t>
            </a:r>
            <a:r>
              <a:rPr lang="en-US" sz="2923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23" dirty="0" err="1">
                <a:solidFill>
                  <a:srgbClr val="2B2B2B"/>
                </a:solidFill>
                <a:latin typeface="Comfortaa Bold Bold"/>
              </a:rPr>
              <a:t>keskimäärin</a:t>
            </a:r>
            <a:r>
              <a:rPr lang="en-US" sz="2923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23" dirty="0" err="1">
                <a:solidFill>
                  <a:srgbClr val="2B2B2B"/>
                </a:solidFill>
                <a:latin typeface="Comfortaa Bold Bold"/>
              </a:rPr>
              <a:t>vanhemmalla</a:t>
            </a:r>
            <a:r>
              <a:rPr lang="en-US" sz="2923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23" dirty="0" err="1">
                <a:solidFill>
                  <a:srgbClr val="2B2B2B"/>
                </a:solidFill>
                <a:latin typeface="Comfortaa Bold Bold"/>
              </a:rPr>
              <a:t>iällä</a:t>
            </a:r>
            <a:endParaRPr lang="en-US" sz="2923">
              <a:solidFill>
                <a:srgbClr val="2B2B2B"/>
              </a:solidFill>
              <a:latin typeface="Comfortaa Bold Bold"/>
            </a:endParaRPr>
          </a:p>
          <a:p>
            <a:pPr marL="630555" lvl="1" indent="-314960">
              <a:lnSpc>
                <a:spcPts val="3800"/>
              </a:lnSpc>
              <a:buFont typeface="Arial"/>
              <a:buChar char="•"/>
            </a:pPr>
            <a:r>
              <a:rPr lang="en-US" sz="2923" dirty="0" err="1">
                <a:solidFill>
                  <a:srgbClr val="2B2B2B"/>
                </a:solidFill>
                <a:latin typeface="Comfortaa Bold Bold"/>
              </a:rPr>
              <a:t>Diagnoosi</a:t>
            </a:r>
            <a:r>
              <a:rPr lang="en-US" sz="2923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23" dirty="0" err="1">
                <a:solidFill>
                  <a:srgbClr val="2B2B2B"/>
                </a:solidFill>
                <a:latin typeface="Comfortaa Bold Bold"/>
              </a:rPr>
              <a:t>saattaa</a:t>
            </a:r>
            <a:r>
              <a:rPr lang="en-US" sz="2923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23" dirty="0" err="1">
                <a:solidFill>
                  <a:srgbClr val="2B2B2B"/>
                </a:solidFill>
                <a:latin typeface="Comfortaa Bold Bold"/>
              </a:rPr>
              <a:t>viivästyä</a:t>
            </a:r>
            <a:r>
              <a:rPr lang="en-US" sz="2923" dirty="0">
                <a:solidFill>
                  <a:srgbClr val="2B2B2B"/>
                </a:solidFill>
                <a:latin typeface="Comfortaa Bold Bold"/>
              </a:rPr>
              <a:t>, </a:t>
            </a:r>
            <a:r>
              <a:rPr lang="en-US" sz="2923" dirty="0" err="1">
                <a:solidFill>
                  <a:srgbClr val="2B2B2B"/>
                </a:solidFill>
                <a:latin typeface="Comfortaa Bold Bold"/>
              </a:rPr>
              <a:t>koska</a:t>
            </a:r>
            <a:r>
              <a:rPr lang="en-US" sz="2923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23" dirty="0" err="1">
                <a:solidFill>
                  <a:srgbClr val="2B2B2B"/>
                </a:solidFill>
                <a:latin typeface="Comfortaa Bold Bold"/>
              </a:rPr>
              <a:t>ei</a:t>
            </a:r>
            <a:r>
              <a:rPr lang="en-US" sz="2923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23" dirty="0" err="1">
                <a:solidFill>
                  <a:srgbClr val="2B2B2B"/>
                </a:solidFill>
                <a:latin typeface="Comfortaa Bold Bold"/>
              </a:rPr>
              <a:t>osata</a:t>
            </a:r>
            <a:r>
              <a:rPr lang="en-US" sz="2923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23" dirty="0" err="1">
                <a:solidFill>
                  <a:srgbClr val="2B2B2B"/>
                </a:solidFill>
                <a:latin typeface="Comfortaa Bold Bold"/>
              </a:rPr>
              <a:t>epäillä</a:t>
            </a:r>
            <a:r>
              <a:rPr lang="en-US" sz="2923" dirty="0">
                <a:solidFill>
                  <a:srgbClr val="2B2B2B"/>
                </a:solidFill>
                <a:latin typeface="Comfortaa Bold Bold"/>
              </a:rPr>
              <a:t>** -&gt; ns. </a:t>
            </a:r>
            <a:r>
              <a:rPr lang="en-US" sz="2923" dirty="0" err="1">
                <a:solidFill>
                  <a:srgbClr val="2B2B2B"/>
                </a:solidFill>
                <a:latin typeface="Comfortaa Bold Bold"/>
              </a:rPr>
              <a:t>naisten</a:t>
            </a:r>
            <a:r>
              <a:rPr lang="en-US" sz="2923" dirty="0">
                <a:solidFill>
                  <a:srgbClr val="2B2B2B"/>
                </a:solidFill>
                <a:latin typeface="Comfortaa Bold Bold"/>
              </a:rPr>
              <a:t> </a:t>
            </a:r>
            <a:r>
              <a:rPr lang="en-US" sz="2923" dirty="0" err="1">
                <a:solidFill>
                  <a:srgbClr val="2B2B2B"/>
                </a:solidFill>
                <a:latin typeface="Comfortaa Bold Bold"/>
              </a:rPr>
              <a:t>sairaus</a:t>
            </a:r>
            <a:endParaRPr lang="en-US" sz="2923">
              <a:solidFill>
                <a:srgbClr val="2B2B2B"/>
              </a:solidFill>
              <a:latin typeface="Comfortaa Bold Bold"/>
            </a:endParaRPr>
          </a:p>
          <a:p>
            <a:pPr marL="315595" lvl="1">
              <a:lnSpc>
                <a:spcPts val="3800"/>
              </a:lnSpc>
            </a:pPr>
            <a:endParaRPr lang="en-US" sz="2900" dirty="0">
              <a:solidFill>
                <a:srgbClr val="2B2B2B"/>
              </a:solidFill>
              <a:latin typeface="Comfortaa Bold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615703" y="0"/>
            <a:ext cx="3672297" cy="10287000"/>
          </a:xfrm>
          <a:prstGeom prst="rect">
            <a:avLst/>
          </a:prstGeom>
          <a:solidFill>
            <a:srgbClr val="7D067F"/>
          </a:solidFill>
        </p:spPr>
      </p:sp>
      <p:sp>
        <p:nvSpPr>
          <p:cNvPr id="3" name="AutoShape 3"/>
          <p:cNvSpPr/>
          <p:nvPr/>
        </p:nvSpPr>
        <p:spPr>
          <a:xfrm>
            <a:off x="-271652" y="1167353"/>
            <a:ext cx="11729590" cy="40005"/>
          </a:xfrm>
          <a:prstGeom prst="rect">
            <a:avLst/>
          </a:prstGeom>
          <a:solidFill>
            <a:srgbClr val="7D067F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2431348"/>
            <a:ext cx="12842221" cy="8038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2800" dirty="0">
                <a:solidFill>
                  <a:srgbClr val="7D067F"/>
                </a:solidFill>
                <a:latin typeface="Comfortaa Bold"/>
              </a:rPr>
              <a:t>•</a:t>
            </a:r>
            <a:r>
              <a:rPr lang="en-US" sz="2800" dirty="0" err="1">
                <a:solidFill>
                  <a:srgbClr val="7D067F"/>
                </a:solidFill>
                <a:latin typeface="Comfortaa Bold Bold"/>
              </a:rPr>
              <a:t>Keinoa</a:t>
            </a:r>
            <a:r>
              <a:rPr lang="en-US" sz="2800" dirty="0">
                <a:solidFill>
                  <a:srgbClr val="7D067F"/>
                </a:solidFill>
                <a:latin typeface="Comfortaa Bold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 Bold"/>
              </a:rPr>
              <a:t>rintasyövän</a:t>
            </a:r>
            <a:r>
              <a:rPr lang="en-US" sz="2800" dirty="0">
                <a:solidFill>
                  <a:srgbClr val="7D067F"/>
                </a:solidFill>
                <a:latin typeface="Comfortaa Bold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 Bold"/>
              </a:rPr>
              <a:t>estämiseksi</a:t>
            </a:r>
            <a:r>
              <a:rPr lang="en-US" sz="2800" dirty="0">
                <a:solidFill>
                  <a:srgbClr val="7D067F"/>
                </a:solidFill>
                <a:latin typeface="Comfortaa Bold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 Bold"/>
              </a:rPr>
              <a:t>ei</a:t>
            </a:r>
            <a:r>
              <a:rPr lang="en-US" sz="2800" dirty="0">
                <a:solidFill>
                  <a:srgbClr val="7D067F"/>
                </a:solidFill>
                <a:latin typeface="Comfortaa Bold Bold"/>
              </a:rPr>
              <a:t> ole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,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mutta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terveelliset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elintavat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voivat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jonkin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verran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vähentää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syöpäriskiä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.</a:t>
            </a:r>
          </a:p>
          <a:p>
            <a:pPr>
              <a:lnSpc>
                <a:spcPts val="4160"/>
              </a:lnSpc>
            </a:pPr>
            <a:endParaRPr lang="en-US" sz="2800" dirty="0">
              <a:solidFill>
                <a:srgbClr val="7D067F"/>
              </a:solidFill>
              <a:latin typeface="Comfortaa Bold"/>
            </a:endParaRPr>
          </a:p>
          <a:p>
            <a:pPr>
              <a:lnSpc>
                <a:spcPts val="4160"/>
              </a:lnSpc>
            </a:pPr>
            <a:r>
              <a:rPr lang="en-US" sz="2800" dirty="0">
                <a:solidFill>
                  <a:srgbClr val="7D067F"/>
                </a:solidFill>
                <a:latin typeface="Comfortaa Bold"/>
              </a:rPr>
              <a:t>•</a:t>
            </a:r>
            <a:r>
              <a:rPr lang="en-US" sz="2800" dirty="0" err="1">
                <a:solidFill>
                  <a:srgbClr val="7D067F"/>
                </a:solidFill>
                <a:latin typeface="Comfortaa Bold Bold"/>
              </a:rPr>
              <a:t>Liikunta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voi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vähentää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rintasyöpäkuolleisuutta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ja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syövän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uusiutumisen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riskiä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.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Lisäksi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se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auttaa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selviytymään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paremmin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syöpähoitojen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haittavaikutuksista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.</a:t>
            </a:r>
          </a:p>
          <a:p>
            <a:pPr>
              <a:lnSpc>
                <a:spcPts val="4160"/>
              </a:lnSpc>
            </a:pPr>
            <a:endParaRPr lang="en-US" sz="2800" dirty="0">
              <a:solidFill>
                <a:srgbClr val="7D067F"/>
              </a:solidFill>
              <a:latin typeface="Comfortaa Bold"/>
            </a:endParaRPr>
          </a:p>
          <a:p>
            <a:pPr>
              <a:lnSpc>
                <a:spcPts val="4160"/>
              </a:lnSpc>
            </a:pPr>
            <a:r>
              <a:rPr lang="en-US" sz="2800" dirty="0">
                <a:solidFill>
                  <a:srgbClr val="7D067F"/>
                </a:solidFill>
                <a:latin typeface="Comfortaa Bold"/>
              </a:rPr>
              <a:t>•</a:t>
            </a:r>
            <a:r>
              <a:rPr lang="en-US" sz="2800" dirty="0" err="1">
                <a:solidFill>
                  <a:srgbClr val="7D067F"/>
                </a:solidFill>
                <a:latin typeface="Comfortaa Bold Bold"/>
              </a:rPr>
              <a:t>Ravitsemus</a:t>
            </a:r>
            <a:r>
              <a:rPr lang="en-US" sz="2800" dirty="0">
                <a:solidFill>
                  <a:srgbClr val="7D067F"/>
                </a:solidFill>
                <a:latin typeface="Comfortaa Bold Bold"/>
              </a:rPr>
              <a:t>: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Viralliset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ravitsemussuositukset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ja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välimerellinen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ruokavalio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edistävät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yleistä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hyvinvointia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ja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mahdollisesti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myös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syöpäterveyttä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.</a:t>
            </a:r>
          </a:p>
          <a:p>
            <a:pPr>
              <a:lnSpc>
                <a:spcPts val="4160"/>
              </a:lnSpc>
            </a:pPr>
            <a:endParaRPr lang="en-US" sz="2800" dirty="0">
              <a:solidFill>
                <a:srgbClr val="7D067F"/>
              </a:solidFill>
              <a:latin typeface="Comfortaa Bold"/>
            </a:endParaRPr>
          </a:p>
          <a:p>
            <a:pPr>
              <a:lnSpc>
                <a:spcPts val="4160"/>
              </a:lnSpc>
            </a:pPr>
            <a:r>
              <a:rPr lang="en-US" sz="2800" dirty="0">
                <a:solidFill>
                  <a:srgbClr val="7D067F"/>
                </a:solidFill>
                <a:latin typeface="Comfortaa Bold"/>
              </a:rPr>
              <a:t>•</a:t>
            </a:r>
            <a:r>
              <a:rPr lang="en-US" sz="2800" dirty="0" err="1">
                <a:solidFill>
                  <a:srgbClr val="7D067F"/>
                </a:solidFill>
                <a:latin typeface="Comfortaa Bold Bold"/>
              </a:rPr>
              <a:t>Alkoholi</a:t>
            </a:r>
            <a:r>
              <a:rPr lang="en-US" sz="2800" dirty="0">
                <a:solidFill>
                  <a:srgbClr val="7D067F"/>
                </a:solidFill>
                <a:latin typeface="Comfortaa Bold Bold"/>
              </a:rPr>
              <a:t>: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Suositeltavaa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on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mahdollisimman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vähäinen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käyttö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.</a:t>
            </a:r>
          </a:p>
          <a:p>
            <a:pPr>
              <a:lnSpc>
                <a:spcPts val="4160"/>
              </a:lnSpc>
            </a:pPr>
            <a:endParaRPr lang="en-US" sz="2800" dirty="0">
              <a:solidFill>
                <a:srgbClr val="7D067F"/>
              </a:solidFill>
              <a:latin typeface="Comfortaa Bold"/>
            </a:endParaRPr>
          </a:p>
          <a:p>
            <a:pPr>
              <a:lnSpc>
                <a:spcPts val="4160"/>
              </a:lnSpc>
            </a:pPr>
            <a:r>
              <a:rPr lang="en-US" sz="2800" dirty="0">
                <a:solidFill>
                  <a:srgbClr val="7D067F"/>
                </a:solidFill>
                <a:latin typeface="Comfortaa Bold"/>
              </a:rPr>
              <a:t>•</a:t>
            </a:r>
            <a:r>
              <a:rPr lang="en-US" sz="2800" dirty="0" err="1">
                <a:solidFill>
                  <a:srgbClr val="7D067F"/>
                </a:solidFill>
                <a:latin typeface="Comfortaa Bold Bold"/>
              </a:rPr>
              <a:t>Painonhallinta</a:t>
            </a:r>
            <a:r>
              <a:rPr lang="en-US" sz="2800" dirty="0">
                <a:solidFill>
                  <a:srgbClr val="7D067F"/>
                </a:solidFill>
                <a:latin typeface="Comfortaa Bold Bold"/>
              </a:rPr>
              <a:t>: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Tavoitteena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painoindeksi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arvojen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 18.5-24.9 </a:t>
            </a:r>
            <a:r>
              <a:rPr lang="en-US" sz="2800" dirty="0" err="1">
                <a:solidFill>
                  <a:srgbClr val="7D067F"/>
                </a:solidFill>
                <a:latin typeface="Comfortaa Bold"/>
              </a:rPr>
              <a:t>välillä</a:t>
            </a:r>
            <a:r>
              <a:rPr lang="en-US" sz="2800" dirty="0">
                <a:solidFill>
                  <a:srgbClr val="7D067F"/>
                </a:solidFill>
                <a:latin typeface="Comfortaa Bold"/>
              </a:rPr>
              <a:t>.</a:t>
            </a:r>
          </a:p>
          <a:p>
            <a:pPr>
              <a:lnSpc>
                <a:spcPts val="4146"/>
              </a:lnSpc>
            </a:pPr>
            <a:endParaRPr lang="en-US" sz="3200" dirty="0">
              <a:solidFill>
                <a:srgbClr val="7D067F"/>
              </a:solidFill>
              <a:latin typeface="Comforta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1294158"/>
            <a:ext cx="10697134" cy="959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4"/>
              </a:lnSpc>
            </a:pPr>
            <a:r>
              <a:rPr lang="en-US" sz="5638">
                <a:solidFill>
                  <a:srgbClr val="7D067F"/>
                </a:solidFill>
                <a:latin typeface="Comfortaa Bold"/>
              </a:rPr>
              <a:t>Terveyttä edistäviä valintoja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872</Words>
  <Application>Microsoft Office PowerPoint</Application>
  <PresentationFormat>Mukautettu</PresentationFormat>
  <Paragraphs>125</Paragraphs>
  <Slides>11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9" baseType="lpstr">
      <vt:lpstr>Arial</vt:lpstr>
      <vt:lpstr>Open Sans</vt:lpstr>
      <vt:lpstr>Comfortaa Bold Bold</vt:lpstr>
      <vt:lpstr>Comfortaa Bold</vt:lpstr>
      <vt:lpstr>garamond</vt:lpstr>
      <vt:lpstr>Comfortaa Light</vt:lpstr>
      <vt:lpstr>Calibri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Martat rintasyöpä korjattu</dc:title>
  <dc:creator>karolina</dc:creator>
  <cp:lastModifiedBy>Reija Salovaara</cp:lastModifiedBy>
  <cp:revision>71</cp:revision>
  <dcterms:created xsi:type="dcterms:W3CDTF">2006-08-16T00:00:00Z</dcterms:created>
  <dcterms:modified xsi:type="dcterms:W3CDTF">2021-06-22T12:25:29Z</dcterms:modified>
  <dc:identifier>DAEZF4JMjFw</dc:identifier>
</cp:coreProperties>
</file>