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fortaa" panose="020B0604020202020204" charset="0"/>
      <p:bold r:id="rId34"/>
    </p:embeddedFont>
    <p:embeddedFont>
      <p:font typeface="Comfortaa Regular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aOWLxqdS+HnwYDZZyae0/qZTDr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rjoittelija Tunne Rintas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01" autoAdjust="0"/>
  </p:normalViewPr>
  <p:slideViewPr>
    <p:cSldViewPr snapToGrid="0">
      <p:cViewPr varScale="1">
        <p:scale>
          <a:sx n="37" d="100"/>
          <a:sy n="37" d="100"/>
        </p:scale>
        <p:origin x="106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Rintasyövän oireet: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Kyhmy rinnassa (90%)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Kipu tai muu tuntemus rinnassa (10-15%)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Kihelmöinti, kutina, kuumotus, kimmoisuuden muutos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Ihon vetäytyminen tai muu ihomuutos (5-10%)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Nännin vetäytyminen sisään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Ihottuma tai haavauma, joka ei parane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Nännierite (2-5%)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Kainalokyhmy (1-2%)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Yleisoireet (1-2%)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Rintasyöpä voi olla myös oireeton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</a:pPr>
            <a:r>
              <a:rPr lang="en-US" sz="12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3,6 cm: pingispallo (pallo todellisuudessa noin 4 cm)</a:t>
            </a:r>
            <a:endParaRPr sz="1000" b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</a:pPr>
            <a:r>
              <a:rPr lang="en-US" sz="12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2,1 cm: 5 cnt kolikko </a:t>
            </a:r>
            <a:endParaRPr sz="1200" b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None/>
            </a:pPr>
            <a:r>
              <a:rPr lang="en-US" sz="10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 cm: metsämustikka (koko toki vaihtelee)</a:t>
            </a:r>
            <a:endParaRPr sz="1000" b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US" sz="8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0,25 cm: nuppineulan nuppi (nuppien koot toki vaihtelee)</a:t>
            </a:r>
            <a:endParaRPr sz="800" b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Mammografiassa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näkyvät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kalkkikiteymät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voivat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olla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merkki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alkavasta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rintasyövästä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Kyhmy</a:t>
            </a:r>
            <a:r>
              <a:rPr lang="en-US" dirty="0"/>
              <a:t> on </a:t>
            </a:r>
            <a:r>
              <a:rPr lang="en-US" dirty="0" err="1"/>
              <a:t>oire</a:t>
            </a:r>
            <a:r>
              <a:rPr lang="en-US" dirty="0"/>
              <a:t> </a:t>
            </a:r>
            <a:r>
              <a:rPr lang="en-US" dirty="0" err="1"/>
              <a:t>arviolta</a:t>
            </a:r>
            <a:r>
              <a:rPr lang="en-US" dirty="0"/>
              <a:t> 90%:</a:t>
            </a:r>
            <a:r>
              <a:rPr lang="en-US" dirty="0" err="1"/>
              <a:t>ssa</a:t>
            </a:r>
            <a:r>
              <a:rPr lang="en-US" dirty="0"/>
              <a:t> </a:t>
            </a:r>
            <a:r>
              <a:rPr lang="en-US" dirty="0" err="1"/>
              <a:t>rintasyövässä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https://www.youtube.com/watch?v=G3YYk9h-450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Jos </a:t>
            </a:r>
            <a:r>
              <a:rPr lang="en-US" dirty="0" err="1"/>
              <a:t>mahdollista</a:t>
            </a:r>
            <a:r>
              <a:rPr lang="en-US" dirty="0"/>
              <a:t> </a:t>
            </a:r>
            <a:r>
              <a:rPr lang="en-US" dirty="0" err="1"/>
              <a:t>näytä</a:t>
            </a:r>
            <a:r>
              <a:rPr lang="en-US" dirty="0"/>
              <a:t> video </a:t>
            </a:r>
            <a:r>
              <a:rPr lang="en-US" dirty="0" err="1"/>
              <a:t>omalta</a:t>
            </a:r>
            <a:r>
              <a:rPr lang="en-US" dirty="0"/>
              <a:t> </a:t>
            </a:r>
            <a:r>
              <a:rPr lang="en-US" dirty="0" err="1"/>
              <a:t>koneelta</a:t>
            </a:r>
            <a:r>
              <a:rPr lang="en-US" dirty="0"/>
              <a:t> tai </a:t>
            </a:r>
            <a:r>
              <a:rPr lang="en-US" dirty="0" err="1"/>
              <a:t>muistitikulta</a:t>
            </a:r>
            <a:r>
              <a:rPr lang="en-US" dirty="0"/>
              <a:t>. </a:t>
            </a:r>
            <a:r>
              <a:rPr lang="en-US" dirty="0" err="1"/>
              <a:t>Youtube</a:t>
            </a:r>
            <a:r>
              <a:rPr lang="en-US" dirty="0"/>
              <a:t> video </a:t>
            </a:r>
            <a:r>
              <a:rPr lang="en-US" dirty="0" err="1"/>
              <a:t>saattaa</a:t>
            </a:r>
            <a:r>
              <a:rPr lang="en-US" dirty="0"/>
              <a:t> </a:t>
            </a:r>
            <a:r>
              <a:rPr lang="en-US" dirty="0" err="1"/>
              <a:t>toimia</a:t>
            </a:r>
            <a:r>
              <a:rPr lang="en-US" dirty="0"/>
              <a:t> </a:t>
            </a:r>
            <a:r>
              <a:rPr lang="en-US" dirty="0" err="1"/>
              <a:t>huonosti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on </a:t>
            </a:r>
            <a:r>
              <a:rPr lang="en-US" dirty="0" err="1"/>
              <a:t>heikko</a:t>
            </a:r>
            <a:r>
              <a:rPr lang="en-US" dirty="0"/>
              <a:t> </a:t>
            </a:r>
            <a:r>
              <a:rPr lang="en-US" dirty="0" err="1"/>
              <a:t>nettiyhteys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 b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MAMMOGRAFIA </a:t>
            </a:r>
            <a:endParaRPr sz="1200" b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Char char="•"/>
            </a:pPr>
            <a:r>
              <a:rPr lang="en-US" sz="12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Rintaimplantti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ei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ole </a:t>
            </a:r>
            <a:r>
              <a:rPr lang="en-US" sz="12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mammografialle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endParaRPr sz="1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Peilin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edessä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hyvässä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valaistuksessa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Katselu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edestä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sivuttain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Jännitä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rintalihaksia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457200" lvl="1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Rintojen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muoto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koko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ihon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väri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ääriviivat</a:t>
            </a:r>
            <a:endParaRPr dirty="0"/>
          </a:p>
          <a:p>
            <a:pPr marL="457200" lvl="1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Nänni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nännipiha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väri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asento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vetäytymät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kiristymät</a:t>
            </a:r>
            <a:endParaRPr dirty="0"/>
          </a:p>
          <a:p>
            <a:pPr marL="457200" lvl="1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Puristetaan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nännipihan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aluetta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tuleeko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eritettä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457200" lvl="1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Ihon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eheys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haavaumat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vetäytymät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ihottuma</a:t>
            </a:r>
            <a:endParaRPr dirty="0"/>
          </a:p>
          <a:p>
            <a:pPr marL="457200" lvl="1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Näyttävätkö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samalta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kuin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aikaisemmin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Katso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myös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rintojen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alta.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Rinta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latteana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rintakehän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päälle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levittäytyneenä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 Jos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rintasi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ovat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kookkaat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laita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tyyny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kyljen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alle-&gt;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rinta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leviää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rintakehän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päälle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Käsi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ojennettuna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käsi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sivulla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käsi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kyljen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vieressä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Painele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rintaa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napakasti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kehämäisesti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Tee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tarvittaessa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kaksi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tunnustelukierrosta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Tuntuuko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kyhmyjä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tai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kovettumia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Tuntuvatko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rinnat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samanlaisilta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kuin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ennen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Tunnustele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myös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kainalot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kyljet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Huomioi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että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niissä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olevat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imusolmukkeet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voivat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suurentua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monesta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eri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syystä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esimerkiksi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tulehdustila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liiallinen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painelu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  <a:sym typeface="Arial"/>
              </a:rPr>
              <a:t>Jos </a:t>
            </a:r>
            <a:r>
              <a:rPr lang="en-US" dirty="0" err="1">
                <a:latin typeface="Arial"/>
                <a:cs typeface="Arial"/>
                <a:sym typeface="Arial"/>
              </a:rPr>
              <a:t>huoli</a:t>
            </a:r>
            <a:r>
              <a:rPr lang="en-US" dirty="0">
                <a:latin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cs typeface="Arial"/>
                <a:sym typeface="Arial"/>
              </a:rPr>
              <a:t>herää</a:t>
            </a:r>
            <a:r>
              <a:rPr lang="en-US" dirty="0">
                <a:latin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cs typeface="Arial"/>
                <a:sym typeface="Arial"/>
              </a:rPr>
              <a:t>ota</a:t>
            </a:r>
            <a:r>
              <a:rPr lang="en-US" dirty="0">
                <a:latin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cs typeface="Arial"/>
                <a:sym typeface="Arial"/>
              </a:rPr>
              <a:t>rohkeasti</a:t>
            </a:r>
            <a:r>
              <a:rPr lang="en-US" dirty="0">
                <a:latin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cs typeface="Arial"/>
                <a:sym typeface="Arial"/>
              </a:rPr>
              <a:t>yhteyttä</a:t>
            </a:r>
            <a:r>
              <a:rPr lang="en-US" dirty="0">
                <a:latin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cs typeface="Arial"/>
                <a:sym typeface="Arial"/>
              </a:rPr>
              <a:t>terveydenhuoltoon</a:t>
            </a:r>
            <a:r>
              <a:rPr lang="en-US" dirty="0">
                <a:latin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Tässä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kohdassa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voitte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käydä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läpi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omatarkkailun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otteet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Käyttäkää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apuna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esimerkiksi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neuletissejä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jos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olette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tilanneet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ne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lainaksi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Ote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Sormet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napakasti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yhdessä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napakka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painelu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Kuvalla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voi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havainnollistaa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rinnan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tarkan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tutkimisen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: ”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Tutki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kuin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pizzalohko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kerrallaan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” -&gt;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harpota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pizzapalojen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yli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Ennen mammografiaa on hyvä mainita, jos sinulla on rintaimplantit. Tällöin hoitohenkilökunta osaa ottaa ne huomioon.</a:t>
            </a:r>
            <a:endParaRPr dirty="0"/>
          </a:p>
        </p:txBody>
      </p:sp>
      <p:sp>
        <p:nvSpPr>
          <p:cNvPr id="250" name="Google Shape;2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Rintasyövän uusiutuminen huolestuttaa monia. 60% rintasyövistä uusiutuu 5 v sisällä sairastumisesta, tyypillisemmin 1½-3v sairastumisesta.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https://www.youtube.com/watch?v=qrclXt-6xgE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dirty="0"/>
              <a:t>Jos mahdollista näytä video omalta koneelta tai muistitikulta. </a:t>
            </a:r>
            <a:r>
              <a:rPr lang="fi-FI" dirty="0" err="1"/>
              <a:t>Youtube</a:t>
            </a:r>
            <a:r>
              <a:rPr lang="fi-FI" dirty="0"/>
              <a:t> video saattaa toimia huonosti jos on heikko nettiyhteys.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" name="Google Shape;2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https://www.youtube.com/watch?v=RX0Gqp6mPyw&amp;t=5s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 mahdollista näytä video omalta koneelta tai muistitikulta. Youtube video saattaa toimia huonosti jos on heikko nettiyhteys.</a:t>
            </a:r>
            <a:endParaRPr/>
          </a:p>
        </p:txBody>
      </p:sp>
      <p:sp>
        <p:nvSpPr>
          <p:cNvPr id="141" name="Google Shape;14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l="16334" r="16334"/>
          <a:stretch/>
        </p:blipFill>
        <p:spPr>
          <a:xfrm>
            <a:off x="11293522" y="-94259"/>
            <a:ext cx="7058567" cy="10483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"/>
          <p:cNvGrpSpPr/>
          <p:nvPr/>
        </p:nvGrpSpPr>
        <p:grpSpPr>
          <a:xfrm>
            <a:off x="1028700" y="3150421"/>
            <a:ext cx="9289056" cy="3859951"/>
            <a:chOff x="0" y="85725"/>
            <a:chExt cx="12385408" cy="5146602"/>
          </a:xfrm>
        </p:grpSpPr>
        <p:sp>
          <p:nvSpPr>
            <p:cNvPr id="90" name="Google Shape;90;p1"/>
            <p:cNvSpPr txBox="1"/>
            <p:nvPr/>
          </p:nvSpPr>
          <p:spPr>
            <a:xfrm>
              <a:off x="0" y="85725"/>
              <a:ext cx="12385408" cy="3790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88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i="0" u="none" strike="noStrike" cap="none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Rintojen omatarkkailu</a:t>
              </a:r>
              <a:endParaRPr sz="72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4428409"/>
              <a:ext cx="11464909" cy="803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Tunne rintasi ry</a:t>
              </a:r>
              <a:endParaRPr sz="36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/>
          <p:nvPr/>
        </p:nvSpPr>
        <p:spPr>
          <a:xfrm>
            <a:off x="1676400" y="952500"/>
            <a:ext cx="8915400" cy="469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1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Mitä</a:t>
            </a:r>
            <a:r>
              <a:rPr lang="en-US" sz="66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r>
              <a:rPr lang="en-US" sz="6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2813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Rintasyöpä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voi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oireilla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ulospäin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ja/tai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tuntua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rintoja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tunnusteltaessa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92204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Rintojen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omatarkkailussa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tärkeää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rintojen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katselu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tunnustelu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4400" b="1" i="0" u="none" strike="noStrike" cap="none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1" name="Google Shape;1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000" y="11904"/>
            <a:ext cx="9144793" cy="10284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/>
          <p:nvPr/>
        </p:nvSpPr>
        <p:spPr>
          <a:xfrm>
            <a:off x="4379055" y="2941897"/>
            <a:ext cx="9945900" cy="48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Rintasyövän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oireita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ovat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882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mpäristöön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kiinnittynyt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aristamaton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kyhmy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Ihon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tai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nännin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vetäytyminen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sisäänpäin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882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iristävä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alue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tai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tiivistymä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882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uumotus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882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innan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muodon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kimmoisuuden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tai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koon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muutos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882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ppelsiini-iho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882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hottuma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tai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haavauma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joka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ei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parane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Kirkas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tai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verinen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erite</a:t>
            </a:r>
            <a:r>
              <a:rPr lang="en-US" sz="2882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882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nännistä</a:t>
            </a:r>
            <a:endParaRPr dirty="0"/>
          </a:p>
          <a:p>
            <a:pPr marL="0" marR="0" lvl="0" indent="0" algn="l" rtl="0">
              <a:lnSpc>
                <a:spcPct val="10999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82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8" name="Google Shape;1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399" y="6339532"/>
            <a:ext cx="2937039" cy="291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700" y="1070951"/>
            <a:ext cx="2977738" cy="294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 rotWithShape="1">
          <a:blip r:embed="rId5">
            <a:alphaModFix/>
          </a:blip>
          <a:srcRect t="2506"/>
          <a:stretch/>
        </p:blipFill>
        <p:spPr>
          <a:xfrm>
            <a:off x="14324813" y="6339532"/>
            <a:ext cx="2934487" cy="291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86230" y="1070951"/>
            <a:ext cx="2973071" cy="294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6160" y="875340"/>
            <a:ext cx="15175679" cy="853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1F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/>
          <p:nvPr/>
        </p:nvSpPr>
        <p:spPr>
          <a:xfrm>
            <a:off x="764860" y="587661"/>
            <a:ext cx="16758283" cy="9111678"/>
          </a:xfrm>
          <a:custGeom>
            <a:avLst/>
            <a:gdLst/>
            <a:ahLst/>
            <a:cxnLst/>
            <a:rect l="l" t="t" r="r" b="b"/>
            <a:pathLst>
              <a:path w="5609567" h="3049989" extrusionOk="0">
                <a:moveTo>
                  <a:pt x="0" y="0"/>
                </a:moveTo>
                <a:lnTo>
                  <a:pt x="5609567" y="0"/>
                </a:lnTo>
                <a:lnTo>
                  <a:pt x="5609567" y="3049989"/>
                </a:lnTo>
                <a:lnTo>
                  <a:pt x="0" y="3049989"/>
                </a:lnTo>
                <a:close/>
              </a:path>
            </a:pathLst>
          </a:custGeom>
          <a:solidFill>
            <a:srgbClr val="7D067F"/>
          </a:solidFill>
          <a:ln>
            <a:noFill/>
          </a:ln>
        </p:spPr>
      </p:sp>
      <p:sp>
        <p:nvSpPr>
          <p:cNvPr id="173" name="Google Shape;173;p13"/>
          <p:cNvSpPr txBox="1"/>
          <p:nvPr/>
        </p:nvSpPr>
        <p:spPr>
          <a:xfrm>
            <a:off x="1272162" y="587661"/>
            <a:ext cx="10007492" cy="11555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668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6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668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Miten</a:t>
            </a:r>
            <a:r>
              <a:rPr lang="en-US" sz="66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668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6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OMATARKKAILU =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katselu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OMATARKKAILU =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tunnustelu</a:t>
            </a:r>
            <a:endParaRPr dirty="0"/>
          </a:p>
          <a:p>
            <a:pPr marL="0" marR="0" lvl="0" indent="0" algn="l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377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Tärkeää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säännöllisyys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–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tuntuma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omiin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rintoihin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säilyy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tuntuu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erilaiselta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eri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elämänvaiheissa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valtaosa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kyhmyistä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hyvänlaatuisia</a:t>
            </a:r>
            <a:endParaRPr dirty="0"/>
          </a:p>
          <a:p>
            <a:pPr marL="0" marR="0" lvl="0" indent="0" algn="ctr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000" y="2760216"/>
            <a:ext cx="5773511" cy="4766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9677400" y="786920"/>
            <a:ext cx="7866682" cy="7953844"/>
            <a:chOff x="0" y="-283461"/>
            <a:chExt cx="10488910" cy="10605124"/>
          </a:xfrm>
        </p:grpSpPr>
        <p:sp>
          <p:nvSpPr>
            <p:cNvPr id="181" name="Google Shape;181;p14"/>
            <p:cNvSpPr txBox="1"/>
            <p:nvPr/>
          </p:nvSpPr>
          <p:spPr>
            <a:xfrm>
              <a:off x="0" y="-9525"/>
              <a:ext cx="10488910" cy="996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877" b="1" i="0" u="none" strike="noStrike" cap="none">
                <a:solidFill>
                  <a:srgbClr val="FAE6F8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82" name="Google Shape;182;p14"/>
            <p:cNvSpPr txBox="1"/>
            <p:nvPr/>
          </p:nvSpPr>
          <p:spPr>
            <a:xfrm>
              <a:off x="0" y="-283461"/>
              <a:ext cx="10488910" cy="10605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FAE6F8"/>
                  </a:solidFill>
                  <a:latin typeface="Comfortaa"/>
                  <a:ea typeface="Comfortaa"/>
                  <a:cs typeface="Comfortaa"/>
                  <a:sym typeface="Comfortaa"/>
                </a:rPr>
                <a:t>Kiinnitä</a:t>
              </a:r>
              <a:r>
                <a:rPr lang="en-US" sz="2800" b="1" i="0" u="none" strike="noStrike" cap="none" dirty="0">
                  <a:solidFill>
                    <a:srgbClr val="FAE6F8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AE6F8"/>
                  </a:solidFill>
                  <a:latin typeface="Comfortaa"/>
                  <a:ea typeface="Comfortaa"/>
                  <a:cs typeface="Comfortaa"/>
                  <a:sym typeface="Comfortaa"/>
                </a:rPr>
                <a:t>huomiota</a:t>
              </a:r>
              <a:r>
                <a:rPr lang="en-US" sz="2800" b="1" i="0" u="none" strike="noStrike" cap="none" dirty="0">
                  <a:solidFill>
                    <a:srgbClr val="FAE6F8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kaikkeen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mitä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et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aiemmin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ole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nähnyt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tai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tuntenut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Kyhmy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•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rintasyövän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tyypillisin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oire</a:t>
              </a:r>
              <a:endParaRPr lang="en-US" sz="28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•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voi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olla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sileä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tai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epätasainen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•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ei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muutu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kuukautiskierron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mukaisesti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Tuntemukset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rinnassa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•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kihelmöinti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,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kuumotus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,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kutina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tai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kipu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•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kimmoisuuden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tai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muodon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muutos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•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tuntuu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erilaiselta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kuin</a:t>
              </a:r>
              <a:r>
                <a:rPr lang="en-US" sz="28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aiemmin</a:t>
              </a:r>
              <a:endParaRPr sz="28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183" name="Google Shape;18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1028700"/>
            <a:ext cx="8115300" cy="81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24807" y="6060051"/>
            <a:ext cx="5134493" cy="322659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5"/>
          <p:cNvSpPr txBox="1"/>
          <p:nvPr/>
        </p:nvSpPr>
        <p:spPr>
          <a:xfrm>
            <a:off x="4441639" y="4640334"/>
            <a:ext cx="9404721" cy="100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87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Omatarkkailuvideo</a:t>
            </a:r>
            <a:endParaRPr sz="7087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1" name="Google Shape;19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5679" y="1028700"/>
            <a:ext cx="4335846" cy="3519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1F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>
            <a:off x="764860" y="587661"/>
            <a:ext cx="16758283" cy="9111678"/>
          </a:xfrm>
          <a:custGeom>
            <a:avLst/>
            <a:gdLst/>
            <a:ahLst/>
            <a:cxnLst/>
            <a:rect l="l" t="t" r="r" b="b"/>
            <a:pathLst>
              <a:path w="5609567" h="3049989" extrusionOk="0">
                <a:moveTo>
                  <a:pt x="0" y="0"/>
                </a:moveTo>
                <a:lnTo>
                  <a:pt x="5609567" y="0"/>
                </a:lnTo>
                <a:lnTo>
                  <a:pt x="5609567" y="3049989"/>
                </a:lnTo>
                <a:lnTo>
                  <a:pt x="0" y="3049989"/>
                </a:lnTo>
                <a:close/>
              </a:path>
            </a:pathLst>
          </a:custGeom>
          <a:solidFill>
            <a:srgbClr val="7D067F"/>
          </a:solidFill>
          <a:ln>
            <a:noFill/>
          </a:ln>
        </p:spPr>
      </p:sp>
      <p:sp>
        <p:nvSpPr>
          <p:cNvPr id="197" name="Google Shape;197;p16"/>
          <p:cNvSpPr txBox="1"/>
          <p:nvPr/>
        </p:nvSpPr>
        <p:spPr>
          <a:xfrm>
            <a:off x="1587915" y="3391183"/>
            <a:ext cx="7930083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3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mfortaa"/>
              <a:buNone/>
            </a:pPr>
            <a:r>
              <a:rPr lang="en-US" sz="32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oni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muhkura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kuuluu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rintaan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lang="en-US" sz="3200" dirty="0"/>
          </a:p>
          <a:p>
            <a:pPr marL="0" marR="0" lvl="0" indent="0" algn="l" rtl="0">
              <a:lnSpc>
                <a:spcPct val="1153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mfortaa"/>
              <a:buNone/>
            </a:pPr>
            <a:endParaRPr lang="en-US" sz="32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3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mfortaa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Jos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löydät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rinnoistasi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muutoksia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älä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huolestu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,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moni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muutos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on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vaaraton</a:t>
            </a:r>
            <a:r>
              <a:rPr lang="en-US" sz="32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</a:p>
          <a:p>
            <a:pPr marL="0" marR="0" lvl="0" indent="0" algn="l" rtl="0">
              <a:lnSpc>
                <a:spcPct val="1153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mfortaa"/>
              <a:buNone/>
            </a:pPr>
            <a:endParaRPr lang="en-US" sz="3200" b="1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3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mfortaa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On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tärkeää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seurata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muutoksia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dirty="0"/>
          </a:p>
          <a:p>
            <a:pPr marL="0" marR="0" lvl="0" indent="0" algn="l" rtl="0">
              <a:lnSpc>
                <a:spcPct val="11537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3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mfortaa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4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8" name="Google Shape;198;p16"/>
          <p:cNvSpPr txBox="1"/>
          <p:nvPr/>
        </p:nvSpPr>
        <p:spPr>
          <a:xfrm>
            <a:off x="1580988" y="2023094"/>
            <a:ext cx="10716246" cy="799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omfortaa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Pitääkö olla huolissaan?</a:t>
            </a:r>
            <a:endParaRPr/>
          </a:p>
        </p:txBody>
      </p:sp>
      <p:pic>
        <p:nvPicPr>
          <p:cNvPr id="199" name="Google Shape;199;p16" descr="Kuva, joka sisältää kohteen violetti, vaate, vaaleanpunainen, värikäs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0146" y="1725067"/>
            <a:ext cx="6836866" cy="6836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1FF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"/>
          <p:cNvSpPr/>
          <p:nvPr/>
        </p:nvSpPr>
        <p:spPr>
          <a:xfrm>
            <a:off x="764860" y="587661"/>
            <a:ext cx="16758283" cy="9111678"/>
          </a:xfrm>
          <a:custGeom>
            <a:avLst/>
            <a:gdLst/>
            <a:ahLst/>
            <a:cxnLst/>
            <a:rect l="l" t="t" r="r" b="b"/>
            <a:pathLst>
              <a:path w="5609567" h="3049989" extrusionOk="0">
                <a:moveTo>
                  <a:pt x="0" y="0"/>
                </a:moveTo>
                <a:lnTo>
                  <a:pt x="5609567" y="0"/>
                </a:lnTo>
                <a:lnTo>
                  <a:pt x="5609567" y="3049989"/>
                </a:lnTo>
                <a:lnTo>
                  <a:pt x="0" y="3049989"/>
                </a:lnTo>
                <a:close/>
              </a:path>
            </a:pathLst>
          </a:custGeom>
          <a:solidFill>
            <a:srgbClr val="7D067F"/>
          </a:solidFill>
          <a:ln>
            <a:noFill/>
          </a:ln>
        </p:spPr>
      </p:sp>
      <p:sp>
        <p:nvSpPr>
          <p:cNvPr id="206" name="Google Shape;206;p17"/>
          <p:cNvSpPr txBox="1"/>
          <p:nvPr/>
        </p:nvSpPr>
        <p:spPr>
          <a:xfrm>
            <a:off x="1146687" y="1225472"/>
            <a:ext cx="8174294" cy="815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24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Jos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huoli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kuitenkin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herää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sz="3600" dirty="0"/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Jos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löydät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poikkeavan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muutoksen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tai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olet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epävarma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löydöksestäsi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 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ota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yhteys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terveydenhuoltoon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 </a:t>
            </a:r>
            <a:endParaRPr sz="2200" dirty="0"/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He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tutkivat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rinnat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lähettävät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tarpeen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mukaan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jatkotutkimuksiin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joita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ovat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2200" dirty="0"/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mammografia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endParaRPr sz="2200" dirty="0"/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ultraäänitutkimus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200" dirty="0"/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mikroskooppiset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tutkimukset</a:t>
            </a: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200" dirty="0"/>
          </a:p>
          <a:p>
            <a:pPr marL="0" marR="0" lvl="0" indent="0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laboratoriotutkimukset</a:t>
            </a:r>
            <a:endParaRPr sz="2200" dirty="0"/>
          </a:p>
          <a:p>
            <a:pPr marL="0" marR="0" lvl="0" indent="0" algn="ctr" rtl="0">
              <a:lnSpc>
                <a:spcPct val="1837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7" name="Google Shape;2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8004" y="2129532"/>
            <a:ext cx="7301345" cy="602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/>
          <p:nvPr/>
        </p:nvSpPr>
        <p:spPr>
          <a:xfrm>
            <a:off x="485775" y="1028700"/>
            <a:ext cx="17371524" cy="8494220"/>
          </a:xfrm>
          <a:custGeom>
            <a:avLst/>
            <a:gdLst/>
            <a:ahLst/>
            <a:cxnLst/>
            <a:rect l="l" t="t" r="r" b="b"/>
            <a:pathLst>
              <a:path w="3949524" h="1931214" extrusionOk="0">
                <a:moveTo>
                  <a:pt x="0" y="0"/>
                </a:moveTo>
                <a:lnTo>
                  <a:pt x="3949524" y="0"/>
                </a:lnTo>
                <a:lnTo>
                  <a:pt x="3949524" y="1931214"/>
                </a:lnTo>
                <a:lnTo>
                  <a:pt x="0" y="1931214"/>
                </a:lnTo>
                <a:close/>
              </a:path>
            </a:pathLst>
          </a:custGeom>
          <a:solidFill>
            <a:srgbClr val="E8C3E4"/>
          </a:solidFill>
          <a:ln>
            <a:noFill/>
          </a:ln>
        </p:spPr>
      </p:sp>
      <p:pic>
        <p:nvPicPr>
          <p:cNvPr id="214" name="Google Shape;21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4918213"/>
            <a:ext cx="3962688" cy="434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7984" y="4918213"/>
            <a:ext cx="4191629" cy="435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8"/>
          <p:cNvPicPr preferRelativeResize="0"/>
          <p:nvPr/>
        </p:nvPicPr>
        <p:blipFill rotWithShape="1">
          <a:blip r:embed="rId5">
            <a:alphaModFix/>
          </a:blip>
          <a:srcRect r="7403"/>
          <a:stretch/>
        </p:blipFill>
        <p:spPr>
          <a:xfrm>
            <a:off x="12937784" y="5143500"/>
            <a:ext cx="4086754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8"/>
          <p:cNvSpPr txBox="1"/>
          <p:nvPr/>
        </p:nvSpPr>
        <p:spPr>
          <a:xfrm>
            <a:off x="1104034" y="2734619"/>
            <a:ext cx="15599527" cy="217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Katsele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rintoja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peilistä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sekä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kädet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alhaalla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että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ylös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nostettuina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ensin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suoraan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edestä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sitten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molemmilta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sivuilta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Katso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myös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rinnan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alle.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Kiinnitä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huomiota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rintojen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kokoon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muotoon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sekä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muutoksiin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ihossa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nännissä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Kokeile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hellästi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puristamalla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tuleeko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nännistä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eritettä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 dirty="0"/>
          </a:p>
          <a:p>
            <a:pPr marL="0" marR="0" lvl="0" indent="0" algn="ctr" rtl="0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98" b="1" i="0" u="none" strike="noStrike" cap="none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8" name="Google Shape;218;p18"/>
          <p:cNvSpPr txBox="1"/>
          <p:nvPr/>
        </p:nvSpPr>
        <p:spPr>
          <a:xfrm>
            <a:off x="2590506" y="835269"/>
            <a:ext cx="13162062" cy="151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Katselu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"/>
          <p:cNvSpPr/>
          <p:nvPr/>
        </p:nvSpPr>
        <p:spPr>
          <a:xfrm>
            <a:off x="485775" y="1028700"/>
            <a:ext cx="17371524" cy="8494220"/>
          </a:xfrm>
          <a:custGeom>
            <a:avLst/>
            <a:gdLst/>
            <a:ahLst/>
            <a:cxnLst/>
            <a:rect l="l" t="t" r="r" b="b"/>
            <a:pathLst>
              <a:path w="3949524" h="1931214" extrusionOk="0">
                <a:moveTo>
                  <a:pt x="0" y="0"/>
                </a:moveTo>
                <a:lnTo>
                  <a:pt x="3949524" y="0"/>
                </a:lnTo>
                <a:lnTo>
                  <a:pt x="3949524" y="1931214"/>
                </a:lnTo>
                <a:lnTo>
                  <a:pt x="0" y="1931214"/>
                </a:lnTo>
                <a:close/>
              </a:path>
            </a:pathLst>
          </a:custGeom>
          <a:solidFill>
            <a:srgbClr val="E8C3E4"/>
          </a:solidFill>
          <a:ln>
            <a:noFill/>
          </a:ln>
        </p:spPr>
      </p:sp>
      <p:pic>
        <p:nvPicPr>
          <p:cNvPr id="225" name="Google Shape;22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0604" y="5867032"/>
            <a:ext cx="4276489" cy="339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9690" y="5867032"/>
            <a:ext cx="4117075" cy="339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4243" y="5867032"/>
            <a:ext cx="6725057" cy="339126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9"/>
          <p:cNvSpPr txBox="1"/>
          <p:nvPr/>
        </p:nvSpPr>
        <p:spPr>
          <a:xfrm>
            <a:off x="1510603" y="1158670"/>
            <a:ext cx="15266793" cy="151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Tunnustelu</a:t>
            </a:r>
            <a:endParaRPr dirty="0"/>
          </a:p>
        </p:txBody>
      </p:sp>
      <p:sp>
        <p:nvSpPr>
          <p:cNvPr id="229" name="Google Shape;229;p19"/>
          <p:cNvSpPr txBox="1"/>
          <p:nvPr/>
        </p:nvSpPr>
        <p:spPr>
          <a:xfrm>
            <a:off x="1028700" y="3238620"/>
            <a:ext cx="16573500" cy="314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Tunnustele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molemmat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rinnat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selällään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maaten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Kierrä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koko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rinta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kehämäisesti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lohko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kerrallaan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sormet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suorina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yhteen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liitettyinä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Toista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kolmesti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tutkittavan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rinnan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puoleisen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käden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ollessa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vartalonmyötäisesti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ojennettuna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suorana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sivulle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sekä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pään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yläpuolelle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Tunnustele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myös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kyljet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kainalot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Jos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tunnet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jotain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poikkeavaa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tunnustele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sitä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varovasti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Ota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yhteyttä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terveydenhuoltoon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jos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huoli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herää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 i="0" u="none" strike="noStrike" cap="none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1107077" y="1542270"/>
            <a:ext cx="14728824" cy="595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Rintojen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omatarkkailu</a:t>
            </a:r>
            <a:endParaRPr sz="4400" dirty="0"/>
          </a:p>
          <a:p>
            <a:pPr marL="0" marR="0" lvl="0" indent="0" algn="l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1611630" marR="0" lvl="1" indent="-805814" algn="l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64"/>
              <a:buFont typeface="Arial"/>
              <a:buChar char="•"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Miksi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sz="4400" dirty="0"/>
          </a:p>
          <a:p>
            <a:pPr marL="1611630" marR="0" lvl="1" indent="-805814" algn="l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64"/>
              <a:buFont typeface="Arial"/>
              <a:buChar char="•"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Mitä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 </a:t>
            </a:r>
            <a:endParaRPr sz="4400" dirty="0"/>
          </a:p>
          <a:p>
            <a:pPr marL="1611630" marR="0" lvl="1" indent="-805814" algn="l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64"/>
              <a:buFont typeface="Arial"/>
              <a:buChar char="•"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Miten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sz="4400" dirty="0"/>
          </a:p>
          <a:p>
            <a:pPr marL="0" marR="0" lvl="0" indent="0" algn="l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Näihin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kysymyksiin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saat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vastauksen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tässä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esityksessä</a:t>
            </a:r>
            <a:endParaRPr sz="4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1028700"/>
            <a:ext cx="7664824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1028700"/>
            <a:ext cx="8337176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 txBox="1"/>
          <p:nvPr/>
        </p:nvSpPr>
        <p:spPr>
          <a:xfrm>
            <a:off x="1028700" y="9578340"/>
            <a:ext cx="16457678" cy="56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29" b="0" i="0" u="none" strike="noStrike" cap="none" dirty="0" err="1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Kuvat</a:t>
            </a:r>
            <a:r>
              <a:rPr lang="en-US" sz="2629" b="0" i="0" u="none" strike="noStrike" cap="none" dirty="0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: </a:t>
            </a:r>
            <a:r>
              <a:rPr lang="en-US" sz="2629" b="0" i="0" u="none" strike="noStrike" cap="none" dirty="0" err="1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Gästrin</a:t>
            </a:r>
            <a:r>
              <a:rPr lang="en-US" sz="2629" b="0" i="0" u="none" strike="noStrike" cap="none" dirty="0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, Gisela: </a:t>
            </a:r>
            <a:r>
              <a:rPr lang="en-US" sz="2629" b="0" i="0" u="none" strike="noStrike" cap="none" dirty="0" err="1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Terveet</a:t>
            </a:r>
            <a:r>
              <a:rPr lang="en-US" sz="2629" b="0" i="0" u="none" strike="noStrike" cap="none" dirty="0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 </a:t>
            </a:r>
            <a:r>
              <a:rPr lang="en-US" sz="2629" b="0" i="0" u="none" strike="noStrike" cap="none" dirty="0" err="1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rinnat</a:t>
            </a:r>
            <a:r>
              <a:rPr lang="en-US" sz="2629" b="0" i="0" u="none" strike="noStrike" cap="none" dirty="0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 – </a:t>
            </a:r>
            <a:r>
              <a:rPr lang="en-US" sz="2629" b="0" i="0" u="none" strike="noStrike" cap="none" dirty="0" err="1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rintasyöpä</a:t>
            </a:r>
            <a:r>
              <a:rPr lang="en-US" sz="2629" b="0" i="0" u="none" strike="noStrike" cap="none" dirty="0">
                <a:solidFill>
                  <a:srgbClr val="FAE6F8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 2004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1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"/>
          <p:cNvSpPr/>
          <p:nvPr/>
        </p:nvSpPr>
        <p:spPr>
          <a:xfrm>
            <a:off x="764860" y="587661"/>
            <a:ext cx="16758283" cy="9111678"/>
          </a:xfrm>
          <a:custGeom>
            <a:avLst/>
            <a:gdLst/>
            <a:ahLst/>
            <a:cxnLst/>
            <a:rect l="l" t="t" r="r" b="b"/>
            <a:pathLst>
              <a:path w="5609567" h="3049989" extrusionOk="0">
                <a:moveTo>
                  <a:pt x="0" y="0"/>
                </a:moveTo>
                <a:lnTo>
                  <a:pt x="5609567" y="0"/>
                </a:lnTo>
                <a:lnTo>
                  <a:pt x="5609567" y="3049989"/>
                </a:lnTo>
                <a:lnTo>
                  <a:pt x="0" y="3049989"/>
                </a:lnTo>
                <a:close/>
              </a:path>
            </a:pathLst>
          </a:custGeom>
          <a:solidFill>
            <a:srgbClr val="7D067F"/>
          </a:solidFill>
          <a:ln>
            <a:noFill/>
          </a:ln>
        </p:spPr>
      </p:sp>
      <p:sp>
        <p:nvSpPr>
          <p:cNvPr id="243" name="Google Shape;243;p21"/>
          <p:cNvSpPr txBox="1"/>
          <p:nvPr/>
        </p:nvSpPr>
        <p:spPr>
          <a:xfrm>
            <a:off x="1277732" y="2031968"/>
            <a:ext cx="15555367" cy="113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153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Rinnoista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löytyä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erilaisia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vaarattomia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kyhmyjä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joita</a:t>
            </a:r>
            <a:r>
              <a:rPr lang="en-US" sz="32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voivat</a:t>
            </a:r>
            <a:r>
              <a:rPr lang="en-US" sz="32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olla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endParaRPr dirty="0"/>
          </a:p>
        </p:txBody>
      </p:sp>
      <p:sp>
        <p:nvSpPr>
          <p:cNvPr id="244" name="Google Shape;244;p21"/>
          <p:cNvSpPr/>
          <p:nvPr/>
        </p:nvSpPr>
        <p:spPr>
          <a:xfrm>
            <a:off x="1277732" y="3657538"/>
            <a:ext cx="7658100" cy="4038600"/>
          </a:xfrm>
          <a:custGeom>
            <a:avLst/>
            <a:gdLst/>
            <a:ahLst/>
            <a:cxnLst/>
            <a:rect l="l" t="t" r="r" b="b"/>
            <a:pathLst>
              <a:path w="2590518" h="1366144" extrusionOk="0">
                <a:moveTo>
                  <a:pt x="0" y="0"/>
                </a:moveTo>
                <a:lnTo>
                  <a:pt x="2590518" y="0"/>
                </a:lnTo>
                <a:lnTo>
                  <a:pt x="2590518" y="1366144"/>
                </a:lnTo>
                <a:lnTo>
                  <a:pt x="0" y="1366144"/>
                </a:lnTo>
                <a:close/>
              </a:path>
            </a:pathLst>
          </a:custGeom>
          <a:solidFill>
            <a:srgbClr val="B35598"/>
          </a:solidFill>
          <a:ln>
            <a:noFill/>
          </a:ln>
        </p:spPr>
      </p:sp>
      <p:sp>
        <p:nvSpPr>
          <p:cNvPr id="245" name="Google Shape;245;p21"/>
          <p:cNvSpPr txBox="1"/>
          <p:nvPr/>
        </p:nvSpPr>
        <p:spPr>
          <a:xfrm>
            <a:off x="1659489" y="3814201"/>
            <a:ext cx="7157799" cy="391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95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Mastopatia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kyhmymäinen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epätasaisuus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rinnassa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aristaa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etenkin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ennen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kuukautisia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400" dirty="0"/>
          </a:p>
          <a:p>
            <a:pPr marL="0" marR="0" lvl="0" indent="0" algn="l" rtl="0">
              <a:lnSpc>
                <a:spcPct val="12953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295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Fibrokystiset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muutokset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eli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kystat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maitotiehyisiin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muodostuneita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nestemäisiä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rakkuloita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koko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vaihtelee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kuukautiskierron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mukaan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400" dirty="0"/>
          </a:p>
          <a:p>
            <a:pPr marL="0" marR="0" lvl="0" indent="0" algn="l" rtl="0">
              <a:lnSpc>
                <a:spcPct val="30225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6" name="Google Shape;246;p21"/>
          <p:cNvSpPr/>
          <p:nvPr/>
        </p:nvSpPr>
        <p:spPr>
          <a:xfrm>
            <a:off x="9188854" y="3657538"/>
            <a:ext cx="7658100" cy="4038600"/>
          </a:xfrm>
          <a:custGeom>
            <a:avLst/>
            <a:gdLst/>
            <a:ahLst/>
            <a:cxnLst/>
            <a:rect l="l" t="t" r="r" b="b"/>
            <a:pathLst>
              <a:path w="2590518" h="1366144" extrusionOk="0">
                <a:moveTo>
                  <a:pt x="0" y="0"/>
                </a:moveTo>
                <a:lnTo>
                  <a:pt x="2590518" y="0"/>
                </a:lnTo>
                <a:lnTo>
                  <a:pt x="2590518" y="1366144"/>
                </a:lnTo>
                <a:lnTo>
                  <a:pt x="0" y="1366144"/>
                </a:lnTo>
                <a:close/>
              </a:path>
            </a:pathLst>
          </a:custGeom>
          <a:solidFill>
            <a:srgbClr val="B35598"/>
          </a:solidFill>
          <a:ln>
            <a:noFill/>
          </a:ln>
        </p:spPr>
      </p:sp>
      <p:sp>
        <p:nvSpPr>
          <p:cNvPr id="247" name="Google Shape;247;p21"/>
          <p:cNvSpPr txBox="1"/>
          <p:nvPr/>
        </p:nvSpPr>
        <p:spPr>
          <a:xfrm>
            <a:off x="9448704" y="3928603"/>
            <a:ext cx="7432061" cy="334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Fibroadenoomat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liikkuva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tarkkarajainen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kyhmy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Tavallisia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nuorilla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naisilla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400" dirty="0"/>
          </a:p>
          <a:p>
            <a:pPr marL="0" marR="0" lvl="0" indent="0" algn="l" rtl="0">
              <a:lnSpc>
                <a:spcPct val="1110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1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Lipoomat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eli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rasvapatit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pehmeä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aristamaton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kohtalaisen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liikkuva</a:t>
            </a: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10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1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Arvet</a:t>
            </a: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5603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5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2"/>
          <p:cNvPicPr preferRelativeResize="0"/>
          <p:nvPr/>
        </p:nvPicPr>
        <p:blipFill rotWithShape="1">
          <a:blip r:embed="rId3">
            <a:alphaModFix/>
          </a:blip>
          <a:srcRect t="20018" b="5027"/>
          <a:stretch/>
        </p:blipFill>
        <p:spPr>
          <a:xfrm>
            <a:off x="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2"/>
          <p:cNvSpPr txBox="1"/>
          <p:nvPr/>
        </p:nvSpPr>
        <p:spPr>
          <a:xfrm>
            <a:off x="9893908" y="594356"/>
            <a:ext cx="7783903" cy="85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Rintaimplantit</a:t>
            </a:r>
            <a:endParaRPr/>
          </a:p>
        </p:txBody>
      </p:sp>
      <p:sp>
        <p:nvSpPr>
          <p:cNvPr id="254" name="Google Shape;254;p22"/>
          <p:cNvSpPr txBox="1"/>
          <p:nvPr/>
        </p:nvSpPr>
        <p:spPr>
          <a:xfrm>
            <a:off x="9893908" y="1817793"/>
            <a:ext cx="7365392" cy="74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3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Voivat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hankaloittaa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muutosten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havaitsemista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4200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43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Eivät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ole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este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mammografialle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 </a:t>
            </a:r>
            <a:endParaRPr sz="2400" dirty="0"/>
          </a:p>
          <a:p>
            <a:pPr marL="0" marR="0" lvl="0" indent="0" algn="l" rtl="0">
              <a:lnSpc>
                <a:spcPct val="143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Kuvia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otetaan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enemmän</a:t>
            </a:r>
            <a:r>
              <a:rPr lang="en-US" sz="24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 Jotta </a:t>
            </a:r>
            <a:r>
              <a:rPr lang="en-US" sz="2400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kuvat</a:t>
            </a:r>
            <a:r>
              <a:rPr lang="en-US" sz="24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onnistuvat</a:t>
            </a:r>
            <a:r>
              <a:rPr lang="en-US" sz="24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implantteja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siirretään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Tähän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käytetään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eri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menetelmiä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riippuen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siitä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mihin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implantit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kiinnitetty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472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43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Implantti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tuntuu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kovalta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tarkkarajaiselta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 dirty="0"/>
          </a:p>
          <a:p>
            <a:pPr marL="0" marR="0" lvl="0" indent="0" algn="l" rtl="0">
              <a:lnSpc>
                <a:spcPct val="14200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43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Implantin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ympärille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muodostuu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arpikapseli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joka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tuntuu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ympäröivää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kudosta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kovemmalta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279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21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5" name="Google Shape;255;p22"/>
          <p:cNvPicPr preferRelativeResize="0"/>
          <p:nvPr/>
        </p:nvPicPr>
        <p:blipFill rotWithShape="1">
          <a:blip r:embed="rId4">
            <a:alphaModFix/>
          </a:blip>
          <a:srcRect r="9551"/>
          <a:stretch/>
        </p:blipFill>
        <p:spPr>
          <a:xfrm>
            <a:off x="0" y="0"/>
            <a:ext cx="9144000" cy="1050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3"/>
          <p:cNvPicPr preferRelativeResize="0"/>
          <p:nvPr/>
        </p:nvPicPr>
        <p:blipFill rotWithShape="1">
          <a:blip r:embed="rId3">
            <a:alphaModFix/>
          </a:blip>
          <a:srcRect t="13324" b="11580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3"/>
          <p:cNvGrpSpPr/>
          <p:nvPr/>
        </p:nvGrpSpPr>
        <p:grpSpPr>
          <a:xfrm>
            <a:off x="381000" y="750495"/>
            <a:ext cx="8610600" cy="8687239"/>
            <a:chOff x="0" y="-9525"/>
            <a:chExt cx="9680108" cy="11582986"/>
          </a:xfrm>
        </p:grpSpPr>
        <p:sp>
          <p:nvSpPr>
            <p:cNvPr id="263" name="Google Shape;263;p23"/>
            <p:cNvSpPr txBox="1"/>
            <p:nvPr/>
          </p:nvSpPr>
          <p:spPr>
            <a:xfrm>
              <a:off x="0" y="-9525"/>
              <a:ext cx="9680108" cy="16081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50" b="1" i="0" u="none" strike="noStrike" cap="none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Omatarkkailu rintasyöpähoitojen jälkeen</a:t>
              </a:r>
              <a:endParaRPr/>
            </a:p>
          </p:txBody>
        </p:sp>
        <p:sp>
          <p:nvSpPr>
            <p:cNvPr id="264" name="Google Shape;264;p23"/>
            <p:cNvSpPr txBox="1"/>
            <p:nvPr/>
          </p:nvSpPr>
          <p:spPr>
            <a:xfrm>
              <a:off x="0" y="2164047"/>
              <a:ext cx="9680108" cy="9409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41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40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>
                <a:lnSpc>
                  <a:spcPct val="84175"/>
                </a:lnSpc>
              </a:pPr>
              <a:r>
                <a:rPr lang="fi-FI" sz="2400" b="1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L</a:t>
              </a:r>
              <a:r>
                <a:rPr lang="fi-FI" sz="24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eikkausten jälkeen rintojen omatarkkailu, katselu ja tunnustelu, kuten ennen sairastumista. </a:t>
              </a:r>
              <a:endParaRPr lang="fi-FI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841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40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841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Lisäksi</a:t>
              </a:r>
              <a:r>
                <a:rPr lang="en-US" sz="2400" b="1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s</a:t>
              </a:r>
              <a:r>
                <a:rPr lang="en-US" sz="2400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eurattava</a:t>
              </a:r>
              <a:r>
                <a:rPr lang="en-US" sz="2400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:</a:t>
              </a:r>
              <a:endParaRPr lang="en-US" sz="24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8417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1.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Hoitoalueella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:</a:t>
              </a:r>
              <a:endParaRPr dirty="0"/>
            </a:p>
            <a:p>
              <a:pPr marL="0" marR="0" lvl="0" indent="0" algn="l" rtl="0">
                <a:lnSpc>
                  <a:spcPct val="14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	•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näppylät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,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ihottuma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,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haavaumat</a:t>
              </a:r>
              <a:endParaRPr sz="2371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	•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muutokset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leikkausarvessa</a:t>
              </a:r>
              <a:endParaRPr sz="2371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	•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kyhmyt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ja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kovettumat</a:t>
              </a:r>
              <a:endParaRPr sz="2371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2.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Kainalossa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tai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soliskuopan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alueella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:</a:t>
              </a:r>
              <a:endParaRPr dirty="0"/>
            </a:p>
            <a:p>
              <a:pPr marL="0" marR="0" lvl="0" indent="0" algn="l" rtl="0">
                <a:lnSpc>
                  <a:spcPct val="14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	•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kyhmyt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ja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kovettumat</a:t>
              </a:r>
              <a:endParaRPr sz="2371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371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4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HUOM.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Hoidetun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alueen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paraneminen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371" b="1" i="0" u="none" strike="noStrike" cap="none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kestää</a:t>
              </a:r>
              <a:r>
                <a:rPr lang="en-US" sz="2371" b="1" i="0" u="none" strike="noStrike" cap="none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 1-6 kk</a:t>
              </a:r>
              <a:endParaRPr dirty="0"/>
            </a:p>
            <a:p>
              <a:pPr marL="0" marR="0" lvl="0" indent="0" algn="l" rtl="0">
                <a:lnSpc>
                  <a:spcPct val="1183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371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265" name="Google Shape;265;p23"/>
          <p:cNvPicPr preferRelativeResize="0"/>
          <p:nvPr/>
        </p:nvPicPr>
        <p:blipFill rotWithShape="1">
          <a:blip r:embed="rId4">
            <a:alphaModFix/>
          </a:blip>
          <a:srcRect l="1313" r="26639"/>
          <a:stretch/>
        </p:blipFill>
        <p:spPr>
          <a:xfrm>
            <a:off x="9144000" y="-214316"/>
            <a:ext cx="9144000" cy="10662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 txBox="1"/>
          <p:nvPr/>
        </p:nvSpPr>
        <p:spPr>
          <a:xfrm>
            <a:off x="3813336" y="4422812"/>
            <a:ext cx="10661327" cy="19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5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5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Rintasyöpä miehillä ja transihmisillä -video</a:t>
            </a:r>
            <a:endParaRPr/>
          </a:p>
        </p:txBody>
      </p:sp>
      <p:pic>
        <p:nvPicPr>
          <p:cNvPr id="271" name="Google Shape;27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1491002"/>
            <a:ext cx="7315200" cy="306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616" y="6408314"/>
            <a:ext cx="4516095" cy="3346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"/>
          <p:cNvSpPr txBox="1"/>
          <p:nvPr/>
        </p:nvSpPr>
        <p:spPr>
          <a:xfrm>
            <a:off x="1252987" y="1233359"/>
            <a:ext cx="16230600" cy="782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Keskustelunaiheita</a:t>
            </a:r>
            <a:r>
              <a:rPr lang="en-US" sz="8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1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Miten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voisit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itse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levittää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tietoa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rintojen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omatarkkailusta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rintasyövän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oireista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 </a:t>
            </a:r>
            <a:endParaRPr dirty="0"/>
          </a:p>
          <a:p>
            <a:pPr marL="0" marR="0" lvl="0" indent="0" algn="l" rtl="0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399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1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Oletko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ollut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huolissasi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omassa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tai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jonkun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muun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rinnassa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tapahtuneista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muutoksista</a:t>
            </a:r>
            <a:r>
              <a:rPr lang="en-US" sz="5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 </a:t>
            </a:r>
            <a:endParaRPr dirty="0"/>
          </a:p>
          <a:p>
            <a:pPr marL="0" marR="0" lvl="0" indent="0" algn="l" rtl="0">
              <a:lnSpc>
                <a:spcPct val="4889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399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1135" y="920635"/>
            <a:ext cx="8445729" cy="844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/>
          <p:nvPr/>
        </p:nvSpPr>
        <p:spPr>
          <a:xfrm>
            <a:off x="1028700" y="1359699"/>
            <a:ext cx="16230600" cy="222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Otamme mielellämme vastaan palautetta sekä ideoita tämän kokonaisuuden kehittämiseksi.</a:t>
            </a:r>
            <a:endParaRPr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Ole rohkeasti yhteydessä myös muissa asioissa: </a:t>
            </a:r>
            <a:endParaRPr/>
          </a:p>
          <a:p>
            <a:pPr marL="0" marR="0" lvl="0" indent="0" algn="ctr" rtl="0">
              <a:lnSpc>
                <a:spcPct val="7764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8" name="Google Shape;28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2047" y="4294394"/>
            <a:ext cx="4963906" cy="49639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 txBox="1"/>
          <p:nvPr/>
        </p:nvSpPr>
        <p:spPr>
          <a:xfrm>
            <a:off x="1028700" y="4833288"/>
            <a:ext cx="5263840" cy="320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9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Tunne rintasi ry </a:t>
            </a:r>
            <a:endParaRPr/>
          </a:p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9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Nordenskiöldinkatu 18 A</a:t>
            </a:r>
            <a:endParaRPr/>
          </a:p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9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00250 Helsinki</a:t>
            </a:r>
            <a:endParaRPr/>
          </a:p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9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info@tunnerintasi.fi </a:t>
            </a:r>
            <a:endParaRPr/>
          </a:p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9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www.tunnerintasi.fi </a:t>
            </a:r>
            <a:endParaRPr/>
          </a:p>
          <a:p>
            <a:pPr marL="0" marR="0" lvl="0" indent="0" algn="ctr" rtl="0">
              <a:lnSpc>
                <a:spcPct val="13344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89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0" name="Google Shape;290;p27"/>
          <p:cNvSpPr txBox="1"/>
          <p:nvPr/>
        </p:nvSpPr>
        <p:spPr>
          <a:xfrm>
            <a:off x="11771832" y="4718677"/>
            <a:ext cx="5487468" cy="462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7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Facebook: </a:t>
            </a:r>
            <a:r>
              <a:rPr lang="en-US" sz="3067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Tunne</a:t>
            </a:r>
            <a:r>
              <a:rPr lang="en-US" sz="3067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067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rintasi</a:t>
            </a:r>
            <a:endParaRPr sz="3067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398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Twitter: @tunnerintasi</a:t>
            </a:r>
            <a:endParaRPr dirty="0"/>
          </a:p>
          <a:p>
            <a:pPr marL="0" marR="0" lvl="0" indent="0" algn="ctr" rtl="0">
              <a:lnSpc>
                <a:spcPct val="1398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Instagram: @tunnerintasi</a:t>
            </a:r>
            <a:endParaRPr dirty="0"/>
          </a:p>
          <a:p>
            <a:pPr marL="0" marR="0" lvl="0" indent="0" algn="ctr" rtl="0">
              <a:lnSpc>
                <a:spcPct val="1398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YouTube: </a:t>
            </a:r>
            <a:r>
              <a:rPr lang="en-US" sz="307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Tunne</a:t>
            </a:r>
            <a:r>
              <a:rPr lang="en-US" sz="307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07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rintasi</a:t>
            </a:r>
            <a:endParaRPr sz="307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398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Tiktok</a:t>
            </a:r>
            <a:r>
              <a:rPr lang="en-US" sz="307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 @tunnerintasi</a:t>
            </a:r>
          </a:p>
          <a:p>
            <a:pPr marL="0" marR="0" lvl="0" indent="0" algn="ctr" rtl="0">
              <a:lnSpc>
                <a:spcPct val="1398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0" b="1" dirty="0" err="1">
                <a:solidFill>
                  <a:srgbClr val="FFFFFF"/>
                </a:solidFill>
                <a:latin typeface="Comfortaa"/>
                <a:sym typeface="Comfortaa"/>
              </a:rPr>
              <a:t>Linkedin</a:t>
            </a:r>
            <a:r>
              <a:rPr lang="en-US" sz="3070" b="1" dirty="0">
                <a:solidFill>
                  <a:srgbClr val="FFFFFF"/>
                </a:solidFill>
                <a:latin typeface="Comfortaa"/>
                <a:sym typeface="Comfortaa"/>
              </a:rPr>
              <a:t>: </a:t>
            </a:r>
            <a:r>
              <a:rPr lang="en-US" sz="3070" b="1" dirty="0" err="1">
                <a:solidFill>
                  <a:srgbClr val="FFFFFF"/>
                </a:solidFill>
                <a:latin typeface="Comfortaa"/>
                <a:sym typeface="Comfortaa"/>
              </a:rPr>
              <a:t>Tunne</a:t>
            </a:r>
            <a:r>
              <a:rPr lang="en-US" sz="3070" b="1" dirty="0">
                <a:solidFill>
                  <a:srgbClr val="FFFFFF"/>
                </a:solidFill>
                <a:latin typeface="Comfortaa"/>
                <a:sym typeface="Comfortaa"/>
              </a:rPr>
              <a:t> </a:t>
            </a:r>
            <a:r>
              <a:rPr lang="en-US" sz="3070" b="1" dirty="0" err="1">
                <a:solidFill>
                  <a:srgbClr val="FFFFFF"/>
                </a:solidFill>
                <a:latin typeface="Comfortaa"/>
                <a:sym typeface="Comfortaa"/>
              </a:rPr>
              <a:t>rintasi</a:t>
            </a:r>
            <a:r>
              <a:rPr lang="en-US" sz="3070" b="1" dirty="0">
                <a:solidFill>
                  <a:srgbClr val="FFFFFF"/>
                </a:solidFill>
                <a:latin typeface="Comfortaa"/>
                <a:sym typeface="Comfortaa"/>
              </a:rPr>
              <a:t> </a:t>
            </a:r>
            <a:r>
              <a:rPr lang="en-US" sz="3070" b="1" dirty="0" err="1">
                <a:solidFill>
                  <a:srgbClr val="FFFFFF"/>
                </a:solidFill>
                <a:latin typeface="Comfortaa"/>
                <a:sym typeface="Comfortaa"/>
              </a:rPr>
              <a:t>ry</a:t>
            </a:r>
            <a:endParaRPr dirty="0"/>
          </a:p>
          <a:p>
            <a:pPr marL="0" marR="0" lvl="0" indent="0" algn="ctr" rtl="0">
              <a:lnSpc>
                <a:spcPct val="21007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44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l="2517" r="38933"/>
          <a:stretch/>
        </p:blipFill>
        <p:spPr>
          <a:xfrm>
            <a:off x="-89416" y="-100593"/>
            <a:ext cx="9233416" cy="1050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9605662" y="3106925"/>
            <a:ext cx="8394774" cy="462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90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31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5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opit tuntemaan omat rintasi</a:t>
            </a:r>
            <a:endParaRPr sz="365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431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5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havaitset poikkeavan muutoksen mahdollisimman varhain </a:t>
            </a:r>
            <a:endParaRPr/>
          </a:p>
          <a:p>
            <a:pPr marL="0" marR="0" lvl="0" indent="0" algn="l" rtl="0">
              <a:lnSpc>
                <a:spcPct val="1431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5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hakeudut lisätutkimuksiin ja tarvittaessa hoitoon mahdollisimman varhain</a:t>
            </a:r>
            <a:endParaRPr sz="365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 l="14694" t="20561" r="14694"/>
          <a:stretch/>
        </p:blipFill>
        <p:spPr>
          <a:xfrm>
            <a:off x="0" y="9412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9605662" y="1716266"/>
            <a:ext cx="6912502" cy="85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Miksi?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F8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/>
          <p:nvPr/>
        </p:nvSpPr>
        <p:spPr>
          <a:xfrm>
            <a:off x="684411" y="1255911"/>
            <a:ext cx="16919178" cy="7775179"/>
          </a:xfrm>
          <a:custGeom>
            <a:avLst/>
            <a:gdLst/>
            <a:ahLst/>
            <a:cxnLst/>
            <a:rect l="l" t="t" r="r" b="b"/>
            <a:pathLst>
              <a:path w="4164721" h="1913890" extrusionOk="0">
                <a:moveTo>
                  <a:pt x="0" y="0"/>
                </a:moveTo>
                <a:lnTo>
                  <a:pt x="4164721" y="0"/>
                </a:lnTo>
                <a:lnTo>
                  <a:pt x="4164721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D067F"/>
          </a:solidFill>
          <a:ln>
            <a:noFill/>
          </a:ln>
        </p:spPr>
      </p:sp>
      <p:sp>
        <p:nvSpPr>
          <p:cNvPr id="111" name="Google Shape;111;p4"/>
          <p:cNvSpPr txBox="1"/>
          <p:nvPr/>
        </p:nvSpPr>
        <p:spPr>
          <a:xfrm>
            <a:off x="9144000" y="1946286"/>
            <a:ext cx="7943146" cy="839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Mammografiaseulontatutkimuksiin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kutsutaan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tällä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hetkellä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50-69-vuotiaat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naiset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 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Niillä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joilla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on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todettu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kohonnut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perinnöllinen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alttius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3350" b="1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tutkimukset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aloitetaan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jo </a:t>
            </a:r>
            <a:r>
              <a:rPr lang="en-US" sz="335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aiemmin</a:t>
            </a:r>
            <a:r>
              <a:rPr lang="en-US" sz="335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9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6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9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39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49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  <a:p>
            <a:pPr marL="0" marR="0" lvl="0" indent="0" algn="l" rtl="0">
              <a:lnSpc>
                <a:spcPct val="1019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49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8893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49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4034" y="1946286"/>
            <a:ext cx="7297544" cy="602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 l="2517" r="38933"/>
          <a:stretch/>
        </p:blipFill>
        <p:spPr>
          <a:xfrm>
            <a:off x="-89416" y="-100593"/>
            <a:ext cx="9233416" cy="1050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4">
            <a:alphaModFix/>
          </a:blip>
          <a:srcRect l="14694" t="20561" r="14694"/>
          <a:stretch/>
        </p:blipFill>
        <p:spPr>
          <a:xfrm>
            <a:off x="0" y="9412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9868988" y="1232136"/>
            <a:ext cx="7772400" cy="733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6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Suomen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säteilylaki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edellyttää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että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seulontaan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kuulumattomia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mammografiatutkimuksia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saa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tehdä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vain,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jos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rinnasta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löytyy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selkeä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muutos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Tutkiminen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edellyttää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lääkärin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lähetteen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 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696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46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Mammografiatutkimuksissa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siis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lain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mukaan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käydä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”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varmuuden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vuoksi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”. 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F8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684411" y="1255911"/>
            <a:ext cx="16919178" cy="7775179"/>
          </a:xfrm>
          <a:custGeom>
            <a:avLst/>
            <a:gdLst/>
            <a:ahLst/>
            <a:cxnLst/>
            <a:rect l="l" t="t" r="r" b="b"/>
            <a:pathLst>
              <a:path w="4164721" h="1913890" extrusionOk="0">
                <a:moveTo>
                  <a:pt x="0" y="0"/>
                </a:moveTo>
                <a:lnTo>
                  <a:pt x="4164721" y="0"/>
                </a:lnTo>
                <a:lnTo>
                  <a:pt x="4164721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D067F"/>
          </a:solidFill>
          <a:ln>
            <a:noFill/>
          </a:ln>
        </p:spPr>
      </p:sp>
      <p:sp>
        <p:nvSpPr>
          <p:cNvPr id="125" name="Google Shape;125;p6"/>
          <p:cNvSpPr txBox="1"/>
          <p:nvPr/>
        </p:nvSpPr>
        <p:spPr>
          <a:xfrm>
            <a:off x="1720162" y="515439"/>
            <a:ext cx="14847675" cy="74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34455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34455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Kun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seuraat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rintojesi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terveyttä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säännöllisesti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itse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tunnet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niiden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rakenteen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voit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huomata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mahdolliset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muutokset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aiemmin</a:t>
            </a:r>
            <a:r>
              <a:rPr lang="en-US" sz="443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3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Olet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rintojesi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paras </a:t>
            </a:r>
            <a:r>
              <a:rPr lang="en-US" sz="443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asiantuntija</a:t>
            </a:r>
            <a:r>
              <a:rPr lang="en-US" sz="443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dirty="0"/>
          </a:p>
          <a:p>
            <a:pPr marL="0" marR="0" lvl="0" indent="0" algn="l" rtl="0">
              <a:lnSpc>
                <a:spcPct val="628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3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548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3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F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/>
          <p:nvPr/>
        </p:nvSpPr>
        <p:spPr>
          <a:xfrm>
            <a:off x="684411" y="1255911"/>
            <a:ext cx="16919178" cy="7775179"/>
          </a:xfrm>
          <a:custGeom>
            <a:avLst/>
            <a:gdLst/>
            <a:ahLst/>
            <a:cxnLst/>
            <a:rect l="l" t="t" r="r" b="b"/>
            <a:pathLst>
              <a:path w="4164721" h="1913890" extrusionOk="0">
                <a:moveTo>
                  <a:pt x="0" y="0"/>
                </a:moveTo>
                <a:lnTo>
                  <a:pt x="4164721" y="0"/>
                </a:lnTo>
                <a:lnTo>
                  <a:pt x="4164721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D067F"/>
          </a:solidFill>
          <a:ln>
            <a:noFill/>
          </a:ln>
        </p:spPr>
      </p:sp>
      <p:sp>
        <p:nvSpPr>
          <p:cNvPr id="131" name="Google Shape;131;p7"/>
          <p:cNvSpPr txBox="1"/>
          <p:nvPr/>
        </p:nvSpPr>
        <p:spPr>
          <a:xfrm>
            <a:off x="1721008" y="1787965"/>
            <a:ext cx="14845983" cy="563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5155" marR="0" lvl="1" indent="-34290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27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Rintasyövän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oireita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voivat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olla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rinnassa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tuntuva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kyhmy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tai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ulkoiset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muutokset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</a:p>
          <a:p>
            <a:pPr marL="262255" marR="0" lvl="1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27"/>
            </a:pPr>
            <a:endParaRPr lang="en-US"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05155" lvl="3" indent="-342900">
              <a:lnSpc>
                <a:spcPct val="140008"/>
              </a:lnSpc>
              <a:buClr>
                <a:srgbClr val="FFFFFF"/>
              </a:buClr>
              <a:buSzPts val="2427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Oireet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hyvä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tuntea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niin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oman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muidenkin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terveyden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vuoksi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lang="en-US" sz="2400" dirty="0">
              <a:ea typeface="Comfortaa"/>
            </a:endParaRPr>
          </a:p>
          <a:p>
            <a:pPr marL="262255" lvl="7">
              <a:lnSpc>
                <a:spcPct val="140008"/>
              </a:lnSpc>
              <a:buClr>
                <a:srgbClr val="FFFFFF"/>
              </a:buClr>
              <a:buSzPts val="2427"/>
            </a:pPr>
            <a:r>
              <a:rPr lang="en-US" sz="24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US" sz="24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Wingdings" panose="05000000000000000000" pitchFamily="2" charset="2"/>
              </a:rPr>
              <a:t>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olla,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että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jossain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tilanteessa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tulee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keskustelua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esim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pitkäaikaisesta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ihottumasta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</a:p>
          <a:p>
            <a:pPr marL="262255" lvl="7">
              <a:lnSpc>
                <a:spcPct val="140008"/>
              </a:lnSpc>
              <a:buClr>
                <a:srgbClr val="FFFFFF"/>
              </a:buClr>
              <a:buSzPts val="2427"/>
            </a:pPr>
            <a:r>
              <a:rPr lang="en-US" sz="2400" b="1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jota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keskustelukaveri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tunnista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mahdolliseksi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rintasyövän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oireeksi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 </a:t>
            </a:r>
            <a:endParaRPr lang="en-US" sz="2400" dirty="0">
              <a:ea typeface="Comfortaa"/>
            </a:endParaRPr>
          </a:p>
          <a:p>
            <a:pPr marL="262255" lvl="7">
              <a:lnSpc>
                <a:spcPct val="140008"/>
              </a:lnSpc>
              <a:buClr>
                <a:srgbClr val="FFFFFF"/>
              </a:buClr>
              <a:buSzPts val="2427"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23875" marR="0" lvl="1" indent="-26162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27"/>
              <a:buFont typeface="Arial"/>
              <a:buChar char="•"/>
            </a:pP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Säännöllisellä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rintojen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omatarkkailulla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voi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huomata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muutokset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ja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hakeutua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tarkempiin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tutkimuksiin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varhaisemmassa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vaiheessa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kuin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jos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muutos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löytyisi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sattumalta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 dirty="0"/>
          </a:p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23875" marR="0" lvl="1" indent="-261619" algn="l" rtl="0">
              <a:lnSpc>
                <a:spcPct val="14158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 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Varhain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havaittu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rintasyöpä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on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usein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helpommin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400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hoidettavissa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 </a:t>
            </a:r>
            <a:endParaRPr sz="2400" dirty="0"/>
          </a:p>
          <a:p>
            <a:pPr marL="0" marR="0" lvl="0" indent="0" algn="ctr" rtl="0">
              <a:lnSpc>
                <a:spcPct val="1107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27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/>
          <p:nvPr/>
        </p:nvSpPr>
        <p:spPr>
          <a:xfrm>
            <a:off x="1434737" y="1761724"/>
            <a:ext cx="7205213" cy="711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13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Keskustelunaiheita</a:t>
            </a:r>
            <a:r>
              <a:rPr lang="en-US" sz="5413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dirty="0"/>
          </a:p>
          <a:p>
            <a:pPr marL="0" marR="0" lvl="0" indent="0" algn="l" rtl="0">
              <a:lnSpc>
                <a:spcPct val="12421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13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- </a:t>
            </a:r>
            <a:r>
              <a:rPr lang="en-US" sz="4876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Seuraatko</a:t>
            </a: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876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rintojesi</a:t>
            </a: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876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terveyttä</a:t>
            </a: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 </a:t>
            </a:r>
            <a:r>
              <a:rPr lang="en-US" sz="4876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Miten</a:t>
            </a: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dirty="0"/>
          </a:p>
          <a:p>
            <a:pPr marL="0" marR="0" lvl="0" indent="0" algn="l" rtl="0">
              <a:lnSpc>
                <a:spcPct val="10998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76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- Jos et </a:t>
            </a:r>
            <a:r>
              <a:rPr lang="en-US" sz="4876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seuraa</a:t>
            </a: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4876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mikä</a:t>
            </a: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on </a:t>
            </a:r>
            <a:r>
              <a:rPr lang="en-US" sz="4876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ollut</a:t>
            </a: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876" b="1" i="0" u="none" strike="noStrike" cap="none" dirty="0" err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esteenä</a:t>
            </a:r>
            <a:r>
              <a:rPr lang="en-US" sz="4876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dirty="0"/>
          </a:p>
          <a:p>
            <a:pPr marL="0" marR="0" lvl="0" indent="0" algn="l" rtl="0">
              <a:lnSpc>
                <a:spcPct val="1378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76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7" name="Google Shape;13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8337" y="1028700"/>
            <a:ext cx="7710963" cy="771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067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7117459"/>
            <a:ext cx="7315200" cy="214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28877" y="685800"/>
            <a:ext cx="5730423" cy="32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9"/>
          <p:cNvSpPr txBox="1"/>
          <p:nvPr/>
        </p:nvSpPr>
        <p:spPr>
          <a:xfrm>
            <a:off x="2330079" y="4615216"/>
            <a:ext cx="13627843" cy="111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87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Video rintasyövän oireista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1274</Words>
  <Application>Microsoft Office PowerPoint</Application>
  <PresentationFormat>Mukautettu</PresentationFormat>
  <Paragraphs>227</Paragraphs>
  <Slides>27</Slides>
  <Notes>27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3" baseType="lpstr">
      <vt:lpstr>Arial</vt:lpstr>
      <vt:lpstr>Comfortaa</vt:lpstr>
      <vt:lpstr>Comfortaa Regular</vt:lpstr>
      <vt:lpstr>Courier New</vt:lpstr>
      <vt:lpstr>Calibri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karolina</dc:creator>
  <cp:lastModifiedBy>Reija Salovaara</cp:lastModifiedBy>
  <cp:revision>50</cp:revision>
  <dcterms:created xsi:type="dcterms:W3CDTF">2006-08-16T00:00:00Z</dcterms:created>
  <dcterms:modified xsi:type="dcterms:W3CDTF">2021-06-22T12:29:23Z</dcterms:modified>
</cp:coreProperties>
</file>