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26" r:id="rId6"/>
    <p:sldId id="1047" r:id="rId7"/>
    <p:sldId id="1034" r:id="rId8"/>
    <p:sldId id="1031" r:id="rId9"/>
    <p:sldId id="1036" r:id="rId10"/>
    <p:sldId id="1037" r:id="rId11"/>
    <p:sldId id="1048" r:id="rId12"/>
    <p:sldId id="1055" r:id="rId13"/>
    <p:sldId id="1051" r:id="rId14"/>
    <p:sldId id="1038" r:id="rId15"/>
    <p:sldId id="1053" r:id="rId16"/>
    <p:sldId id="1039" r:id="rId17"/>
    <p:sldId id="1054" r:id="rId18"/>
    <p:sldId id="1052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8667B392-F759-A471-A628-56A100C9DEE5}" name="Eeva Honkonen" initials="EH" userId="S::eeva.honkonen@martat.fi::97bd0291-a7d3-4b88-9a02-a225e8686079" providerId="AD"/>
  <p188:author id="{C1F17CE9-697E-2DBA-DE74-830F81F3566E}" name="Anna-Maija Palosuo" initials="A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dirty="0" err="1"/>
              <a:t>Marttarekisterin</a:t>
            </a:r>
            <a:r>
              <a:rPr lang="fi-FI" dirty="0"/>
              <a:t> käyttöohje:</a:t>
            </a:r>
            <a:br>
              <a:rPr lang="fi-FI" dirty="0"/>
            </a:br>
            <a:r>
              <a:rPr lang="fi-FI" dirty="0"/>
              <a:t>YHDISTYKSEN TIEDOT -SIVU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 dirty="0"/>
              <a:t>18.3.2023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Kuva 33">
            <a:extLst>
              <a:ext uri="{FF2B5EF4-FFF2-40B4-BE49-F238E27FC236}">
                <a16:creationId xmlns:a16="http://schemas.microsoft.com/office/drawing/2014/main" id="{232D0D1D-8CC9-4C44-3B27-C5B91039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75" y="5435037"/>
            <a:ext cx="2190750" cy="628650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E2F0ECB-0133-8D6A-FB90-ACE019B8F2FE}"/>
              </a:ext>
            </a:extLst>
          </p:cNvPr>
          <p:cNvSpPr/>
          <p:nvPr/>
        </p:nvSpPr>
        <p:spPr>
          <a:xfrm>
            <a:off x="4428593" y="5435037"/>
            <a:ext cx="2297783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>
                <a:solidFill>
                  <a:schemeClr val="tx1"/>
                </a:solidFill>
              </a:rPr>
              <a:t>Muista </a:t>
            </a:r>
            <a:r>
              <a:rPr lang="fi-FI" b="1" dirty="0">
                <a:solidFill>
                  <a:srgbClr val="FF0000"/>
                </a:solidFill>
              </a:rPr>
              <a:t>TALLENTAA</a:t>
            </a:r>
            <a:r>
              <a:rPr lang="fi-FI" dirty="0">
                <a:solidFill>
                  <a:schemeClr val="tx1"/>
                </a:solidFill>
              </a:rPr>
              <a:t> tiedot.</a:t>
            </a:r>
          </a:p>
        </p:txBody>
      </p:sp>
      <p:sp>
        <p:nvSpPr>
          <p:cNvPr id="40" name="Suorakulmio: Pyöristetyt kulmat 39">
            <a:extLst>
              <a:ext uri="{FF2B5EF4-FFF2-40B4-BE49-F238E27FC236}">
                <a16:creationId xmlns:a16="http://schemas.microsoft.com/office/drawing/2014/main" id="{694EFD70-1334-5D5E-B878-3B2437732E34}"/>
              </a:ext>
            </a:extLst>
          </p:cNvPr>
          <p:cNvSpPr/>
          <p:nvPr/>
        </p:nvSpPr>
        <p:spPr>
          <a:xfrm>
            <a:off x="642960" y="3704686"/>
            <a:ext cx="5375067" cy="1441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Vie hiiri halutun </a:t>
            </a:r>
            <a:r>
              <a:rPr lang="fi-FI" sz="1200" dirty="0" err="1">
                <a:solidFill>
                  <a:schemeClr val="tx1"/>
                </a:solidFill>
              </a:rPr>
              <a:t>Marttateeman</a:t>
            </a:r>
            <a:r>
              <a:rPr lang="fi-FI" sz="1200" dirty="0">
                <a:solidFill>
                  <a:schemeClr val="tx1"/>
                </a:solidFill>
              </a:rPr>
              <a:t> kohteen kohdalle </a:t>
            </a:r>
            <a:r>
              <a:rPr lang="fi-FI" sz="1200" b="1" dirty="0">
                <a:solidFill>
                  <a:schemeClr val="tx1"/>
                </a:solidFill>
              </a:rPr>
              <a:t>Käytettävissä</a:t>
            </a:r>
            <a:r>
              <a:rPr lang="fi-FI" sz="1200" dirty="0">
                <a:solidFill>
                  <a:schemeClr val="tx1"/>
                </a:solidFill>
              </a:rPr>
              <a:t> olevassa kentässä. </a:t>
            </a:r>
          </a:p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Voit liikuttaa listaa ylös ja alas pienillä nuolinäppäimillä. </a:t>
            </a:r>
          </a:p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Kun kiinnostuksenkohde on sininen, voit siirtää sen Valitut-kenttään klikkaamalla hiirellä ylempää pientä nuolta kenttien välissä. 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FE0E9238-8AC1-2E62-6526-30C03B94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48" y="393695"/>
            <a:ext cx="10543953" cy="479271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D82AAAB9-D90A-4AAC-24F2-C375FE69C68E}"/>
              </a:ext>
            </a:extLst>
          </p:cNvPr>
          <p:cNvSpPr/>
          <p:nvPr/>
        </p:nvSpPr>
        <p:spPr>
          <a:xfrm>
            <a:off x="10409081" y="381511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C7079290-6B3B-0AD2-2A15-D61F4C7B292E}"/>
              </a:ext>
            </a:extLst>
          </p:cNvPr>
          <p:cNvSpPr/>
          <p:nvPr/>
        </p:nvSpPr>
        <p:spPr>
          <a:xfrm>
            <a:off x="8463515" y="1101796"/>
            <a:ext cx="2959146" cy="73713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400" dirty="0">
              <a:solidFill>
                <a:schemeClr val="tx1"/>
              </a:solidFill>
            </a:endParaRPr>
          </a:p>
          <a:p>
            <a:r>
              <a:rPr lang="fi-FI" sz="1400" dirty="0">
                <a:solidFill>
                  <a:schemeClr val="tx1"/>
                </a:solidFill>
              </a:rPr>
              <a:t>Paina </a:t>
            </a:r>
            <a:r>
              <a:rPr lang="fi-FI" sz="1400" i="1" dirty="0">
                <a:solidFill>
                  <a:schemeClr val="tx1"/>
                </a:solidFill>
              </a:rPr>
              <a:t>Organisaation </a:t>
            </a:r>
            <a:r>
              <a:rPr lang="fi-FI" sz="1400" i="1" dirty="0" err="1">
                <a:solidFill>
                  <a:schemeClr val="tx1"/>
                </a:solidFill>
              </a:rPr>
              <a:t>Marttateemat</a:t>
            </a:r>
            <a:r>
              <a:rPr lang="fi-FI" sz="1400" i="1" dirty="0">
                <a:solidFill>
                  <a:schemeClr val="tx1"/>
                </a:solidFill>
              </a:rPr>
              <a:t> </a:t>
            </a:r>
            <a:r>
              <a:rPr lang="fi-FI" sz="1400" dirty="0">
                <a:solidFill>
                  <a:schemeClr val="tx1"/>
                </a:solidFill>
              </a:rPr>
              <a:t>perässä olevaa kynää. Tiedot avautuvat uuteen ikkunaan.</a:t>
            </a:r>
          </a:p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D0CAD5F5-0892-D128-4438-87DCE7879D63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9943088" y="864668"/>
            <a:ext cx="559869" cy="237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19F13ABF-6EF4-F221-0377-F51102B17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634" b="6165"/>
          <a:stretch/>
        </p:blipFill>
        <p:spPr>
          <a:xfrm>
            <a:off x="582780" y="1860699"/>
            <a:ext cx="9920177" cy="1672911"/>
          </a:xfrm>
          <a:prstGeom prst="rect">
            <a:avLst/>
          </a:prstGeom>
        </p:spPr>
      </p:pic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E10DF2A2-B4E1-13C0-A5AB-AC446EB639B5}"/>
              </a:ext>
            </a:extLst>
          </p:cNvPr>
          <p:cNvCxnSpPr>
            <a:cxnSpLocks/>
          </p:cNvCxnSpPr>
          <p:nvPr/>
        </p:nvCxnSpPr>
        <p:spPr>
          <a:xfrm flipH="1" flipV="1">
            <a:off x="1508894" y="2465315"/>
            <a:ext cx="2564971" cy="1357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C4F0FB62-0C80-8A11-00A6-048CEFED29A2}"/>
              </a:ext>
            </a:extLst>
          </p:cNvPr>
          <p:cNvCxnSpPr/>
          <p:nvPr/>
        </p:nvCxnSpPr>
        <p:spPr>
          <a:xfrm flipV="1">
            <a:off x="3891516" y="2562447"/>
            <a:ext cx="2559283" cy="1722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988F7F4E-2826-07AD-7B2E-6BD9924AE327}"/>
              </a:ext>
            </a:extLst>
          </p:cNvPr>
          <p:cNvCxnSpPr>
            <a:cxnSpLocks/>
          </p:cNvCxnSpPr>
          <p:nvPr/>
        </p:nvCxnSpPr>
        <p:spPr>
          <a:xfrm flipV="1">
            <a:off x="3981478" y="3361188"/>
            <a:ext cx="2428372" cy="923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6CB3C787-DF90-9FA5-36C2-2DF293C03BA8}"/>
              </a:ext>
            </a:extLst>
          </p:cNvPr>
          <p:cNvCxnSpPr>
            <a:cxnSpLocks/>
          </p:cNvCxnSpPr>
          <p:nvPr/>
        </p:nvCxnSpPr>
        <p:spPr>
          <a:xfrm flipV="1">
            <a:off x="5391957" y="2509285"/>
            <a:ext cx="1293090" cy="2061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7C0FEE8E-CEF7-F6A2-9A77-448EB0971C35}"/>
              </a:ext>
            </a:extLst>
          </p:cNvPr>
          <p:cNvCxnSpPr>
            <a:cxnSpLocks/>
          </p:cNvCxnSpPr>
          <p:nvPr/>
        </p:nvCxnSpPr>
        <p:spPr>
          <a:xfrm flipH="1" flipV="1">
            <a:off x="7507696" y="2488019"/>
            <a:ext cx="1207198" cy="1620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orakulmio: Pyöristetyt kulmat 28">
            <a:extLst>
              <a:ext uri="{FF2B5EF4-FFF2-40B4-BE49-F238E27FC236}">
                <a16:creationId xmlns:a16="http://schemas.microsoft.com/office/drawing/2014/main" id="{1E96E5AB-329E-5D90-DFB6-FB4468B5B925}"/>
              </a:ext>
            </a:extLst>
          </p:cNvPr>
          <p:cNvSpPr/>
          <p:nvPr/>
        </p:nvSpPr>
        <p:spPr>
          <a:xfrm>
            <a:off x="7020685" y="3743836"/>
            <a:ext cx="4401976" cy="9768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Jos haluat </a:t>
            </a:r>
            <a:r>
              <a:rPr lang="fi-FI" sz="1200" b="1" dirty="0">
                <a:solidFill>
                  <a:schemeClr val="tx1"/>
                </a:solidFill>
              </a:rPr>
              <a:t>poistaa</a:t>
            </a:r>
            <a:r>
              <a:rPr lang="fi-FI" sz="1200" dirty="0">
                <a:solidFill>
                  <a:schemeClr val="tx1"/>
                </a:solidFill>
              </a:rPr>
              <a:t> </a:t>
            </a:r>
            <a:r>
              <a:rPr lang="fi-FI" sz="1200" b="1" dirty="0">
                <a:solidFill>
                  <a:schemeClr val="tx1"/>
                </a:solidFill>
              </a:rPr>
              <a:t>Valitut</a:t>
            </a:r>
            <a:r>
              <a:rPr lang="fi-FI" sz="1200" dirty="0">
                <a:solidFill>
                  <a:schemeClr val="tx1"/>
                </a:solidFill>
              </a:rPr>
              <a:t>-kentästä kiinnostuksen kohteita, mene poistattavan teeman kohdalle, klikkaa sanaa ja se muuttuu siniseksi -&gt; paina nuolta, ja se siirtyy pois valitut kentästä.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cxnSp>
        <p:nvCxnSpPr>
          <p:cNvPr id="37" name="Suora nuoliyhdysviiva 36">
            <a:extLst>
              <a:ext uri="{FF2B5EF4-FFF2-40B4-BE49-F238E27FC236}">
                <a16:creationId xmlns:a16="http://schemas.microsoft.com/office/drawing/2014/main" id="{8F11501B-F789-4C53-B3E0-84146CB1A5B7}"/>
              </a:ext>
            </a:extLst>
          </p:cNvPr>
          <p:cNvCxnSpPr>
            <a:cxnSpLocks/>
          </p:cNvCxnSpPr>
          <p:nvPr/>
        </p:nvCxnSpPr>
        <p:spPr>
          <a:xfrm flipH="1" flipV="1">
            <a:off x="6756260" y="3010815"/>
            <a:ext cx="1511886" cy="1274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33F6E677-5BEB-6CA0-6487-081D9C337C1A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173458" y="5728926"/>
            <a:ext cx="1255135" cy="20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CA076698-69D1-96A9-248E-E48CF7C705DE}"/>
              </a:ext>
            </a:extLst>
          </p:cNvPr>
          <p:cNvSpPr/>
          <p:nvPr/>
        </p:nvSpPr>
        <p:spPr>
          <a:xfrm>
            <a:off x="7764544" y="5172557"/>
            <a:ext cx="3285560" cy="105415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400" dirty="0">
              <a:solidFill>
                <a:schemeClr val="tx1"/>
              </a:solidFill>
            </a:endParaRPr>
          </a:p>
          <a:p>
            <a:r>
              <a:rPr lang="fi-FI" sz="1400" b="1" dirty="0">
                <a:solidFill>
                  <a:schemeClr val="bg1"/>
                </a:solidFill>
              </a:rPr>
              <a:t>Valitut</a:t>
            </a:r>
            <a:r>
              <a:rPr lang="fi-FI" sz="1400" dirty="0">
                <a:solidFill>
                  <a:schemeClr val="bg1"/>
                </a:solidFill>
              </a:rPr>
              <a:t>-kentässä näkyvät kiinnostuksen kohteet ovat ne kiinnostuksen kohteet, jotka yhdistys on valinnut kiinnostuksen kohteiksi ja jotka näkyvät yhdistyksen tiedoissa.</a:t>
            </a:r>
          </a:p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6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98" y="109803"/>
            <a:ext cx="10227215" cy="794372"/>
          </a:xfrm>
        </p:spPr>
        <p:txBody>
          <a:bodyPr>
            <a:normAutofit/>
          </a:bodyPr>
          <a:lstStyle/>
          <a:p>
            <a:r>
              <a:rPr lang="fi-FI" dirty="0"/>
              <a:t>Yhdistyksen muiden tietojen muuttaminen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05F45E71-0D5E-FD98-86CF-B4C4E0D2859B}"/>
              </a:ext>
            </a:extLst>
          </p:cNvPr>
          <p:cNvSpPr txBox="1"/>
          <p:nvPr/>
        </p:nvSpPr>
        <p:spPr>
          <a:xfrm>
            <a:off x="542992" y="996001"/>
            <a:ext cx="8110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Aloita painamalla halutun kentän perässä olevaa kynää ja yhdistyksen tiedot aukeavat uuteen ikkunaan.</a:t>
            </a:r>
          </a:p>
        </p:txBody>
      </p:sp>
      <p:pic>
        <p:nvPicPr>
          <p:cNvPr id="34" name="Kuva 33">
            <a:extLst>
              <a:ext uri="{FF2B5EF4-FFF2-40B4-BE49-F238E27FC236}">
                <a16:creationId xmlns:a16="http://schemas.microsoft.com/office/drawing/2014/main" id="{232D0D1D-8CC9-4C44-3B27-C5B91039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98" y="3429000"/>
            <a:ext cx="2190750" cy="628650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E2F0ECB-0133-8D6A-FB90-ACE019B8F2FE}"/>
              </a:ext>
            </a:extLst>
          </p:cNvPr>
          <p:cNvSpPr/>
          <p:nvPr/>
        </p:nvSpPr>
        <p:spPr>
          <a:xfrm>
            <a:off x="6083637" y="3372708"/>
            <a:ext cx="2752019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>
                <a:solidFill>
                  <a:schemeClr val="tx1"/>
                </a:solidFill>
              </a:rPr>
              <a:t>Muista </a:t>
            </a:r>
            <a:r>
              <a:rPr lang="fi-FI" b="1" dirty="0">
                <a:solidFill>
                  <a:srgbClr val="FF0000"/>
                </a:solidFill>
              </a:rPr>
              <a:t>TALLENTAA</a:t>
            </a:r>
            <a:r>
              <a:rPr lang="fi-FI" dirty="0">
                <a:solidFill>
                  <a:schemeClr val="tx1"/>
                </a:solidFill>
              </a:rPr>
              <a:t> tiedot.</a:t>
            </a:r>
          </a:p>
        </p:txBody>
      </p:sp>
      <p:sp>
        <p:nvSpPr>
          <p:cNvPr id="35" name="Suorakulmio: Pyöristetyt kulmat 34">
            <a:extLst>
              <a:ext uri="{FF2B5EF4-FFF2-40B4-BE49-F238E27FC236}">
                <a16:creationId xmlns:a16="http://schemas.microsoft.com/office/drawing/2014/main" id="{1D1B0C52-EDB7-9782-A8B5-9676E96FBE22}"/>
              </a:ext>
            </a:extLst>
          </p:cNvPr>
          <p:cNvSpPr/>
          <p:nvPr/>
        </p:nvSpPr>
        <p:spPr>
          <a:xfrm>
            <a:off x="8381421" y="1352550"/>
            <a:ext cx="2525391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100" dirty="0">
                <a:solidFill>
                  <a:schemeClr val="tx1"/>
                </a:solidFill>
              </a:rPr>
              <a:t>Vie hiiri halutun kentän perässä olevan kynän kohdalle klikkaa ja sivu aukeaa.</a:t>
            </a:r>
          </a:p>
          <a:p>
            <a:r>
              <a:rPr lang="fi-FI" sz="1100" dirty="0"/>
              <a:t>ja kirjoita oikea tie.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75C494E-1F8A-6105-49CF-92DB092ED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92" y="1528811"/>
            <a:ext cx="6286500" cy="552450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9AF9D033-9C1D-C24F-5AAA-2E8D15C834B2}"/>
              </a:ext>
            </a:extLst>
          </p:cNvPr>
          <p:cNvSpPr/>
          <p:nvPr/>
        </p:nvSpPr>
        <p:spPr>
          <a:xfrm>
            <a:off x="6283648" y="1528811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3958876-2ADE-30A7-E162-28F37878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92" y="2319898"/>
            <a:ext cx="6229350" cy="990600"/>
          </a:xfrm>
          <a:prstGeom prst="rect">
            <a:avLst/>
          </a:prstGeom>
        </p:spPr>
      </p:pic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297047D8-741B-35EA-68C0-A4D13A481C1F}"/>
              </a:ext>
            </a:extLst>
          </p:cNvPr>
          <p:cNvSpPr/>
          <p:nvPr/>
        </p:nvSpPr>
        <p:spPr>
          <a:xfrm>
            <a:off x="8381420" y="2429575"/>
            <a:ext cx="2525391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100" dirty="0">
                <a:solidFill>
                  <a:schemeClr val="tx1"/>
                </a:solidFill>
              </a:rPr>
              <a:t>Mene halutun kentän kohdalle. Kun se on muuttunut ääriviivoiltaan siniseksi, voit tehdä muutokset kenttään.</a:t>
            </a:r>
          </a:p>
          <a:p>
            <a:r>
              <a:rPr lang="fi-FI" sz="1100" dirty="0"/>
              <a:t>ja kirjoita oikea tie. 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013327EE-0C7C-AF04-8D14-CBCD0887857A}"/>
              </a:ext>
            </a:extLst>
          </p:cNvPr>
          <p:cNvSpPr/>
          <p:nvPr/>
        </p:nvSpPr>
        <p:spPr>
          <a:xfrm>
            <a:off x="6121289" y="4347276"/>
            <a:ext cx="4891847" cy="9479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Jos olet muuttanut sellaisen kentän tietoja, joita sinulla ei ole oikeus muuttaa, muuttuu kentän ääriviivat tallennuksen jälkeen punaisiksi, ja saat tiedon, että sinulla ei ole oikeutta muokata kenttää.  </a:t>
            </a:r>
            <a:endParaRPr lang="fi-FI" sz="1200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376D98A-C776-740A-4C60-D74DA13FA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48" y="5329189"/>
            <a:ext cx="2838450" cy="1352550"/>
          </a:xfrm>
          <a:prstGeom prst="rect">
            <a:avLst/>
          </a:prstGeom>
        </p:spPr>
      </p:pic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C71C956B-799F-E043-0571-69835CA83417}"/>
              </a:ext>
            </a:extLst>
          </p:cNvPr>
          <p:cNvSpPr/>
          <p:nvPr/>
        </p:nvSpPr>
        <p:spPr>
          <a:xfrm>
            <a:off x="6128414" y="5505449"/>
            <a:ext cx="3738600" cy="10770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Paina </a:t>
            </a:r>
            <a:r>
              <a:rPr lang="fi-FI" sz="1200" i="1" dirty="0">
                <a:solidFill>
                  <a:schemeClr val="tx1"/>
                </a:solidFill>
              </a:rPr>
              <a:t>Peruuta</a:t>
            </a:r>
            <a:r>
              <a:rPr lang="fi-FI" sz="1200" dirty="0">
                <a:solidFill>
                  <a:schemeClr val="tx1"/>
                </a:solidFill>
              </a:rPr>
              <a:t>-nappia ja perut tiedot, joihin sinulla ei ollut oikeutta. Nämä eivät kuitenkaan koskaan tallennu yhdistyksen tietoihin, vaikka et muistaisi peruuttaa tietoa. </a:t>
            </a:r>
          </a:p>
          <a:p>
            <a:r>
              <a:rPr lang="fi-FI" sz="1100" dirty="0"/>
              <a:t>ja kirjoita oikea tie. </a:t>
            </a:r>
          </a:p>
        </p:txBody>
      </p: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18FC352A-BAE1-A56F-D381-955934AEBB48}"/>
              </a:ext>
            </a:extLst>
          </p:cNvPr>
          <p:cNvCxnSpPr>
            <a:stCxn id="35" idx="1"/>
            <a:endCxn id="16" idx="6"/>
          </p:cNvCxnSpPr>
          <p:nvPr/>
        </p:nvCxnSpPr>
        <p:spPr>
          <a:xfrm flipH="1">
            <a:off x="6924671" y="1666875"/>
            <a:ext cx="1456750" cy="144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534FFC66-F32A-C18B-4083-A255E88F81FE}"/>
              </a:ext>
            </a:extLst>
          </p:cNvPr>
          <p:cNvCxnSpPr>
            <a:stCxn id="18" idx="1"/>
            <a:endCxn id="8" idx="3"/>
          </p:cNvCxnSpPr>
          <p:nvPr/>
        </p:nvCxnSpPr>
        <p:spPr>
          <a:xfrm flipH="1">
            <a:off x="6772342" y="2743900"/>
            <a:ext cx="1609078" cy="71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9351CB1F-7767-D0E8-1009-E6AFDA0AA14D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3168502" y="3675962"/>
            <a:ext cx="2915135" cy="11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418F90AF-EB35-346F-65EB-34209F49C36D}"/>
              </a:ext>
            </a:extLst>
          </p:cNvPr>
          <p:cNvCxnSpPr>
            <a:cxnSpLocks/>
          </p:cNvCxnSpPr>
          <p:nvPr/>
        </p:nvCxnSpPr>
        <p:spPr>
          <a:xfrm flipH="1">
            <a:off x="3267309" y="4745851"/>
            <a:ext cx="28034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A49F934B-8BD3-162F-282F-666A9697190C}"/>
              </a:ext>
            </a:extLst>
          </p:cNvPr>
          <p:cNvCxnSpPr>
            <a:cxnSpLocks/>
          </p:cNvCxnSpPr>
          <p:nvPr/>
        </p:nvCxnSpPr>
        <p:spPr>
          <a:xfrm flipH="1">
            <a:off x="1774973" y="6076341"/>
            <a:ext cx="4288614" cy="326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3CC357DB-8DD3-9598-D3B4-C3DBE1FE0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92" y="4144141"/>
            <a:ext cx="2642059" cy="103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6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Yhdistyksen luottamustoimet</a:t>
            </a:r>
          </a:p>
        </p:txBody>
      </p:sp>
    </p:spTree>
    <p:extLst>
      <p:ext uri="{BB962C8B-B14F-4D97-AF65-F5344CB8AC3E}">
        <p14:creationId xmlns:p14="http://schemas.microsoft.com/office/powerpoint/2010/main" val="4136120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9983914" cy="794372"/>
          </a:xfrm>
        </p:spPr>
        <p:txBody>
          <a:bodyPr>
            <a:normAutofit fontScale="90000"/>
          </a:bodyPr>
          <a:lstStyle/>
          <a:p>
            <a:r>
              <a:rPr lang="fi-FI" dirty="0"/>
              <a:t>Yhdistyksen luottamustoimet ja ansiomerkit 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1A25925-D206-4AE5-2046-475ED3D6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11" y="1658153"/>
            <a:ext cx="11139377" cy="1042521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A75AEFDF-539C-8069-39A0-DCB98D9B09AB}"/>
              </a:ext>
            </a:extLst>
          </p:cNvPr>
          <p:cNvSpPr/>
          <p:nvPr/>
        </p:nvSpPr>
        <p:spPr>
          <a:xfrm>
            <a:off x="2225594" y="4956916"/>
            <a:ext cx="7894451" cy="1215331"/>
          </a:xfrm>
          <a:prstGeom prst="roundRect">
            <a:avLst>
              <a:gd name="adj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>
                <a:solidFill>
                  <a:schemeClr val="bg1"/>
                </a:solidFill>
              </a:rPr>
              <a:t>Katso yhdistyksen luottamustoimien lisääminen ja muuttaminen ohjeesta </a:t>
            </a:r>
            <a:r>
              <a:rPr lang="fi-FI" sz="1600" dirty="0" err="1">
                <a:solidFill>
                  <a:schemeClr val="bg1"/>
                </a:solidFill>
              </a:rPr>
              <a:t>Marttarekisterin</a:t>
            </a:r>
            <a:r>
              <a:rPr lang="fi-FI" sz="1600" dirty="0">
                <a:solidFill>
                  <a:schemeClr val="bg1"/>
                </a:solidFill>
              </a:rPr>
              <a:t> käyttöohje: LUOTTAMUSTOIMET JA ANSIOMERKIT diat 3 ja 4.</a:t>
            </a:r>
          </a:p>
          <a:p>
            <a:endParaRPr lang="fi-FI" sz="1600" dirty="0">
              <a:solidFill>
                <a:schemeClr val="bg1"/>
              </a:solidFill>
            </a:endParaRPr>
          </a:p>
          <a:p>
            <a:r>
              <a:rPr lang="fi-FI" sz="1600" dirty="0">
                <a:solidFill>
                  <a:schemeClr val="bg1"/>
                </a:solidFill>
              </a:rPr>
              <a:t>Ansiomerkit tullaan lisäämään </a:t>
            </a:r>
            <a:r>
              <a:rPr lang="fi-FI" sz="1600" dirty="0" err="1">
                <a:solidFill>
                  <a:schemeClr val="bg1"/>
                </a:solidFill>
              </a:rPr>
              <a:t>Marttarekisteriin</a:t>
            </a:r>
            <a:r>
              <a:rPr lang="fi-FI" sz="1600" dirty="0">
                <a:solidFill>
                  <a:schemeClr val="bg1"/>
                </a:solidFill>
              </a:rPr>
              <a:t> vuoden loppuun mennessä.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7DCF81C7-7E96-E556-D7A6-9E7C8F6E0985}"/>
              </a:ext>
            </a:extLst>
          </p:cNvPr>
          <p:cNvSpPr/>
          <p:nvPr/>
        </p:nvSpPr>
        <p:spPr>
          <a:xfrm>
            <a:off x="613610" y="2969903"/>
            <a:ext cx="1611984" cy="1442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Luottamushenkilön nimi. Pääset katsomaan tarkemmin henkilön tietoja painamalla sinistä nimeä.</a:t>
            </a:r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ABCC6E37-0644-C24D-37F6-1306AAD7387C}"/>
              </a:ext>
            </a:extLst>
          </p:cNvPr>
          <p:cNvSpPr/>
          <p:nvPr/>
        </p:nvSpPr>
        <p:spPr>
          <a:xfrm>
            <a:off x="2689707" y="3011235"/>
            <a:ext cx="1329179" cy="1442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Yhteystyyppi kertoo, että luottamustoimi on </a:t>
            </a:r>
            <a:r>
              <a:rPr lang="fi-FI" sz="1200">
                <a:solidFill>
                  <a:schemeClr val="tx1"/>
                </a:solidFill>
              </a:rPr>
              <a:t>yhdistyksen luottamustoimi.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E6D4DD63-E06B-6325-56E4-8BAE03361E76}"/>
              </a:ext>
            </a:extLst>
          </p:cNvPr>
          <p:cNvSpPr/>
          <p:nvPr/>
        </p:nvSpPr>
        <p:spPr>
          <a:xfrm>
            <a:off x="4396307" y="2969903"/>
            <a:ext cx="1511181" cy="11783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Yhteysrooli kertoo mistä luottamustoimesta on kyse.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DE79EA59-9284-C92C-DA22-8FF708C41896}"/>
              </a:ext>
            </a:extLst>
          </p:cNvPr>
          <p:cNvSpPr/>
          <p:nvPr/>
        </p:nvSpPr>
        <p:spPr>
          <a:xfrm>
            <a:off x="6396776" y="3009354"/>
            <a:ext cx="1329179" cy="12153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 dirty="0">
              <a:solidFill>
                <a:schemeClr val="tx1"/>
              </a:solidFill>
            </a:endParaRP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Tila kertoo onko luottamustoimi </a:t>
            </a: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voimassaoleva vai päättynyt </a:t>
            </a:r>
          </a:p>
          <a:p>
            <a:pPr algn="ctr"/>
            <a:endParaRPr lang="fi-FI" dirty="0"/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96AD857E-43B6-8FDD-D134-B7868F3E712B}"/>
              </a:ext>
            </a:extLst>
          </p:cNvPr>
          <p:cNvSpPr/>
          <p:nvPr/>
        </p:nvSpPr>
        <p:spPr>
          <a:xfrm>
            <a:off x="7903965" y="3016511"/>
            <a:ext cx="1179981" cy="8899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 err="1">
                <a:solidFill>
                  <a:schemeClr val="tx1"/>
                </a:solidFill>
              </a:rPr>
              <a:t>Luottamustoi-men</a:t>
            </a:r>
            <a:r>
              <a:rPr lang="fi-FI" sz="1100" dirty="0">
                <a:solidFill>
                  <a:schemeClr val="tx1"/>
                </a:solidFill>
              </a:rPr>
              <a:t> alkamispäivä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83256D59-7881-2AE4-2257-CCCC79EC2D58}"/>
              </a:ext>
            </a:extLst>
          </p:cNvPr>
          <p:cNvSpPr/>
          <p:nvPr/>
        </p:nvSpPr>
        <p:spPr>
          <a:xfrm>
            <a:off x="9239533" y="3016511"/>
            <a:ext cx="1179980" cy="904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 err="1">
                <a:solidFill>
                  <a:schemeClr val="tx1"/>
                </a:solidFill>
              </a:rPr>
              <a:t>Luottamustoi-men</a:t>
            </a:r>
            <a:r>
              <a:rPr lang="fi-FI" sz="1100" dirty="0">
                <a:solidFill>
                  <a:schemeClr val="tx1"/>
                </a:solidFill>
              </a:rPr>
              <a:t> loppupäivä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6D7A3C4-5F29-3E05-87A9-AF6E2E455C72}"/>
              </a:ext>
            </a:extLst>
          </p:cNvPr>
          <p:cNvSpPr/>
          <p:nvPr/>
        </p:nvSpPr>
        <p:spPr>
          <a:xfrm>
            <a:off x="10597524" y="3009354"/>
            <a:ext cx="1329177" cy="10479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Päivämäärä, jollin luottamustoimea on viimeksi muokattu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FA98D424-056F-406E-E481-7D50CEBCE64F}"/>
              </a:ext>
            </a:extLst>
          </p:cNvPr>
          <p:cNvCxnSpPr>
            <a:stCxn id="3" idx="0"/>
          </p:cNvCxnSpPr>
          <p:nvPr/>
        </p:nvCxnSpPr>
        <p:spPr>
          <a:xfrm flipV="1">
            <a:off x="1419602" y="2700674"/>
            <a:ext cx="0" cy="269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0A8D5F6A-188C-D2D9-BAC5-E50288773266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3354296" y="2700674"/>
            <a:ext cx="1" cy="310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A07BC039-E4CA-B12A-6D9A-BD7C660E2542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151898" y="2680008"/>
            <a:ext cx="91000" cy="289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AF33C036-0AE9-69E1-A76D-9501AEF10F83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7061365" y="2710066"/>
            <a:ext cx="1" cy="299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5C239371-0E53-920D-A16C-F8C0686F2136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8493956" y="2708948"/>
            <a:ext cx="36957" cy="307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nuoliyhdysviiva 23">
            <a:extLst>
              <a:ext uri="{FF2B5EF4-FFF2-40B4-BE49-F238E27FC236}">
                <a16:creationId xmlns:a16="http://schemas.microsoft.com/office/drawing/2014/main" id="{E80757EF-E09F-05DD-2D97-35DEC19A1249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792566" y="2700674"/>
            <a:ext cx="36957" cy="315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4A34BA37-BB0F-54AC-2713-FE2A42E8C2CA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10834577" y="2680008"/>
            <a:ext cx="427536" cy="329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831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Jäsenen tiedot</a:t>
            </a:r>
          </a:p>
        </p:txBody>
      </p:sp>
    </p:spTree>
    <p:extLst>
      <p:ext uri="{BB962C8B-B14F-4D97-AF65-F5344CB8AC3E}">
        <p14:creationId xmlns:p14="http://schemas.microsoft.com/office/powerpoint/2010/main" val="1524581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8021343" cy="794372"/>
          </a:xfrm>
        </p:spPr>
        <p:txBody>
          <a:bodyPr>
            <a:normAutofit/>
          </a:bodyPr>
          <a:lstStyle/>
          <a:p>
            <a:r>
              <a:rPr lang="fi-FI"/>
              <a:t>Jäsenet 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263522AE-8F5F-000E-06EA-B485BACD760A}"/>
              </a:ext>
            </a:extLst>
          </p:cNvPr>
          <p:cNvSpPr/>
          <p:nvPr/>
        </p:nvSpPr>
        <p:spPr>
          <a:xfrm>
            <a:off x="6752417" y="3014733"/>
            <a:ext cx="1099950" cy="6575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Jäsenyyden loppupäivä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1F12A947-594C-4184-C428-E82FB890EFBF}"/>
              </a:ext>
            </a:extLst>
          </p:cNvPr>
          <p:cNvSpPr/>
          <p:nvPr/>
        </p:nvSpPr>
        <p:spPr>
          <a:xfrm>
            <a:off x="5208530" y="3007128"/>
            <a:ext cx="1099950" cy="6575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Jäsenyyden alkupäivä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4086F543-1A31-363B-798D-69E48F83E3BF}"/>
              </a:ext>
            </a:extLst>
          </p:cNvPr>
          <p:cNvSpPr/>
          <p:nvPr/>
        </p:nvSpPr>
        <p:spPr>
          <a:xfrm>
            <a:off x="731533" y="3014733"/>
            <a:ext cx="1563343" cy="9257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Jäsentilauksen nimi. Sarake tullaan poistamaan tästä.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5713A70B-80C4-4AFB-35AC-D9BFD5E40115}"/>
              </a:ext>
            </a:extLst>
          </p:cNvPr>
          <p:cNvSpPr/>
          <p:nvPr/>
        </p:nvSpPr>
        <p:spPr>
          <a:xfrm>
            <a:off x="2798727" y="3014732"/>
            <a:ext cx="1127517" cy="10150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Jäsenen nimi. Klikkaamalla nimeä pääset jäsenen tietoihin.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87EA9210-F553-9CBD-2DC2-4E6191A3A7E9}"/>
              </a:ext>
            </a:extLst>
          </p:cNvPr>
          <p:cNvSpPr/>
          <p:nvPr/>
        </p:nvSpPr>
        <p:spPr>
          <a:xfrm>
            <a:off x="10264639" y="3014733"/>
            <a:ext cx="1311146" cy="9257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Onko jäsenyys aktiivinen vai suljettu.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8498AB72-ACFF-71D9-7457-2E5228428DE5}"/>
              </a:ext>
            </a:extLst>
          </p:cNvPr>
          <p:cNvSpPr/>
          <p:nvPr/>
        </p:nvSpPr>
        <p:spPr>
          <a:xfrm>
            <a:off x="8585977" y="3014733"/>
            <a:ext cx="1311146" cy="9257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Toimintaryhmän nimi, johon jäsen kuuluu.</a:t>
            </a:r>
          </a:p>
        </p:txBody>
      </p: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5C485584-EFC5-E7A2-E658-A417FC668478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362486" y="2539438"/>
            <a:ext cx="266105" cy="475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F5F3AFBE-9A36-DC32-39ED-90E6B9ACD959}"/>
              </a:ext>
            </a:extLst>
          </p:cNvPr>
          <p:cNvCxnSpPr>
            <a:cxnSpLocks/>
          </p:cNvCxnSpPr>
          <p:nvPr/>
        </p:nvCxnSpPr>
        <p:spPr>
          <a:xfrm flipV="1">
            <a:off x="1516440" y="2569555"/>
            <a:ext cx="0" cy="44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7AC39368-9E14-BF46-17B4-A18FD4F5F29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758505" y="2445249"/>
            <a:ext cx="0" cy="561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1D4E1B47-01CF-3548-BF22-E965F4A74FD1}"/>
              </a:ext>
            </a:extLst>
          </p:cNvPr>
          <p:cNvCxnSpPr>
            <a:cxnSpLocks/>
          </p:cNvCxnSpPr>
          <p:nvPr/>
        </p:nvCxnSpPr>
        <p:spPr>
          <a:xfrm flipV="1">
            <a:off x="7324958" y="2569555"/>
            <a:ext cx="0" cy="44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C439F64C-8910-EAF0-1E90-7A4E64DE1A34}"/>
              </a:ext>
            </a:extLst>
          </p:cNvPr>
          <p:cNvCxnSpPr>
            <a:cxnSpLocks/>
          </p:cNvCxnSpPr>
          <p:nvPr/>
        </p:nvCxnSpPr>
        <p:spPr>
          <a:xfrm flipV="1">
            <a:off x="9288840" y="2569555"/>
            <a:ext cx="0" cy="44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5721DE1C-64E8-DDDA-7BBE-1712AC232EE2}"/>
              </a:ext>
            </a:extLst>
          </p:cNvPr>
          <p:cNvCxnSpPr>
            <a:cxnSpLocks/>
          </p:cNvCxnSpPr>
          <p:nvPr/>
        </p:nvCxnSpPr>
        <p:spPr>
          <a:xfrm flipV="1">
            <a:off x="10920212" y="2569555"/>
            <a:ext cx="0" cy="44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ECDEFA49-D35B-6706-B9E2-D0C1CD72444A}"/>
              </a:ext>
            </a:extLst>
          </p:cNvPr>
          <p:cNvSpPr/>
          <p:nvPr/>
        </p:nvSpPr>
        <p:spPr>
          <a:xfrm>
            <a:off x="1024114" y="4808061"/>
            <a:ext cx="6409359" cy="837827"/>
          </a:xfrm>
          <a:prstGeom prst="roundRect">
            <a:avLst>
              <a:gd name="adj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>
                <a:solidFill>
                  <a:schemeClr val="bg1"/>
                </a:solidFill>
              </a:rPr>
              <a:t>Katso </a:t>
            </a:r>
            <a:r>
              <a:rPr lang="fi-FI" sz="1600" dirty="0" err="1">
                <a:solidFill>
                  <a:schemeClr val="bg1"/>
                </a:solidFill>
              </a:rPr>
              <a:t>Marttarekisterin</a:t>
            </a:r>
            <a:r>
              <a:rPr lang="fi-FI" sz="1600" dirty="0">
                <a:solidFill>
                  <a:schemeClr val="bg1"/>
                </a:solidFill>
              </a:rPr>
              <a:t> ohje yhdistyksille JÄSENET-diasarjasta ohjeet jäsen tiedoista ja niiden muokkaamisesta.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4AF45EE6-F3B7-C634-05AF-929C3031065D}"/>
              </a:ext>
            </a:extLst>
          </p:cNvPr>
          <p:cNvCxnSpPr>
            <a:cxnSpLocks/>
          </p:cNvCxnSpPr>
          <p:nvPr/>
        </p:nvCxnSpPr>
        <p:spPr>
          <a:xfrm flipH="1">
            <a:off x="3090924" y="4099923"/>
            <a:ext cx="257779" cy="637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A564F449-B769-AD93-EEAA-B78A338A4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13" y="1356189"/>
            <a:ext cx="11065456" cy="11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66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3" y="1424265"/>
            <a:ext cx="5264727" cy="4923372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Yhdistyksen tiedot -sivulla on kaikki yhdistyksen perustiedot.</a:t>
            </a:r>
          </a:p>
          <a:p>
            <a:r>
              <a:rPr lang="fi-FI" dirty="0"/>
              <a:t>Ensisijainen yhteyshenkilö on aina yhdistyksen puheenjohtaja. Sivulla on puheenjohtajan postiosoite sekä puhelinnumero yhdistyksen yhteystietoina. </a:t>
            </a:r>
          </a:p>
          <a:p>
            <a:r>
              <a:rPr lang="fi-FI" dirty="0"/>
              <a:t>Yhdistyksen sähköpostiosoite on yhdistyksen yleinen sähköpostiosoite. Sähköpostiosoite näkyy </a:t>
            </a:r>
            <a:r>
              <a:rPr lang="fi-FI" dirty="0">
                <a:solidFill>
                  <a:srgbClr val="FF0000"/>
                </a:solidFill>
              </a:rPr>
              <a:t>julkisesti yhdistyksen tiedoissa</a:t>
            </a:r>
            <a:r>
              <a:rPr lang="fi-FI" dirty="0"/>
              <a:t>.</a:t>
            </a:r>
          </a:p>
          <a:p>
            <a:r>
              <a:rPr lang="fi-FI" dirty="0"/>
              <a:t>Yhdistyssivulta näkee kaikki yhdistyksen ja toimintaryhmien jäsenet sekä aktiiviset että päättyneet jäsenyydet.</a:t>
            </a:r>
          </a:p>
          <a:p>
            <a:r>
              <a:rPr lang="fi-FI" dirty="0"/>
              <a:t>Yhdistyksen päättyneet ja voimassaolevat luottamustoimet ovat myös </a:t>
            </a:r>
            <a:r>
              <a:rPr lang="fi-FI" dirty="0" err="1"/>
              <a:t>Marttarekisterissä</a:t>
            </a:r>
            <a:r>
              <a:rPr lang="fi-FI" dirty="0"/>
              <a:t>. </a:t>
            </a:r>
          </a:p>
          <a:p>
            <a:r>
              <a:rPr lang="fi-FI" dirty="0"/>
              <a:t>Yhdistyssivuja on tärkeä päivittää ja pitää ajantasaisina, jotta yhdistyksen ja yhdistyksen jäsenten tiedot ovat oikeat.</a:t>
            </a:r>
          </a:p>
          <a:p>
            <a:r>
              <a:rPr lang="fi-FI" dirty="0"/>
              <a:t>Jäsenmaksupalautuksia varten yhdistyksen pankkitilinumeron on oltava aina ajan tasalla!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B950CAB-9B76-2BF8-146D-682614413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375"/>
          <a:stretch/>
        </p:blipFill>
        <p:spPr>
          <a:xfrm>
            <a:off x="6096000" y="711884"/>
            <a:ext cx="5791200" cy="4923372"/>
          </a:xfrm>
          <a:prstGeom prst="rect">
            <a:avLst/>
          </a:prstGeom>
        </p:spPr>
      </p:pic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A50067AB-6618-1EC8-CF6D-5EB4BC82D431}"/>
              </a:ext>
            </a:extLst>
          </p:cNvPr>
          <p:cNvSpPr txBox="1">
            <a:spLocks/>
          </p:cNvSpPr>
          <p:nvPr/>
        </p:nvSpPr>
        <p:spPr>
          <a:xfrm>
            <a:off x="6362700" y="4257642"/>
            <a:ext cx="4777787" cy="117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16CAD813-E8A3-9E77-6BCD-035EB91D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76226"/>
            <a:ext cx="10984832" cy="1062622"/>
          </a:xfrm>
        </p:spPr>
        <p:txBody>
          <a:bodyPr>
            <a:normAutofit/>
          </a:bodyPr>
          <a:lstStyle/>
          <a:p>
            <a:r>
              <a:rPr lang="fi-FI" dirty="0"/>
              <a:t>Yhdistyksen tiedot -sivu</a:t>
            </a:r>
          </a:p>
        </p:txBody>
      </p:sp>
    </p:spTree>
    <p:extLst>
      <p:ext uri="{BB962C8B-B14F-4D97-AF65-F5344CB8AC3E}">
        <p14:creationId xmlns:p14="http://schemas.microsoft.com/office/powerpoint/2010/main" val="2392814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B950CAB-9B76-2BF8-146D-682614413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375"/>
          <a:stretch/>
        </p:blipFill>
        <p:spPr>
          <a:xfrm>
            <a:off x="7566839" y="957279"/>
            <a:ext cx="2622698" cy="222967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A6C3D1C-D8B3-3C46-C481-0B2145858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904" y="3907985"/>
            <a:ext cx="4029075" cy="752476"/>
          </a:xfrm>
          <a:prstGeom prst="rect">
            <a:avLst/>
          </a:prstGeom>
        </p:spPr>
      </p:pic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00C6BECA-9A73-EA7A-90AE-5DC845F5FF7D}"/>
              </a:ext>
            </a:extLst>
          </p:cNvPr>
          <p:cNvCxnSpPr>
            <a:cxnSpLocks/>
          </p:cNvCxnSpPr>
          <p:nvPr/>
        </p:nvCxnSpPr>
        <p:spPr>
          <a:xfrm>
            <a:off x="5877754" y="2678831"/>
            <a:ext cx="2277418" cy="181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0A1931D1-1F3A-AD23-A564-063CAE778DA4}"/>
              </a:ext>
            </a:extLst>
          </p:cNvPr>
          <p:cNvCxnSpPr>
            <a:cxnSpLocks/>
          </p:cNvCxnSpPr>
          <p:nvPr/>
        </p:nvCxnSpPr>
        <p:spPr>
          <a:xfrm>
            <a:off x="5782541" y="3308678"/>
            <a:ext cx="3136659" cy="810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44F8CC2A-8090-B97A-99A2-9E9930DC8A5C}"/>
              </a:ext>
            </a:extLst>
          </p:cNvPr>
          <p:cNvSpPr/>
          <p:nvPr/>
        </p:nvSpPr>
        <p:spPr>
          <a:xfrm>
            <a:off x="1396130" y="1834983"/>
            <a:ext cx="4114800" cy="238700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Painamalla</a:t>
            </a:r>
            <a:r>
              <a:rPr lang="fi-FI" i="1" dirty="0">
                <a:solidFill>
                  <a:schemeClr val="tx1"/>
                </a:solidFill>
              </a:rPr>
              <a:t> </a:t>
            </a:r>
            <a:r>
              <a:rPr lang="fi-FI" dirty="0">
                <a:solidFill>
                  <a:schemeClr val="tx1"/>
                </a:solidFill>
              </a:rPr>
              <a:t>tekstiä</a:t>
            </a:r>
            <a:r>
              <a:rPr lang="fi-FI" i="1" dirty="0">
                <a:solidFill>
                  <a:schemeClr val="tx1"/>
                </a:solidFill>
              </a:rPr>
              <a:t> Yhdistyksen tiedot </a:t>
            </a:r>
            <a:r>
              <a:rPr lang="fi-FI" dirty="0">
                <a:solidFill>
                  <a:schemeClr val="tx1"/>
                </a:solidFill>
              </a:rPr>
              <a:t>ylävalikossa tai kuvan alla, pääset katsomaan yhdistyksesi perustietoja, luottamustoimia ja sekä kaikkia yhdistyksen sekä voimassaolevia että päättyneitä jäsenyyksiä.</a:t>
            </a:r>
          </a:p>
        </p:txBody>
      </p:sp>
    </p:spTree>
    <p:extLst>
      <p:ext uri="{BB962C8B-B14F-4D97-AF65-F5344CB8AC3E}">
        <p14:creationId xmlns:p14="http://schemas.microsoft.com/office/powerpoint/2010/main" val="1378571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Yhdistyksen tiedot</a:t>
            </a:r>
          </a:p>
        </p:txBody>
      </p:sp>
    </p:spTree>
    <p:extLst>
      <p:ext uri="{BB962C8B-B14F-4D97-AF65-F5344CB8AC3E}">
        <p14:creationId xmlns:p14="http://schemas.microsoft.com/office/powerpoint/2010/main" val="290664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A63ADDE-C4F9-9C7D-AD69-0A8663413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059" y="1151089"/>
            <a:ext cx="6990923" cy="5259555"/>
          </a:xfrm>
          <a:prstGeom prst="rect">
            <a:avLst/>
          </a:prstGeom>
        </p:spPr>
      </p:pic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A0D7852B-7544-395C-4715-0FC792758FEF}"/>
              </a:ext>
            </a:extLst>
          </p:cNvPr>
          <p:cNvSpPr/>
          <p:nvPr/>
        </p:nvSpPr>
        <p:spPr>
          <a:xfrm>
            <a:off x="170169" y="1152570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Yhdistyksen virallinen nimi</a:t>
            </a:r>
            <a:r>
              <a:rPr lang="fi-FI" sz="1200" dirty="0"/>
              <a:t>nimi</a:t>
            </a:r>
          </a:p>
        </p:txBody>
      </p:sp>
      <p:sp>
        <p:nvSpPr>
          <p:cNvPr id="30" name="Suorakulmio: Pyöristetyt kulmat 29">
            <a:extLst>
              <a:ext uri="{FF2B5EF4-FFF2-40B4-BE49-F238E27FC236}">
                <a16:creationId xmlns:a16="http://schemas.microsoft.com/office/drawing/2014/main" id="{B9E3C701-E012-F1E1-7ED4-4FA07F5A111C}"/>
              </a:ext>
            </a:extLst>
          </p:cNvPr>
          <p:cNvSpPr/>
          <p:nvPr/>
        </p:nvSpPr>
        <p:spPr>
          <a:xfrm>
            <a:off x="10370407" y="5603222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Puheenjohtajan </a:t>
            </a:r>
            <a:r>
              <a:rPr lang="fi-FI" sz="1200" dirty="0" err="1">
                <a:solidFill>
                  <a:schemeClr val="tx1"/>
                </a:solidFill>
              </a:rPr>
              <a:t>puhelinnumero</a:t>
            </a:r>
            <a:r>
              <a:rPr lang="fi-FI" sz="1200" dirty="0" err="1"/>
              <a:t>mi</a:t>
            </a:r>
            <a:endParaRPr lang="fi-FI" sz="1200" dirty="0"/>
          </a:p>
        </p:txBody>
      </p: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82792115-33ED-CE15-7F54-30D9E38341B5}"/>
              </a:ext>
            </a:extLst>
          </p:cNvPr>
          <p:cNvSpPr/>
          <p:nvPr/>
        </p:nvSpPr>
        <p:spPr>
          <a:xfrm>
            <a:off x="10370408" y="4888849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Puheenjohtajan osoite</a:t>
            </a:r>
            <a:endParaRPr lang="fi-FI" sz="1200" dirty="0"/>
          </a:p>
        </p:txBody>
      </p:sp>
      <p:sp>
        <p:nvSpPr>
          <p:cNvPr id="32" name="Suorakulmio: Pyöristetyt kulmat 31">
            <a:extLst>
              <a:ext uri="{FF2B5EF4-FFF2-40B4-BE49-F238E27FC236}">
                <a16:creationId xmlns:a16="http://schemas.microsoft.com/office/drawing/2014/main" id="{5A8BA8EE-9565-4B40-765E-541970AE612B}"/>
              </a:ext>
            </a:extLst>
          </p:cNvPr>
          <p:cNvSpPr/>
          <p:nvPr/>
        </p:nvSpPr>
        <p:spPr>
          <a:xfrm>
            <a:off x="10343134" y="2054472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Piiri, johon yhdistys kuuluu.</a:t>
            </a:r>
            <a:endParaRPr lang="fi-FI" sz="1200" dirty="0"/>
          </a:p>
        </p:txBody>
      </p:sp>
      <p:sp>
        <p:nvSpPr>
          <p:cNvPr id="33" name="Suorakulmio: Pyöristetyt kulmat 32">
            <a:extLst>
              <a:ext uri="{FF2B5EF4-FFF2-40B4-BE49-F238E27FC236}">
                <a16:creationId xmlns:a16="http://schemas.microsoft.com/office/drawing/2014/main" id="{0CF5DD46-2FCC-BF3B-DC84-6FFC56015899}"/>
              </a:ext>
            </a:extLst>
          </p:cNvPr>
          <p:cNvSpPr/>
          <p:nvPr/>
        </p:nvSpPr>
        <p:spPr>
          <a:xfrm>
            <a:off x="91946" y="5171073"/>
            <a:ext cx="2220491" cy="59923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Asiat, joita yhdistyksessä tehdään tai joista ollaan kiinnostuneita</a:t>
            </a:r>
          </a:p>
          <a:p>
            <a:r>
              <a:rPr lang="fi-FI" sz="1200" dirty="0"/>
              <a:t>mi</a:t>
            </a:r>
          </a:p>
        </p:txBody>
      </p:sp>
      <p:sp>
        <p:nvSpPr>
          <p:cNvPr id="34" name="Suorakulmio: Pyöristetyt kulmat 33">
            <a:extLst>
              <a:ext uri="{FF2B5EF4-FFF2-40B4-BE49-F238E27FC236}">
                <a16:creationId xmlns:a16="http://schemas.microsoft.com/office/drawing/2014/main" id="{3B542B65-F420-9549-1A36-B1176B63F717}"/>
              </a:ext>
            </a:extLst>
          </p:cNvPr>
          <p:cNvSpPr/>
          <p:nvPr/>
        </p:nvSpPr>
        <p:spPr>
          <a:xfrm>
            <a:off x="10370409" y="1340099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Yhdistyksen ID-numero </a:t>
            </a:r>
          </a:p>
        </p:txBody>
      </p:sp>
      <p:sp>
        <p:nvSpPr>
          <p:cNvPr id="35" name="Suorakulmio: Pyöristetyt kulmat 34">
            <a:extLst>
              <a:ext uri="{FF2B5EF4-FFF2-40B4-BE49-F238E27FC236}">
                <a16:creationId xmlns:a16="http://schemas.microsoft.com/office/drawing/2014/main" id="{11181CEE-4414-9992-D7DC-3606C459A8C7}"/>
              </a:ext>
            </a:extLst>
          </p:cNvPr>
          <p:cNvSpPr/>
          <p:nvPr/>
        </p:nvSpPr>
        <p:spPr>
          <a:xfrm>
            <a:off x="88448" y="4486953"/>
            <a:ext cx="2327410" cy="50962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Yhdistyksen käytössä oleva esim. Facebook-tili.</a:t>
            </a:r>
          </a:p>
        </p:txBody>
      </p:sp>
      <p:sp>
        <p:nvSpPr>
          <p:cNvPr id="36" name="Suorakulmio: Pyöristetyt kulmat 35">
            <a:extLst>
              <a:ext uri="{FF2B5EF4-FFF2-40B4-BE49-F238E27FC236}">
                <a16:creationId xmlns:a16="http://schemas.microsoft.com/office/drawing/2014/main" id="{63F4272C-5D78-E45F-C83B-3987DE631A60}"/>
              </a:ext>
            </a:extLst>
          </p:cNvPr>
          <p:cNvSpPr/>
          <p:nvPr/>
        </p:nvSpPr>
        <p:spPr>
          <a:xfrm>
            <a:off x="162656" y="2365283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Yhdistyksen pankkitilinumero</a:t>
            </a:r>
            <a:r>
              <a:rPr lang="fi-FI" sz="1200" dirty="0"/>
              <a:t>imi</a:t>
            </a:r>
          </a:p>
        </p:txBody>
      </p:sp>
      <p:sp>
        <p:nvSpPr>
          <p:cNvPr id="37" name="Suorakulmio: Pyöristetyt kulmat 36">
            <a:extLst>
              <a:ext uri="{FF2B5EF4-FFF2-40B4-BE49-F238E27FC236}">
                <a16:creationId xmlns:a16="http://schemas.microsoft.com/office/drawing/2014/main" id="{545C6679-0189-8058-6764-02602BFC452F}"/>
              </a:ext>
            </a:extLst>
          </p:cNvPr>
          <p:cNvSpPr/>
          <p:nvPr/>
        </p:nvSpPr>
        <p:spPr>
          <a:xfrm>
            <a:off x="180679" y="2936327"/>
            <a:ext cx="2131757" cy="73297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Yhdistyksen yleinen sähköpostiosoite. </a:t>
            </a:r>
            <a:r>
              <a:rPr lang="fi-FI" sz="1200" dirty="0">
                <a:solidFill>
                  <a:srgbClr val="FF0000"/>
                </a:solidFill>
              </a:rPr>
              <a:t>Osoite näkyy julkisesti yhdistyksen tiedoissa.</a:t>
            </a:r>
          </a:p>
        </p:txBody>
      </p:sp>
      <p:sp>
        <p:nvSpPr>
          <p:cNvPr id="38" name="Suorakulmio: Pyöristetyt kulmat 37">
            <a:extLst>
              <a:ext uri="{FF2B5EF4-FFF2-40B4-BE49-F238E27FC236}">
                <a16:creationId xmlns:a16="http://schemas.microsoft.com/office/drawing/2014/main" id="{9A299835-BE36-240C-161A-D3F68CAAE6B4}"/>
              </a:ext>
            </a:extLst>
          </p:cNvPr>
          <p:cNvSpPr/>
          <p:nvPr/>
        </p:nvSpPr>
        <p:spPr>
          <a:xfrm>
            <a:off x="151478" y="1757908"/>
            <a:ext cx="2024290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Ensisijainen henkilö on yhdistyksen puheenjohtaja</a:t>
            </a:r>
          </a:p>
        </p:txBody>
      </p:sp>
      <p:sp>
        <p:nvSpPr>
          <p:cNvPr id="39" name="Suorakulmio: Pyöristetyt kulmat 38">
            <a:extLst>
              <a:ext uri="{FF2B5EF4-FFF2-40B4-BE49-F238E27FC236}">
                <a16:creationId xmlns:a16="http://schemas.microsoft.com/office/drawing/2014/main" id="{CFD10906-E78B-F7D2-6960-CAC4BF09CF9F}"/>
              </a:ext>
            </a:extLst>
          </p:cNvPr>
          <p:cNvSpPr/>
          <p:nvPr/>
        </p:nvSpPr>
        <p:spPr>
          <a:xfrm>
            <a:off x="180680" y="3780867"/>
            <a:ext cx="1820963" cy="52745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Yhdistyksen nettisivun osoite</a:t>
            </a:r>
            <a:r>
              <a:rPr lang="fi-FI" sz="1200" dirty="0"/>
              <a:t>nimi</a:t>
            </a:r>
          </a:p>
        </p:txBody>
      </p:sp>
      <p:sp>
        <p:nvSpPr>
          <p:cNvPr id="40" name="Suorakulmio: Pyöristetyt kulmat 39">
            <a:extLst>
              <a:ext uri="{FF2B5EF4-FFF2-40B4-BE49-F238E27FC236}">
                <a16:creationId xmlns:a16="http://schemas.microsoft.com/office/drawing/2014/main" id="{043BB688-2E32-BE16-885C-079942784E0B}"/>
              </a:ext>
            </a:extLst>
          </p:cNvPr>
          <p:cNvSpPr/>
          <p:nvPr/>
        </p:nvSpPr>
        <p:spPr>
          <a:xfrm>
            <a:off x="587380" y="5829119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Lyhyt kuvaus mitä yhdistys tekee.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4D8B0BC2-E9CE-4471-2D2A-F95A19B91FC8}"/>
              </a:ext>
            </a:extLst>
          </p:cNvPr>
          <p:cNvCxnSpPr/>
          <p:nvPr/>
        </p:nvCxnSpPr>
        <p:spPr>
          <a:xfrm>
            <a:off x="1667443" y="1265274"/>
            <a:ext cx="981677" cy="594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0964CDA0-1659-7584-526C-3EABADABC5DE}"/>
              </a:ext>
            </a:extLst>
          </p:cNvPr>
          <p:cNvCxnSpPr>
            <a:stCxn id="38" idx="3"/>
          </p:cNvCxnSpPr>
          <p:nvPr/>
        </p:nvCxnSpPr>
        <p:spPr>
          <a:xfrm>
            <a:off x="2175768" y="2017720"/>
            <a:ext cx="473352" cy="144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BBCFFEEB-92C4-25CE-EB03-8137ACDD9F7C}"/>
              </a:ext>
            </a:extLst>
          </p:cNvPr>
          <p:cNvCxnSpPr>
            <a:stCxn id="36" idx="3"/>
          </p:cNvCxnSpPr>
          <p:nvPr/>
        </p:nvCxnSpPr>
        <p:spPr>
          <a:xfrm flipV="1">
            <a:off x="1667443" y="2625094"/>
            <a:ext cx="9816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F37766AF-9C0C-CE50-B5AC-DEC490AFA810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2312436" y="3067452"/>
            <a:ext cx="543291" cy="235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C5516879-9FF4-B714-BEB1-39FDD18C8025}"/>
              </a:ext>
            </a:extLst>
          </p:cNvPr>
          <p:cNvCxnSpPr>
            <a:cxnSpLocks/>
          </p:cNvCxnSpPr>
          <p:nvPr/>
        </p:nvCxnSpPr>
        <p:spPr>
          <a:xfrm flipV="1">
            <a:off x="2382376" y="4044596"/>
            <a:ext cx="336683" cy="740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uora nuoliyhdysviiva 55">
            <a:extLst>
              <a:ext uri="{FF2B5EF4-FFF2-40B4-BE49-F238E27FC236}">
                <a16:creationId xmlns:a16="http://schemas.microsoft.com/office/drawing/2014/main" id="{2C8DB119-B467-6571-E63C-E7E585D85B47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9839329" y="2277531"/>
            <a:ext cx="503805" cy="36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uora nuoliyhdysviiva 53">
            <a:extLst>
              <a:ext uri="{FF2B5EF4-FFF2-40B4-BE49-F238E27FC236}">
                <a16:creationId xmlns:a16="http://schemas.microsoft.com/office/drawing/2014/main" id="{BC9C476D-AD3D-8E9A-EBD5-4257741805F0}"/>
              </a:ext>
            </a:extLst>
          </p:cNvPr>
          <p:cNvCxnSpPr>
            <a:stCxn id="34" idx="1"/>
          </p:cNvCxnSpPr>
          <p:nvPr/>
        </p:nvCxnSpPr>
        <p:spPr>
          <a:xfrm flipH="1">
            <a:off x="9685837" y="1599911"/>
            <a:ext cx="684572" cy="259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uora nuoliyhdysviiva 57">
            <a:extLst>
              <a:ext uri="{FF2B5EF4-FFF2-40B4-BE49-F238E27FC236}">
                <a16:creationId xmlns:a16="http://schemas.microsoft.com/office/drawing/2014/main" id="{5FCDBA89-7672-E685-B43E-31D947E1B1F3}"/>
              </a:ext>
            </a:extLst>
          </p:cNvPr>
          <p:cNvCxnSpPr>
            <a:stCxn id="31" idx="1"/>
          </p:cNvCxnSpPr>
          <p:nvPr/>
        </p:nvCxnSpPr>
        <p:spPr>
          <a:xfrm flipH="1">
            <a:off x="3732028" y="5148661"/>
            <a:ext cx="6638380" cy="454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uora nuoliyhdysviiva 59">
            <a:extLst>
              <a:ext uri="{FF2B5EF4-FFF2-40B4-BE49-F238E27FC236}">
                <a16:creationId xmlns:a16="http://schemas.microsoft.com/office/drawing/2014/main" id="{73933698-F374-6DB5-420F-6635F1ED6694}"/>
              </a:ext>
            </a:extLst>
          </p:cNvPr>
          <p:cNvCxnSpPr>
            <a:stCxn id="30" idx="1"/>
          </p:cNvCxnSpPr>
          <p:nvPr/>
        </p:nvCxnSpPr>
        <p:spPr>
          <a:xfrm flipH="1" flipV="1">
            <a:off x="8761228" y="5603222"/>
            <a:ext cx="1609179" cy="259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uora nuoliyhdysviiva 50">
            <a:extLst>
              <a:ext uri="{FF2B5EF4-FFF2-40B4-BE49-F238E27FC236}">
                <a16:creationId xmlns:a16="http://schemas.microsoft.com/office/drawing/2014/main" id="{677508B9-5CD4-A086-4E7E-65E60411113B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2092167" y="4828996"/>
            <a:ext cx="1084497" cy="1259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uora nuoliyhdysviiva 48">
            <a:extLst>
              <a:ext uri="{FF2B5EF4-FFF2-40B4-BE49-F238E27FC236}">
                <a16:creationId xmlns:a16="http://schemas.microsoft.com/office/drawing/2014/main" id="{20108CE1-F375-DC83-F38E-519CC59D9E84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2312437" y="4492858"/>
            <a:ext cx="488562" cy="977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nuoliyhdysviiva 42">
            <a:extLst>
              <a:ext uri="{FF2B5EF4-FFF2-40B4-BE49-F238E27FC236}">
                <a16:creationId xmlns:a16="http://schemas.microsoft.com/office/drawing/2014/main" id="{5957DD85-C5D8-7983-EA8D-10D8B4E2396C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2001643" y="3602239"/>
            <a:ext cx="799356" cy="442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839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8021343" cy="794372"/>
          </a:xfrm>
        </p:spPr>
        <p:txBody>
          <a:bodyPr>
            <a:normAutofit fontScale="90000"/>
          </a:bodyPr>
          <a:lstStyle/>
          <a:p>
            <a:r>
              <a:rPr lang="fi-FI" dirty="0"/>
              <a:t>Yhdistyksen tietojen muuttaminen 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29B127BC-41E7-AC8E-DB19-B89CCD8BEA36}"/>
              </a:ext>
            </a:extLst>
          </p:cNvPr>
          <p:cNvSpPr/>
          <p:nvPr/>
        </p:nvSpPr>
        <p:spPr>
          <a:xfrm>
            <a:off x="815165" y="2015246"/>
            <a:ext cx="4027119" cy="11091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Voit muuttaa yhdistyksen tietoja painamalla halutun rivin perässä olevaa haalean harmaata kynää. Vie hiiri kynän kohdalle, kynä muuttaa väriä. Paina hiirellä kynää ja tiedot avautuvat uuteen näkymään. 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33D7BBF7-7984-9ABE-7615-0BE1D72FB853}"/>
              </a:ext>
            </a:extLst>
          </p:cNvPr>
          <p:cNvCxnSpPr>
            <a:cxnSpLocks/>
            <a:stCxn id="9" idx="3"/>
            <a:endCxn id="5" idx="4"/>
          </p:cNvCxnSpPr>
          <p:nvPr/>
        </p:nvCxnSpPr>
        <p:spPr>
          <a:xfrm flipV="1">
            <a:off x="4842284" y="1776538"/>
            <a:ext cx="380392" cy="793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0EAAB912-823F-71FC-1737-F676C64FD1E7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842284" y="2036887"/>
            <a:ext cx="1627964" cy="532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B320466D-D32F-27C2-2246-E2F8534BBF29}"/>
              </a:ext>
            </a:extLst>
          </p:cNvPr>
          <p:cNvSpPr/>
          <p:nvPr/>
        </p:nvSpPr>
        <p:spPr>
          <a:xfrm>
            <a:off x="951123" y="3363086"/>
            <a:ext cx="3691406" cy="270954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bg1"/>
                </a:solidFill>
              </a:rPr>
              <a:t>Voit muuttaa seuraavia tietoja: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Ensisijainen yhteyshenkilön eli puheenjohtajan tiedon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Pankkitilinumeron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Yleisen sähköpostiosoitteen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Nettisivujen osoitteen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Yhdistyksen sisäiset viestintäkanavat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Organisaation kiinnostuksen kohteet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Yhteystiedot (puheenjohtajan) sekä puhelinnumero (puheenjohtajan) tulevat automaattisesti, valitun ensisijaisen yhteyshenkilön tiedoista.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073A822-5336-7A21-3655-B1277B178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814" y="1159498"/>
            <a:ext cx="4669063" cy="4978933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46BA32-C1C2-AB0E-161A-4FDF5DB48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75" y="1301145"/>
            <a:ext cx="4538273" cy="494754"/>
          </a:xfrm>
          <a:prstGeom prst="rect">
            <a:avLst/>
          </a:prstGeom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CC2281B5-0A60-AB45-E56D-0E9BC3E878AF}"/>
              </a:ext>
            </a:extLst>
          </p:cNvPr>
          <p:cNvSpPr/>
          <p:nvPr/>
        </p:nvSpPr>
        <p:spPr>
          <a:xfrm>
            <a:off x="4902164" y="1210484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5534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D4E9C7C-0DB0-482E-BA3E-BAEF3D3DF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79" y="1703313"/>
            <a:ext cx="3342296" cy="160779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712" y="592328"/>
            <a:ext cx="12005731" cy="794372"/>
          </a:xfrm>
        </p:spPr>
        <p:txBody>
          <a:bodyPr>
            <a:normAutofit fontScale="90000"/>
          </a:bodyPr>
          <a:lstStyle/>
          <a:p>
            <a:r>
              <a:rPr lang="fi-FI" dirty="0"/>
              <a:t>Ensisijaisen yhteyshenkilön (puheenjohtajan) vaihtaminen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60074504-2362-07D9-ADC1-B6ED66D2B264}"/>
              </a:ext>
            </a:extLst>
          </p:cNvPr>
          <p:cNvSpPr/>
          <p:nvPr/>
        </p:nvSpPr>
        <p:spPr>
          <a:xfrm>
            <a:off x="7902756" y="1617311"/>
            <a:ext cx="2701803" cy="44916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Mene </a:t>
            </a:r>
            <a:r>
              <a:rPr lang="fi-FI" sz="1400" i="1" dirty="0">
                <a:solidFill>
                  <a:schemeClr val="tx1"/>
                </a:solidFill>
              </a:rPr>
              <a:t>Yhdistyksen tiedot </a:t>
            </a:r>
            <a:r>
              <a:rPr lang="fi-FI" sz="1400" dirty="0">
                <a:solidFill>
                  <a:schemeClr val="tx1"/>
                </a:solidFill>
              </a:rPr>
              <a:t>-sivulle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D800D7E0-15EB-2E0C-30EE-52E8CB67455E}"/>
              </a:ext>
            </a:extLst>
          </p:cNvPr>
          <p:cNvSpPr/>
          <p:nvPr/>
        </p:nvSpPr>
        <p:spPr>
          <a:xfrm>
            <a:off x="7902755" y="2374338"/>
            <a:ext cx="2701803" cy="105466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Paina ensisijaisen yhteyshenkilön perässä olevaa kynää. Tiedot avautuvat uuteen ikkunaan ja haluamasi kenttä on sininen.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00E1BB0A-EECB-A16B-38DA-4C99980EA668}"/>
              </a:ext>
            </a:extLst>
          </p:cNvPr>
          <p:cNvSpPr/>
          <p:nvPr/>
        </p:nvSpPr>
        <p:spPr>
          <a:xfrm>
            <a:off x="7902756" y="5039197"/>
            <a:ext cx="3647184" cy="8080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Aloita kirjoittamaan kenttään oikean henkilön nimeä. Klikkaa alle tulevaa oikeaa henkilöä ja hänen nimi tulee kenttään.</a:t>
            </a:r>
          </a:p>
          <a:p>
            <a:r>
              <a:rPr lang="fi-FI" sz="1200" dirty="0">
                <a:solidFill>
                  <a:schemeClr val="tx1"/>
                </a:solidFill>
              </a:rPr>
              <a:t> </a:t>
            </a:r>
            <a:r>
              <a:rPr lang="fi-FI" sz="1200" dirty="0"/>
              <a:t>oikeaa henkilöä ja hän tulee kenttään.</a:t>
            </a: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AE925A4D-5D81-7FEC-D7C8-ADB717A90F5A}"/>
              </a:ext>
            </a:extLst>
          </p:cNvPr>
          <p:cNvSpPr/>
          <p:nvPr/>
        </p:nvSpPr>
        <p:spPr>
          <a:xfrm>
            <a:off x="7902755" y="3857180"/>
            <a:ext cx="2701803" cy="57696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Näet nykyisen puheenjohtajan nimen, paina ruksia.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6D1B6033-F0F3-8FE6-86F2-01FD410659F8}"/>
              </a:ext>
            </a:extLst>
          </p:cNvPr>
          <p:cNvCxnSpPr>
            <a:cxnSpLocks/>
          </p:cNvCxnSpPr>
          <p:nvPr/>
        </p:nvCxnSpPr>
        <p:spPr>
          <a:xfrm flipH="1">
            <a:off x="2785208" y="1817901"/>
            <a:ext cx="4798050" cy="103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BDB0BDD2-654F-4D45-8564-B7982FE9B185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4289245" y="2901669"/>
            <a:ext cx="3613510" cy="27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uokaaviosymboli: Liitin 15">
            <a:extLst>
              <a:ext uri="{FF2B5EF4-FFF2-40B4-BE49-F238E27FC236}">
                <a16:creationId xmlns:a16="http://schemas.microsoft.com/office/drawing/2014/main" id="{252957ED-E4C8-E60F-9BEE-CD55224B5837}"/>
              </a:ext>
            </a:extLst>
          </p:cNvPr>
          <p:cNvSpPr/>
          <p:nvPr/>
        </p:nvSpPr>
        <p:spPr>
          <a:xfrm>
            <a:off x="3700130" y="3000820"/>
            <a:ext cx="450444" cy="428180"/>
          </a:xfrm>
          <a:prstGeom prst="flowChartConnector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BDB8D9ED-DC72-A5AF-7EC9-5386FA8BD4DC}"/>
              </a:ext>
            </a:extLst>
          </p:cNvPr>
          <p:cNvCxnSpPr>
            <a:cxnSpLocks/>
          </p:cNvCxnSpPr>
          <p:nvPr/>
        </p:nvCxnSpPr>
        <p:spPr>
          <a:xfrm flipH="1">
            <a:off x="6025564" y="4198826"/>
            <a:ext cx="1757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nuoliyhdysviiva 30">
            <a:extLst>
              <a:ext uri="{FF2B5EF4-FFF2-40B4-BE49-F238E27FC236}">
                <a16:creationId xmlns:a16="http://schemas.microsoft.com/office/drawing/2014/main" id="{356C6091-5926-C22B-DA23-68DBEF605F82}"/>
              </a:ext>
            </a:extLst>
          </p:cNvPr>
          <p:cNvCxnSpPr>
            <a:stCxn id="24" idx="1"/>
          </p:cNvCxnSpPr>
          <p:nvPr/>
        </p:nvCxnSpPr>
        <p:spPr>
          <a:xfrm flipH="1" flipV="1">
            <a:off x="3423684" y="5156791"/>
            <a:ext cx="4479072" cy="286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D709E383-78AE-A6C9-276C-841160306316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6025564" y="2901669"/>
            <a:ext cx="1877191" cy="1144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uva 10">
            <a:extLst>
              <a:ext uri="{FF2B5EF4-FFF2-40B4-BE49-F238E27FC236}">
                <a16:creationId xmlns:a16="http://schemas.microsoft.com/office/drawing/2014/main" id="{8D4FCD43-61FD-72D9-97FE-23C458818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30" y="3640594"/>
            <a:ext cx="5059364" cy="925849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5B32DD5A-E3E0-8C1A-A37E-66B739755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63" y="4526162"/>
            <a:ext cx="2375305" cy="160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5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9854D80D-B0E3-4CF8-F821-4F4C60F63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464" y="4458624"/>
            <a:ext cx="7221638" cy="1398452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B7BA0351-B4A5-4031-2EA6-6A1202683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464" y="873577"/>
            <a:ext cx="3402913" cy="976488"/>
          </a:xfrm>
          <a:prstGeom prst="rect">
            <a:avLst/>
          </a:prstGeom>
        </p:spPr>
      </p:pic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D0F9E87D-3CE7-8AB4-8548-011A8FC0703D}"/>
              </a:ext>
            </a:extLst>
          </p:cNvPr>
          <p:cNvSpPr/>
          <p:nvPr/>
        </p:nvSpPr>
        <p:spPr>
          <a:xfrm>
            <a:off x="7311658" y="1071597"/>
            <a:ext cx="2342705" cy="77846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Muista aina </a:t>
            </a:r>
            <a:r>
              <a:rPr lang="fi-FI" sz="1200" dirty="0">
                <a:solidFill>
                  <a:srgbClr val="FF0000"/>
                </a:solidFill>
              </a:rPr>
              <a:t>TALLENTAA</a:t>
            </a:r>
            <a:r>
              <a:rPr lang="fi-FI" sz="1200" dirty="0">
                <a:solidFill>
                  <a:schemeClr val="tx1"/>
                </a:solidFill>
              </a:rPr>
              <a:t> tiedot. 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82DABAF8-8672-9F06-8AE3-6058070D87FC}"/>
              </a:ext>
            </a:extLst>
          </p:cNvPr>
          <p:cNvSpPr/>
          <p:nvPr/>
        </p:nvSpPr>
        <p:spPr>
          <a:xfrm>
            <a:off x="7230357" y="2570494"/>
            <a:ext cx="3487262" cy="77846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Seuraaviin kenttiin on päivittynyt uuden puheenjohtajan tiedot.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89852BF3-5874-20B0-88D9-7476D34BF5CE}"/>
              </a:ext>
            </a:extLst>
          </p:cNvPr>
          <p:cNvCxnSpPr>
            <a:stCxn id="19" idx="1"/>
          </p:cNvCxnSpPr>
          <p:nvPr/>
        </p:nvCxnSpPr>
        <p:spPr>
          <a:xfrm flipH="1">
            <a:off x="3508744" y="2959728"/>
            <a:ext cx="3721613" cy="32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437DDC74-810B-3559-89E1-1A23652FFF70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962724" y="2959728"/>
            <a:ext cx="4267633" cy="2239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29DD2646-11A9-0738-0D7A-8574E6F29CC9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7230357" y="2959728"/>
            <a:ext cx="96751" cy="1986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uora nuoliyhdysviiva 2">
            <a:extLst>
              <a:ext uri="{FF2B5EF4-FFF2-40B4-BE49-F238E27FC236}">
                <a16:creationId xmlns:a16="http://schemas.microsoft.com/office/drawing/2014/main" id="{9997A925-F23A-7F09-9904-9BA01C1E5C4B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4556495" y="1460831"/>
            <a:ext cx="2755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1D7B8DFD-5188-FC90-61C0-B6CC264BE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11" y="2627924"/>
            <a:ext cx="3228132" cy="7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2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25" y="522677"/>
            <a:ext cx="10911949" cy="794372"/>
          </a:xfrm>
        </p:spPr>
        <p:txBody>
          <a:bodyPr>
            <a:normAutofit fontScale="90000"/>
          </a:bodyPr>
          <a:lstStyle/>
          <a:p>
            <a:r>
              <a:rPr lang="fi-FI" dirty="0"/>
              <a:t>Yhdistyksen </a:t>
            </a:r>
            <a:r>
              <a:rPr lang="fi-FI" dirty="0" err="1"/>
              <a:t>marttateemat</a:t>
            </a:r>
            <a:r>
              <a:rPr lang="fi-FI" dirty="0"/>
              <a:t> ja niiden muuttaminen 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0D1E6653-D62F-664F-EEDA-8C050B80D6B0}"/>
              </a:ext>
            </a:extLst>
          </p:cNvPr>
          <p:cNvSpPr txBox="1"/>
          <p:nvPr/>
        </p:nvSpPr>
        <p:spPr>
          <a:xfrm>
            <a:off x="459916" y="1621237"/>
            <a:ext cx="6232139" cy="33855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1400" dirty="0">
                <a:solidFill>
                  <a:srgbClr val="000000"/>
                </a:solidFill>
                <a:latin typeface="Calibri"/>
                <a:cs typeface="Calibri"/>
              </a:rPr>
              <a:t>Olemme tunnistaneet 13 teemaa, joiden ympärille järjestömme toiminta rakentuu. Tavoitteenamme on, että jonkin ajan päästä kaikilla yhdistyksillämme on valittuna niiden joukosta se teema / ne teemat, jotka parhaiten kuvaavat juuri kyseisen yhdistyksen toimintaa. Teemat valitaan, jotta: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000000"/>
                </a:solidFill>
                <a:latin typeface="Calibri"/>
                <a:cs typeface="Calibri"/>
              </a:rPr>
              <a:t>pystymme paremmin tunnistamaan yli tuhannen yhdistyksemme joukosta erilaista toimintaa harjoittavat yhdistykset</a:t>
            </a:r>
            <a:endParaRPr lang="fi-FI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000000"/>
                </a:solidFill>
                <a:latin typeface="Calibri"/>
                <a:cs typeface="Calibri"/>
              </a:rPr>
              <a:t>ja kun tunnistamme eri teemaan keskittyneet yhdistykset,</a:t>
            </a:r>
            <a:r>
              <a:rPr lang="fi-FI" sz="1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  <a:r>
              <a:rPr lang="fi-FI" sz="1400" dirty="0">
                <a:solidFill>
                  <a:srgbClr val="000000"/>
                </a:solidFill>
                <a:latin typeface="Calibri"/>
                <a:cs typeface="Calibri"/>
              </a:rPr>
              <a:t>pystymme Marttaliitosta tarjoamaan niille juuri oikeanlaista tietoa toimintansa tueksi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>
                <a:solidFill>
                  <a:srgbClr val="000000"/>
                </a:solidFill>
                <a:latin typeface="Calibri"/>
                <a:cs typeface="Calibri"/>
              </a:rPr>
              <a:t>asiakkaidemme on helpompi tunnistaa, minkälaista toimintaa eri yhdistyksissä on ja tarvittaessa vertailla niitä keskenään jos esimerkiksi harkitsevat jäsenyyttä</a:t>
            </a:r>
            <a:endParaRPr lang="fi-FI" sz="1400" dirty="0">
              <a:solidFill>
                <a:srgbClr val="FF0000"/>
              </a:solidFill>
              <a:cs typeface="Calibri"/>
            </a:endParaRPr>
          </a:p>
          <a:p>
            <a:pPr algn="l"/>
            <a:endParaRPr lang="fi-FI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400" dirty="0">
                <a:solidFill>
                  <a:srgbClr val="000000"/>
                </a:solidFill>
                <a:latin typeface="Calibri"/>
                <a:cs typeface="Calibri"/>
              </a:rPr>
              <a:t>Tulevaisuudessa kun tämä teema-tieto on saatu kattavasti kerättyä yhdistyksistä, voimme hyödyntää sitä martat.fi-verkkosivuillamme ja Martat-sovelluksessa.</a:t>
            </a:r>
            <a:endParaRPr lang="fi-FI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B55231D7-EBBC-5A55-525B-88946C9951B4}"/>
              </a:ext>
            </a:extLst>
          </p:cNvPr>
          <p:cNvSpPr/>
          <p:nvPr/>
        </p:nvSpPr>
        <p:spPr>
          <a:xfrm>
            <a:off x="7359105" y="1965133"/>
            <a:ext cx="4096262" cy="3317109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200" b="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fi-FI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odin talous- ja kuluttaja-asiat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Juhlat ja sesonki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Ruoka ja ravitsemus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Varainhankinta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Kädentaidot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Kodinhoito ja asuminen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Kotipuutarha ja huonekasvit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Vaikuttaminen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Kansainvälisyys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Luonnontuotteet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Vapaaehtoistoiminta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Järjestötoiminta ja </a:t>
            </a:r>
            <a:r>
              <a:rPr lang="fi-FI" sz="14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marttailu</a:t>
            </a:r>
            <a:endParaRPr lang="fi-FI" sz="1400" b="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Varautuminen</a:t>
            </a:r>
          </a:p>
          <a:p>
            <a:endParaRPr lang="fi-FI" sz="1200" dirty="0">
              <a:solidFill>
                <a:schemeClr val="bg1"/>
              </a:solidFill>
            </a:endParaRPr>
          </a:p>
          <a:p>
            <a:endParaRPr lang="fi-FI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15523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0" ma:contentTypeDescription="Luo uusi asiakirja." ma:contentTypeScope="" ma:versionID="e2ff927e228a9bf8eed74a0a11a2f472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9742500570b39d0ce4cef01281bb9737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0B673F-D32C-411D-852B-ADCD3519996C}">
  <ds:schemaRefs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023ff264-fdad-48a6-a5c8-a1928569aa7f"/>
    <ds:schemaRef ds:uri="c959142c-c4d6-4fa8-b255-03760b86aafe"/>
  </ds:schemaRefs>
</ds:datastoreItem>
</file>

<file path=customXml/itemProps3.xml><?xml version="1.0" encoding="utf-8"?>
<ds:datastoreItem xmlns:ds="http://schemas.openxmlformats.org/officeDocument/2006/customXml" ds:itemID="{C9EF76FF-85A3-4F59-928A-3AF0DD8B0C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5414</TotalTime>
  <Words>829</Words>
  <Application>Microsoft Office PowerPoint</Application>
  <PresentationFormat>Laajakuva</PresentationFormat>
  <Paragraphs>114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8" baseType="lpstr">
      <vt:lpstr>Arial</vt:lpstr>
      <vt:lpstr>Calibri</vt:lpstr>
      <vt:lpstr>Martat 2021 blanko esityspohja (testaukseen - Päivitetty 1.1.)</vt:lpstr>
      <vt:lpstr>Marttarekisterin käyttöohje: YHDISTYKSEN TIEDOT -SIVU</vt:lpstr>
      <vt:lpstr>Yhdistyksen tiedot -sivu</vt:lpstr>
      <vt:lpstr>PowerPoint-esitys</vt:lpstr>
      <vt:lpstr>PowerPoint-esitys</vt:lpstr>
      <vt:lpstr>PowerPoint-esitys</vt:lpstr>
      <vt:lpstr>Yhdistyksen tietojen muuttaminen </vt:lpstr>
      <vt:lpstr>Ensisijaisen yhteyshenkilön (puheenjohtajan) vaihtaminen</vt:lpstr>
      <vt:lpstr>PowerPoint-esitys</vt:lpstr>
      <vt:lpstr>Yhdistyksen marttateemat ja niiden muuttaminen </vt:lpstr>
      <vt:lpstr>PowerPoint-esitys</vt:lpstr>
      <vt:lpstr>Yhdistyksen muiden tietojen muuttaminen</vt:lpstr>
      <vt:lpstr>PowerPoint-esitys</vt:lpstr>
      <vt:lpstr>Yhdistyksen luottamustoimet ja ansiomerkit </vt:lpstr>
      <vt:lpstr>PowerPoint-esitys</vt:lpstr>
      <vt:lpstr>Jäsenet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12</cp:revision>
  <dcterms:created xsi:type="dcterms:W3CDTF">2020-10-26T05:34:20Z</dcterms:created>
  <dcterms:modified xsi:type="dcterms:W3CDTF">2023-03-17T07:37:30Z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