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4"/>
    <p:sldMasterId id="2147483690" r:id="rId5"/>
    <p:sldMasterId id="2147483709" r:id="rId6"/>
    <p:sldMasterId id="2147483773" r:id="rId7"/>
    <p:sldMasterId id="2147483740" r:id="rId8"/>
    <p:sldMasterId id="2147483760" r:id="rId9"/>
    <p:sldMasterId id="2147483728" r:id="rId10"/>
  </p:sldMasterIdLst>
  <p:notesMasterIdLst>
    <p:notesMasterId r:id="rId22"/>
  </p:notesMasterIdLst>
  <p:handoutMasterIdLst>
    <p:handoutMasterId r:id="rId23"/>
  </p:handoutMasterIdLst>
  <p:sldIdLst>
    <p:sldId id="258" r:id="rId11"/>
    <p:sldId id="277" r:id="rId12"/>
    <p:sldId id="326" r:id="rId13"/>
    <p:sldId id="327" r:id="rId14"/>
    <p:sldId id="279" r:id="rId15"/>
    <p:sldId id="328" r:id="rId16"/>
    <p:sldId id="333" r:id="rId17"/>
    <p:sldId id="331" r:id="rId18"/>
    <p:sldId id="329" r:id="rId19"/>
    <p:sldId id="332" r:id="rId20"/>
    <p:sldId id="325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85"/>
    <a:srgbClr val="B34733"/>
    <a:srgbClr val="BB5B0F"/>
    <a:srgbClr val="575756"/>
    <a:srgbClr val="F3A44C"/>
    <a:srgbClr val="E6E6E6"/>
    <a:srgbClr val="408554"/>
    <a:srgbClr val="C7E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80528" autoAdjust="0"/>
  </p:normalViewPr>
  <p:slideViewPr>
    <p:cSldViewPr snapToGrid="0">
      <p:cViewPr varScale="1">
        <p:scale>
          <a:sx n="29" d="100"/>
          <a:sy n="29" d="100"/>
        </p:scale>
        <p:origin x="1356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7C98521-F432-4972-8DCD-BF042C8ECC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EA4EFE9-B313-4916-BC92-461AD15C9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29AD-6962-4F41-A8E3-A500C85E9636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EE571B3-FE2A-4E91-882F-40FA7B29F8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DB0D0B2-D0D8-4E79-938B-E6569E8A74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24F1E-E137-456F-9307-54686FEEDB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813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2B33-838E-4511-96FF-6AAD03FB9CDE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0D77E-73F2-4CF6-8D74-789903B0E9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0648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0D77E-73F2-4CF6-8D74-789903B0E96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99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802940"/>
            <a:ext cx="5985183" cy="706918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Etunimi Sukunimi, titteli</a:t>
            </a:r>
          </a:p>
        </p:txBody>
      </p:sp>
    </p:spTree>
    <p:extLst>
      <p:ext uri="{BB962C8B-B14F-4D97-AF65-F5344CB8AC3E}">
        <p14:creationId xmlns:p14="http://schemas.microsoft.com/office/powerpoint/2010/main" val="397746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54176FD1-491F-4565-AD04-02D3E4A08A3E}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A9C61E1-211B-4C47-ACC9-7596D32F24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838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13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3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5070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  <a:lvl2pPr>
              <a:defRPr sz="1800"/>
            </a:lvl2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01458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312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93878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98826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47063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3085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39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40647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lnSpc>
                <a:spcPts val="1600"/>
              </a:lnSpc>
              <a:spcBef>
                <a:spcPts val="800"/>
              </a:spcBef>
              <a:buClr>
                <a:schemeClr val="accent1"/>
              </a:buClr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2796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01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29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41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8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92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88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</p:spTree>
    <p:extLst>
      <p:ext uri="{BB962C8B-B14F-4D97-AF65-F5344CB8AC3E}">
        <p14:creationId xmlns:p14="http://schemas.microsoft.com/office/powerpoint/2010/main" val="3921906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7107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27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22744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4864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000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80390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03728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65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3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96952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70015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0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409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29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84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66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6320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05441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57482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70125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9257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00556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8130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</p:spTree>
    <p:extLst>
      <p:ext uri="{BB962C8B-B14F-4D97-AF65-F5344CB8AC3E}">
        <p14:creationId xmlns:p14="http://schemas.microsoft.com/office/powerpoint/2010/main" val="782444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3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34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F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851723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400">
                <a:solidFill>
                  <a:srgbClr val="FFFF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09053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765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913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7" name="Kuva 2">
            <a:extLst>
              <a:ext uri="{FF2B5EF4-FFF2-40B4-BE49-F238E27FC236}">
                <a16:creationId xmlns:a16="http://schemas.microsoft.com/office/drawing/2014/main" id="{8DC34829-77A4-EC36-790A-6B8E5F94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4F822B52-6A78-20E2-D6A0-36B09A9766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69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8C1533-300B-C4EE-26CD-EC4BA594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2342390A-78B3-72E9-2AEA-18A7DDDB2E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49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5" name="Kuva 3">
            <a:extLst>
              <a:ext uri="{FF2B5EF4-FFF2-40B4-BE49-F238E27FC236}">
                <a16:creationId xmlns:a16="http://schemas.microsoft.com/office/drawing/2014/main" id="{8152D012-D8A1-D719-285E-5AC936773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F9E9A7C-872A-A8B1-7621-87432AAD62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075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9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769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</p:spTree>
    <p:extLst>
      <p:ext uri="{BB962C8B-B14F-4D97-AF65-F5344CB8AC3E}">
        <p14:creationId xmlns:p14="http://schemas.microsoft.com/office/powerpoint/2010/main" val="3204692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8069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1E3BD27E-09CF-6FA9-086A-738A34DC02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6292" y="1875121"/>
            <a:ext cx="6203879" cy="2833065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väliotsikko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CCD95E-3B59-6481-2701-EB18229B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ED263F6-2035-96B7-BFE8-1B3AAEA3202B}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9F3940A6-DE54-16ED-FFE0-5CC49A3BAB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5590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kiitokset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Esim. www-osoitteet ym. lisätiedot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9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Lisää kiitokset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8"/>
            <a:ext cx="9506859" cy="83208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Esim. www-osoitteet ym. lisätiedot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101" y="4732256"/>
            <a:ext cx="3132539" cy="8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0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vihre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</p:spTree>
    <p:extLst>
      <p:ext uri="{BB962C8B-B14F-4D97-AF65-F5344CB8AC3E}">
        <p14:creationId xmlns:p14="http://schemas.microsoft.com/office/powerpoint/2010/main" val="134653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D285F85B-6C66-4FAD-861C-9CF8C1529BA7}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4F81A1A5-CB22-4235-930D-3679B81E37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2754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A87B0296-5404-4DE7-B3A6-60EE86F42768}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1AE6BF92-3028-4431-ADBC-1E9BB057AB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740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086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orient="horz" pos="913" userDrawn="1">
          <p15:clr>
            <a:srgbClr val="F26B43"/>
          </p15:clr>
        </p15:guide>
        <p15:guide id="4" orient="horz" pos="3680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pos="6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2475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830" r:id="rId2"/>
    <p:sldLayoutId id="2147483831" r:id="rId3"/>
    <p:sldLayoutId id="2147483691" r:id="rId4"/>
    <p:sldLayoutId id="2147483692" r:id="rId5"/>
    <p:sldLayoutId id="2147483693" r:id="rId6"/>
    <p:sldLayoutId id="2147483833" r:id="rId7"/>
    <p:sldLayoutId id="2147483834" r:id="rId8"/>
    <p:sldLayoutId id="2147483832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 userDrawn="1">
          <p15:clr>
            <a:srgbClr val="F26B43"/>
          </p15:clr>
        </p15:guide>
        <p15:guide id="2" pos="3092" userDrawn="1">
          <p15:clr>
            <a:srgbClr val="F26B43"/>
          </p15:clr>
        </p15:guide>
        <p15:guide id="3" orient="horz" pos="247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CA83A7-7179-4F1A-B6E1-62BA8B6C76F3}"/>
              </a:ext>
            </a:extLst>
          </p:cNvPr>
          <p:cNvSpPr txBox="1"/>
          <p:nvPr userDrawn="1"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2"/>
                </a:solidFill>
              </a:rPr>
              <a:pPr algn="r"/>
              <a:t>‹#›</a:t>
            </a:fld>
            <a:endParaRPr lang="fi-FI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8" r:id="rId2"/>
    <p:sldLayoutId id="2147483829" r:id="rId3"/>
    <p:sldLayoutId id="2147483788" r:id="rId4"/>
    <p:sldLayoutId id="2147483789" r:id="rId5"/>
    <p:sldLayoutId id="2147483787" r:id="rId6"/>
    <p:sldLayoutId id="2147483790" r:id="rId7"/>
    <p:sldLayoutId id="2147483791" r:id="rId8"/>
    <p:sldLayoutId id="2147483792" r:id="rId9"/>
    <p:sldLayoutId id="2147483819" r:id="rId10"/>
    <p:sldLayoutId id="2147483719" r:id="rId11"/>
    <p:sldLayoutId id="2147483716" r:id="rId12"/>
    <p:sldLayoutId id="2147483720" r:id="rId13"/>
    <p:sldLayoutId id="2147483724" r:id="rId14"/>
    <p:sldLayoutId id="2147483725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orient="horz" pos="3685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7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863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776" r:id="rId10"/>
    <p:sldLayoutId id="2147483777" r:id="rId11"/>
    <p:sldLayoutId id="2147483827" r:id="rId12"/>
    <p:sldLayoutId id="2147483824" r:id="rId13"/>
    <p:sldLayoutId id="2147483781" r:id="rId14"/>
    <p:sldLayoutId id="2147483782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orient="horz" pos="1298" userDrawn="1">
          <p15:clr>
            <a:srgbClr val="F26B43"/>
          </p15:clr>
        </p15:guide>
        <p15:guide id="5" orient="horz" pos="36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4222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743" r:id="rId10"/>
    <p:sldLayoutId id="2147483744" r:id="rId11"/>
    <p:sldLayoutId id="2147483828" r:id="rId12"/>
    <p:sldLayoutId id="2147483825" r:id="rId13"/>
    <p:sldLayoutId id="2147483748" r:id="rId14"/>
    <p:sldLayoutId id="2147483749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orient="horz" pos="1298" userDrawn="1">
          <p15:clr>
            <a:srgbClr val="F26B43"/>
          </p15:clr>
        </p15:guide>
        <p15:guide id="5" orient="horz" pos="36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8854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94" r:id="rId4"/>
    <p:sldLayoutId id="2147483796" r:id="rId5"/>
    <p:sldLayoutId id="2147483797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8407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">
            <a:extLst>
              <a:ext uri="{FF2B5EF4-FFF2-40B4-BE49-F238E27FC236}">
                <a16:creationId xmlns:a16="http://schemas.microsoft.com/office/drawing/2014/main" id="{4DA79BBC-DA40-E4B8-7614-5F09BD669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r="13301"/>
          <a:stretch/>
        </p:blipFill>
        <p:spPr>
          <a:xfrm>
            <a:off x="0" y="0"/>
            <a:ext cx="8948738" cy="6858000"/>
          </a:xfrm>
          <a:prstGeom prst="rect">
            <a:avLst/>
          </a:prstGeom>
        </p:spPr>
      </p:pic>
      <p:pic>
        <p:nvPicPr>
          <p:cNvPr id="4" name="Artefakti">
            <a:extLst>
              <a:ext uri="{FF2B5EF4-FFF2-40B4-BE49-F238E27FC236}">
                <a16:creationId xmlns:a16="http://schemas.microsoft.com/office/drawing/2014/main" id="{A22370E9-02D4-799B-7ED9-897C54981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7220" y="0"/>
            <a:ext cx="4654780" cy="6858000"/>
          </a:xfrm>
          <a:prstGeom prst="rect">
            <a:avLst/>
          </a:prstGeom>
        </p:spPr>
      </p:pic>
      <p:sp>
        <p:nvSpPr>
          <p:cNvPr id="31" name="Artefakti">
            <a:extLst>
              <a:ext uri="{FF2B5EF4-FFF2-40B4-BE49-F238E27FC236}">
                <a16:creationId xmlns:a16="http://schemas.microsoft.com/office/drawing/2014/main" id="{FB493505-53D1-8200-6FFA-9548D202C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4781" y="1509206"/>
            <a:ext cx="6719463" cy="418039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Otsikko 27">
            <a:extLst>
              <a:ext uri="{FF2B5EF4-FFF2-40B4-BE49-F238E27FC236}">
                <a16:creationId xmlns:a16="http://schemas.microsoft.com/office/drawing/2014/main" id="{B9A0B624-F63A-6AB8-F609-E52875CF2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Ilmastonmuutos ja luontokato vaativat pitkän tähtäimen varautumista.</a:t>
            </a:r>
          </a:p>
        </p:txBody>
      </p:sp>
      <p:sp>
        <p:nvSpPr>
          <p:cNvPr id="29" name="Tekstin paikkamerkki 28">
            <a:extLst>
              <a:ext uri="{FF2B5EF4-FFF2-40B4-BE49-F238E27FC236}">
                <a16:creationId xmlns:a16="http://schemas.microsoft.com/office/drawing/2014/main" id="{9F7D1C21-063E-6DC2-DD11-8273F75E0BB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Marttaliitto, vuosiseminaari 21.4.2023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Leif Schulman, pääjohtaja</a:t>
            </a:r>
          </a:p>
          <a:p>
            <a:pPr>
              <a:lnSpc>
                <a:spcPct val="100000"/>
              </a:lnSpc>
            </a:pPr>
            <a:endParaRPr lang="fi-FI" dirty="0"/>
          </a:p>
        </p:txBody>
      </p:sp>
      <p:pic>
        <p:nvPicPr>
          <p:cNvPr id="33" name="Kuva" descr="Suomen ympäristökeskuksen tunnus.">
            <a:extLst>
              <a:ext uri="{FF2B5EF4-FFF2-40B4-BE49-F238E27FC236}">
                <a16:creationId xmlns:a16="http://schemas.microsoft.com/office/drawing/2014/main" id="{08601B78-3F6A-FB81-955E-FFDC108A5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6829" y="4543311"/>
            <a:ext cx="2765425" cy="734566"/>
          </a:xfrm>
          <a:prstGeom prst="rect">
            <a:avLst/>
          </a:prstGeom>
        </p:spPr>
      </p:pic>
      <p:sp>
        <p:nvSpPr>
          <p:cNvPr id="32" name="Tekstiruutu 31">
            <a:extLst>
              <a:ext uri="{FF2B5EF4-FFF2-40B4-BE49-F238E27FC236}">
                <a16:creationId xmlns:a16="http://schemas.microsoft.com/office/drawing/2014/main" id="{B9985E9A-E01C-1405-3655-3CF185135FBB}"/>
              </a:ext>
            </a:extLst>
          </p:cNvPr>
          <p:cNvSpPr txBox="1"/>
          <p:nvPr/>
        </p:nvSpPr>
        <p:spPr>
          <a:xfrm rot="16200000">
            <a:off x="-722171" y="556203"/>
            <a:ext cx="16751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KUVA: ADOBE STOCK</a:t>
            </a:r>
            <a:endParaRPr lang="fi-FI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4A66D0-9A0E-9413-AED2-A4DCD310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Varautuminen ilmastonmuutokseen ja luontokatoon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DE558-C43C-5106-8A1F-BB1842428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390775"/>
            <a:ext cx="5888749" cy="34385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2200" dirty="0"/>
              <a:t>Lopuksi: henkinen </a:t>
            </a:r>
            <a:r>
              <a:rPr lang="fi-FI" sz="2200" dirty="0" err="1"/>
              <a:t>resilienssi</a:t>
            </a:r>
            <a:endParaRPr lang="fi-FI" sz="2200" dirty="0"/>
          </a:p>
          <a:p>
            <a:pPr lvl="1">
              <a:lnSpc>
                <a:spcPct val="100000"/>
              </a:lnSpc>
            </a:pPr>
            <a:r>
              <a:rPr lang="fi-FI" dirty="0"/>
              <a:t>Varaudu siihen, että maailman turb</a:t>
            </a:r>
            <a:r>
              <a:rPr lang="fi-FI" sz="1800" dirty="0"/>
              <a:t>ulenssi lisääntyy</a:t>
            </a:r>
          </a:p>
          <a:p>
            <a:pPr lvl="1">
              <a:lnSpc>
                <a:spcPct val="100000"/>
              </a:lnSpc>
            </a:pPr>
            <a:r>
              <a:rPr lang="fi-FI" dirty="0"/>
              <a:t>Mutta muista (ja muistuta) silti, että maailma on jatkossakin kaunis, ja elämä voi edelleen olla ihanaa.</a:t>
            </a:r>
          </a:p>
        </p:txBody>
      </p:sp>
      <p:pic>
        <p:nvPicPr>
          <p:cNvPr id="23" name="Kuvan paikkamerkki 10" descr="Kuva, joka sisältää kohteen ulko, vesiposti, tuli&#10;&#10;Kuvaus luotu automaattisesti">
            <a:extLst>
              <a:ext uri="{FF2B5EF4-FFF2-40B4-BE49-F238E27FC236}">
                <a16:creationId xmlns:a16="http://schemas.microsoft.com/office/drawing/2014/main" id="{61A0245D-A141-3173-542F-21A93D302D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8" r="10668"/>
          <a:stretch/>
        </p:blipFill>
        <p:spPr>
          <a:xfrm>
            <a:off x="6937738" y="1358958"/>
            <a:ext cx="4462741" cy="3780554"/>
          </a:xfrm>
        </p:spPr>
      </p:pic>
    </p:spTree>
    <p:extLst>
      <p:ext uri="{BB962C8B-B14F-4D97-AF65-F5344CB8AC3E}">
        <p14:creationId xmlns:p14="http://schemas.microsoft.com/office/powerpoint/2010/main" val="1565649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0888D5-4601-4995-9C6A-5D59E89E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93" y="2415144"/>
            <a:ext cx="9506859" cy="1148610"/>
          </a:xfrm>
        </p:spPr>
        <p:txBody>
          <a:bodyPr/>
          <a:lstStyle/>
          <a:p>
            <a:r>
              <a:rPr lang="fi-FI" dirty="0"/>
              <a:t>Teemme tiedolla toivoa.</a:t>
            </a:r>
          </a:p>
        </p:txBody>
      </p:sp>
      <p:pic>
        <p:nvPicPr>
          <p:cNvPr id="4" name="Kuva 26">
            <a:extLst>
              <a:ext uri="{FF2B5EF4-FFF2-40B4-BE49-F238E27FC236}">
                <a16:creationId xmlns:a16="http://schemas.microsoft.com/office/drawing/2014/main" id="{16F8F4CD-48BE-7D0C-283B-0894666B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3153" y="1708034"/>
            <a:ext cx="635950" cy="5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9904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B7A63B-9294-4E76-84E4-AB777360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Puheeni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596BAF-6DB3-45B4-AD4D-CB8A6FDE2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i-FI" sz="2200" dirty="0"/>
              <a:t>Mitä ilmastonmuutos on?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200" dirty="0"/>
              <a:t>Mitä luontokato on?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200" dirty="0"/>
              <a:t>Mitä yhteiskunnallisia seurauksia näistä on?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200" dirty="0"/>
              <a:t>Varautuminen ilmastonmuutokseen ja luontokatoon</a:t>
            </a:r>
          </a:p>
          <a:p>
            <a:pPr marL="742950" lvl="1" indent="-342900"/>
            <a:r>
              <a:rPr lang="fi-FI" sz="2200" dirty="0"/>
              <a:t>Minkälaista varautumista itse ilmiöt ja toisaalta niistä juontuvat seuraukset vaativat?</a:t>
            </a:r>
          </a:p>
          <a:p>
            <a:pPr marL="742950" lvl="1" indent="-342900"/>
            <a:r>
              <a:rPr lang="fi-FI" sz="2200" dirty="0"/>
              <a:t>Miksi se on pitkän tähtäimen varautumista?</a:t>
            </a:r>
          </a:p>
        </p:txBody>
      </p:sp>
    </p:spTree>
    <p:extLst>
      <p:ext uri="{BB962C8B-B14F-4D97-AF65-F5344CB8AC3E}">
        <p14:creationId xmlns:p14="http://schemas.microsoft.com/office/powerpoint/2010/main" val="1273769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492EFD1-DE91-F8AE-D598-0CF0DE7193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6" r="-146"/>
          <a:stretch/>
        </p:blipFill>
        <p:spPr>
          <a:xfrm>
            <a:off x="7187581" y="1071466"/>
            <a:ext cx="4106590" cy="410659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D20B44-AAEE-B602-9F09-CCF05474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6585404" cy="695326"/>
          </a:xfrm>
        </p:spPr>
        <p:txBody>
          <a:bodyPr anchor="t"/>
          <a:lstStyle/>
          <a:p>
            <a:r>
              <a:rPr lang="fi-FI" dirty="0"/>
              <a:t>1. Mitä ilmastonmuutos 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850C3-341B-C55E-E237-F79C94B0E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1371600"/>
            <a:ext cx="5888749" cy="5362575"/>
          </a:xfrm>
        </p:spPr>
        <p:txBody>
          <a:bodyPr/>
          <a:lstStyle/>
          <a:p>
            <a:r>
              <a:rPr lang="fi-FI" sz="2200" dirty="0"/>
              <a:t>Nousevia lämpötiloja</a:t>
            </a:r>
          </a:p>
          <a:p>
            <a:pPr lvl="1"/>
            <a:r>
              <a:rPr lang="fi-FI" dirty="0"/>
              <a:t>Keskilämpötila</a:t>
            </a:r>
          </a:p>
          <a:p>
            <a:pPr lvl="1"/>
            <a:r>
              <a:rPr lang="fi-FI" dirty="0"/>
              <a:t>Huippulämpötilat</a:t>
            </a:r>
          </a:p>
          <a:p>
            <a:r>
              <a:rPr lang="fi-FI" sz="2200" dirty="0"/>
              <a:t>Voimistuvia ja useammin toistuvia äärisäitä</a:t>
            </a:r>
          </a:p>
          <a:p>
            <a:pPr lvl="1"/>
            <a:r>
              <a:rPr lang="fi-FI" dirty="0"/>
              <a:t>Sateet</a:t>
            </a:r>
          </a:p>
          <a:p>
            <a:pPr lvl="1"/>
            <a:r>
              <a:rPr lang="fi-FI" dirty="0"/>
              <a:t>Myrskyt</a:t>
            </a:r>
          </a:p>
          <a:p>
            <a:pPr lvl="1"/>
            <a:r>
              <a:rPr lang="fi-FI" dirty="0"/>
              <a:t>Helteet</a:t>
            </a:r>
          </a:p>
          <a:p>
            <a:r>
              <a:rPr lang="fi-FI" sz="2200" dirty="0"/>
              <a:t>Näiden seurauksia</a:t>
            </a:r>
          </a:p>
          <a:p>
            <a:pPr lvl="1"/>
            <a:r>
              <a:rPr lang="fi-FI" dirty="0"/>
              <a:t>Merenpinnan nousu</a:t>
            </a:r>
          </a:p>
          <a:p>
            <a:pPr lvl="1"/>
            <a:r>
              <a:rPr lang="fi-FI" dirty="0"/>
              <a:t>Tulvat</a:t>
            </a:r>
          </a:p>
          <a:p>
            <a:pPr lvl="1"/>
            <a:r>
              <a:rPr lang="fi-FI" dirty="0"/>
              <a:t>Kuivuus</a:t>
            </a:r>
          </a:p>
          <a:p>
            <a:pPr lvl="1"/>
            <a:r>
              <a:rPr lang="fi-FI" dirty="0"/>
              <a:t>Vuodenaikojen muutokset (esim. lumeton talvi </a:t>
            </a:r>
            <a:r>
              <a:rPr lang="fi-FI" dirty="0">
                <a:sym typeface="Wingdings" panose="05000000000000000000" pitchFamily="2" charset="2"/>
              </a:rPr>
              <a:t> pimeyden lisääntyminen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Muutokset ekosysteemeissä ja lajistossa</a:t>
            </a:r>
          </a:p>
          <a:p>
            <a:pPr lvl="1"/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7AC19-2E29-D2B5-16DD-29A4644DC237}"/>
              </a:ext>
            </a:extLst>
          </p:cNvPr>
          <p:cNvSpPr txBox="1"/>
          <p:nvPr/>
        </p:nvSpPr>
        <p:spPr>
          <a:xfrm rot="16200000">
            <a:off x="11300090" y="4395950"/>
            <a:ext cx="1537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Kuva Syken kuvapankki</a:t>
            </a:r>
          </a:p>
        </p:txBody>
      </p:sp>
    </p:spTree>
    <p:extLst>
      <p:ext uri="{BB962C8B-B14F-4D97-AF65-F5344CB8AC3E}">
        <p14:creationId xmlns:p14="http://schemas.microsoft.com/office/powerpoint/2010/main" val="3540583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492EFD1-DE91-F8AE-D598-0CF0DE7193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6" r="12908" b="17843"/>
          <a:stretch/>
        </p:blipFill>
        <p:spPr>
          <a:xfrm>
            <a:off x="7187581" y="1071466"/>
            <a:ext cx="4106590" cy="410659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D20B44-AAEE-B602-9F09-CCF05474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71499"/>
            <a:ext cx="6633029" cy="619126"/>
          </a:xfrm>
        </p:spPr>
        <p:txBody>
          <a:bodyPr anchor="t"/>
          <a:lstStyle/>
          <a:p>
            <a:r>
              <a:rPr lang="fi-FI" dirty="0"/>
              <a:t>2. Mitä luontokato 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850C3-341B-C55E-E237-F79C94B0E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1371600"/>
            <a:ext cx="6013906" cy="5295900"/>
          </a:xfrm>
        </p:spPr>
        <p:txBody>
          <a:bodyPr/>
          <a:lstStyle/>
          <a:p>
            <a:r>
              <a:rPr lang="fi-FI" sz="2200" dirty="0"/>
              <a:t>Luonto</a:t>
            </a:r>
            <a:r>
              <a:rPr lang="fi-FI" sz="2200" b="1" u="sng" dirty="0"/>
              <a:t>a</a:t>
            </a:r>
            <a:r>
              <a:rPr lang="fi-FI" sz="2200" dirty="0"/>
              <a:t> häviää, luonto yksipuolistuu</a:t>
            </a:r>
          </a:p>
          <a:p>
            <a:pPr lvl="1"/>
            <a:r>
              <a:rPr lang="fi-FI" dirty="0"/>
              <a:t>Luonto korvautuu rakennetulla ympäristöllä</a:t>
            </a:r>
          </a:p>
          <a:p>
            <a:pPr lvl="1"/>
            <a:r>
              <a:rPr lang="fi-FI" dirty="0"/>
              <a:t>Lajeja häviää (alueelliset ja globaalit sukupuutot)</a:t>
            </a:r>
          </a:p>
          <a:p>
            <a:pPr lvl="1"/>
            <a:r>
              <a:rPr lang="fi-FI" dirty="0"/>
              <a:t>Yksilöt vähenevät (esim. kalakanta heikkenee)</a:t>
            </a:r>
          </a:p>
          <a:p>
            <a:pPr lvl="1"/>
            <a:r>
              <a:rPr lang="fi-FI" dirty="0"/>
              <a:t>Populaatioita häviää (paikalliset sukupuutot)</a:t>
            </a:r>
          </a:p>
          <a:p>
            <a:pPr lvl="1"/>
            <a:r>
              <a:rPr lang="fi-FI" dirty="0"/>
              <a:t>Lajien perimä köyhtyy </a:t>
            </a:r>
            <a:r>
              <a:rPr lang="fi-FI" dirty="0">
                <a:sym typeface="Wingdings" panose="05000000000000000000" pitchFamily="2" charset="2"/>
              </a:rPr>
              <a:t> sopeutumiskyky heikkenee</a:t>
            </a:r>
            <a:endParaRPr lang="fi-FI" dirty="0"/>
          </a:p>
          <a:p>
            <a:pPr lvl="1"/>
            <a:r>
              <a:rPr lang="fi-FI" dirty="0"/>
              <a:t>Elinympäristöt heikkenevät (saasteet, rehevöityminen, aavikoituminen)</a:t>
            </a:r>
          </a:p>
          <a:p>
            <a:pPr lvl="1"/>
            <a:r>
              <a:rPr lang="fi-FI" dirty="0"/>
              <a:t>Lajeja leviää</a:t>
            </a:r>
          </a:p>
          <a:p>
            <a:r>
              <a:rPr lang="fi-FI" sz="2200" dirty="0"/>
              <a:t>Tämän seurauksia</a:t>
            </a:r>
          </a:p>
          <a:p>
            <a:pPr lvl="1"/>
            <a:r>
              <a:rPr lang="fi-FI" dirty="0"/>
              <a:t>Lajisto muuttuu (vähenee, yksipuolistuu, vaihtuu)</a:t>
            </a:r>
          </a:p>
          <a:p>
            <a:pPr lvl="1"/>
            <a:r>
              <a:rPr lang="fi-FI" dirty="0"/>
              <a:t>Ekosysteemien toiminta muuttuu</a:t>
            </a:r>
          </a:p>
          <a:p>
            <a:pPr lvl="1"/>
            <a:r>
              <a:rPr lang="fi-FI" dirty="0"/>
              <a:t>Ilmastonmuutos ja sen vaikutukset voimistuvat</a:t>
            </a:r>
          </a:p>
          <a:p>
            <a:pPr lvl="1"/>
            <a:r>
              <a:rPr lang="fi-FI" dirty="0"/>
              <a:t>Ihmisten luontosuhde löyhtyy</a:t>
            </a:r>
          </a:p>
          <a:p>
            <a:pPr lvl="1"/>
            <a:r>
              <a:rPr lang="fi-FI" dirty="0"/>
              <a:t>Arvojen menetykset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88DABF-AB3B-30FE-BF5C-0D8375AC43A0}"/>
              </a:ext>
            </a:extLst>
          </p:cNvPr>
          <p:cNvSpPr txBox="1"/>
          <p:nvPr/>
        </p:nvSpPr>
        <p:spPr>
          <a:xfrm rot="16200000">
            <a:off x="11300090" y="4286145"/>
            <a:ext cx="1537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accent1"/>
                </a:solidFill>
              </a:rPr>
              <a:t>Kuva Syken kuvapankki</a:t>
            </a:r>
          </a:p>
        </p:txBody>
      </p:sp>
    </p:spTree>
    <p:extLst>
      <p:ext uri="{BB962C8B-B14F-4D97-AF65-F5344CB8AC3E}">
        <p14:creationId xmlns:p14="http://schemas.microsoft.com/office/powerpoint/2010/main" val="3819260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FFC7BFD6-6309-42C1-B5F4-20026CCE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Ilmastonmuutoksen ja luontokadon yhteiskunnallisia seurauksia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B8FA6F0-EF39-4824-B286-93D7FA036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888668"/>
            <a:ext cx="5309056" cy="4114801"/>
          </a:xfrm>
        </p:spPr>
        <p:txBody>
          <a:bodyPr/>
          <a:lstStyle/>
          <a:p>
            <a:pPr marL="0" indent="0">
              <a:buNone/>
            </a:pPr>
            <a:r>
              <a:rPr lang="fi-FI" sz="2200" b="1" dirty="0"/>
              <a:t>Ilmastonmuutos</a:t>
            </a:r>
          </a:p>
          <a:p>
            <a:r>
              <a:rPr lang="fi-FI" dirty="0"/>
              <a:t>Satovahingot</a:t>
            </a:r>
          </a:p>
          <a:p>
            <a:r>
              <a:rPr lang="fi-FI" dirty="0"/>
              <a:t>Metsätuhot</a:t>
            </a:r>
          </a:p>
          <a:p>
            <a:r>
              <a:rPr lang="fi-FI" dirty="0"/>
              <a:t>Vauriot infrastruktuurille ja rakennuksille</a:t>
            </a:r>
          </a:p>
          <a:p>
            <a:r>
              <a:rPr lang="fi-FI" dirty="0"/>
              <a:t>Meitä rajummat ongelmat Afrikassa ja Aasiassa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voivat johtaa konflikteihin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/>
              <a:t>siirtolaisuus ja pakolaisuus kiihtyvät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yhteiskuntarauha voi järkkyä myös täällä</a:t>
            </a:r>
          </a:p>
          <a:p>
            <a:r>
              <a:rPr lang="fi-FI" dirty="0"/>
              <a:t>Helteiden aiheuttamat terveysongelmat</a:t>
            </a:r>
          </a:p>
          <a:p>
            <a:r>
              <a:rPr lang="fi-FI" dirty="0"/>
              <a:t>Uudet allergeenit ja taudinaiheuttajat</a:t>
            </a:r>
          </a:p>
          <a:p>
            <a:r>
              <a:rPr lang="fi-FI" dirty="0"/>
              <a:t>Viljelykasvien elinolojen siirtyminen (esim. kahvi) </a:t>
            </a:r>
            <a:r>
              <a:rPr lang="fi-FI" dirty="0">
                <a:sym typeface="Wingdings" panose="05000000000000000000" pitchFamily="2" charset="2"/>
              </a:rPr>
              <a:t> saatavuusongelmat  hintojen nousu</a:t>
            </a:r>
            <a:endParaRPr lang="fi-FI" dirty="0"/>
          </a:p>
          <a:p>
            <a:r>
              <a:rPr lang="fi-FI" dirty="0"/>
              <a:t>Globaalin talouden häiriöt</a:t>
            </a:r>
          </a:p>
          <a:p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6DA89604-68A4-441A-9B69-B0EEE87B32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0774" y="1888668"/>
            <a:ext cx="5309055" cy="4114801"/>
          </a:xfrm>
        </p:spPr>
        <p:txBody>
          <a:bodyPr/>
          <a:lstStyle/>
          <a:p>
            <a:pPr marL="0" indent="0">
              <a:buNone/>
            </a:pPr>
            <a:r>
              <a:rPr lang="fi-FI" sz="2200" b="1" dirty="0"/>
              <a:t>Luontokato</a:t>
            </a:r>
          </a:p>
          <a:p>
            <a:r>
              <a:rPr lang="fi-FI" dirty="0"/>
              <a:t>Sadot pienentyvät pölytyksen heiketessä</a:t>
            </a:r>
          </a:p>
          <a:p>
            <a:r>
              <a:rPr lang="fi-FI" dirty="0"/>
              <a:t>Kasvien tuholaiset voivat yleistyä</a:t>
            </a:r>
          </a:p>
          <a:p>
            <a:r>
              <a:rPr lang="fi-FI" dirty="0"/>
              <a:t>Myrsky- ja tulvavahingot voimistuvat </a:t>
            </a:r>
            <a:r>
              <a:rPr lang="fi-FI" dirty="0">
                <a:sym typeface="Wingdings" panose="05000000000000000000" pitchFamily="2" charset="2"/>
              </a:rPr>
              <a:t> vahingot</a:t>
            </a:r>
            <a:r>
              <a:rPr lang="fi-FI" dirty="0"/>
              <a:t> infrastruktuurille ja rakennuksille</a:t>
            </a:r>
          </a:p>
          <a:p>
            <a:r>
              <a:rPr lang="fi-FI" dirty="0"/>
              <a:t>Saaliit ja keräilysadot voivat pienentyä</a:t>
            </a:r>
          </a:p>
          <a:p>
            <a:r>
              <a:rPr lang="fi-FI" dirty="0"/>
              <a:t>Globaali ruokahuolto voi häiriintyä</a:t>
            </a:r>
          </a:p>
          <a:p>
            <a:r>
              <a:rPr lang="fi-FI" dirty="0"/>
              <a:t>Ihmisten vastustuskyky voi heiketä</a:t>
            </a:r>
          </a:p>
          <a:p>
            <a:r>
              <a:rPr lang="fi-FI" dirty="0"/>
              <a:t>Luonnon virkistysarvot vähenevät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mielenterveysongelmat voivat lisääntyä</a:t>
            </a:r>
          </a:p>
          <a:p>
            <a:r>
              <a:rPr lang="fi-FI" dirty="0"/>
              <a:t>Kehityskulun kääntäminen vaikeutuu</a:t>
            </a:r>
          </a:p>
          <a:p>
            <a:r>
              <a:rPr lang="fi-FI" dirty="0"/>
              <a:t>Ilmastonmuutoksen vaikutukset voimistuvat</a:t>
            </a: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EB167A7E-1688-0CA7-7890-6CC28235262D}"/>
              </a:ext>
            </a:extLst>
          </p:cNvPr>
          <p:cNvSpPr/>
          <p:nvPr/>
        </p:nvSpPr>
        <p:spPr>
          <a:xfrm rot="1651023" flipH="1">
            <a:off x="-146185" y="4047641"/>
            <a:ext cx="8514092" cy="1863348"/>
          </a:xfrm>
          <a:prstGeom prst="curvedUpArrow">
            <a:avLst>
              <a:gd name="adj1" fmla="val 22456"/>
              <a:gd name="adj2" fmla="val 62305"/>
              <a:gd name="adj3" fmla="val 29629"/>
            </a:avLst>
          </a:prstGeom>
          <a:solidFill>
            <a:srgbClr val="B34733">
              <a:alpha val="64000"/>
            </a:srgbClr>
          </a:solidFill>
          <a:ln>
            <a:solidFill>
              <a:srgbClr val="B347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54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79DCDC9-36BC-F14D-CDE9-E154C5FEBE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r="13099" b="373"/>
          <a:stretch/>
        </p:blipFill>
        <p:spPr>
          <a:xfrm>
            <a:off x="7516080" y="1345801"/>
            <a:ext cx="4173000" cy="427952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464863E-C36F-43D0-AB61-6E30FEE7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Varautuminen ilmastonmuutokseen ja luontokatoon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976E8-8679-D746-5172-47AD87E38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409370"/>
            <a:ext cx="5888749" cy="3419929"/>
          </a:xfrm>
        </p:spPr>
        <p:txBody>
          <a:bodyPr/>
          <a:lstStyle/>
          <a:p>
            <a:r>
              <a:rPr lang="fi-FI" sz="2200" dirty="0"/>
              <a:t>Torjuminen on parasta varautumista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64603-D939-8D03-FB70-79E8F233A9CA}"/>
              </a:ext>
            </a:extLst>
          </p:cNvPr>
          <p:cNvSpPr txBox="1"/>
          <p:nvPr/>
        </p:nvSpPr>
        <p:spPr>
          <a:xfrm rot="16200000">
            <a:off x="11300090" y="4286145"/>
            <a:ext cx="1537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</a:rPr>
              <a:t>Kuva Syken kuvapankki</a:t>
            </a:r>
          </a:p>
        </p:txBody>
      </p:sp>
    </p:spTree>
    <p:extLst>
      <p:ext uri="{BB962C8B-B14F-4D97-AF65-F5344CB8AC3E}">
        <p14:creationId xmlns:p14="http://schemas.microsoft.com/office/powerpoint/2010/main" val="852197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79DCDC9-36BC-F14D-CDE9-E154C5FEBE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r="13099" b="373"/>
          <a:stretch/>
        </p:blipFill>
        <p:spPr>
          <a:xfrm>
            <a:off x="7516080" y="1345801"/>
            <a:ext cx="4173000" cy="427952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464863E-C36F-43D0-AB61-6E30FEE7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Varautuminen ilmastonmuutokseen ja luontokatoon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976E8-8679-D746-5172-47AD87E38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409370"/>
            <a:ext cx="5888749" cy="3419929"/>
          </a:xfrm>
        </p:spPr>
        <p:txBody>
          <a:bodyPr/>
          <a:lstStyle/>
          <a:p>
            <a:r>
              <a:rPr lang="fi-FI" sz="2200" dirty="0"/>
              <a:t>Torjuminen on parasta varautumista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74412-F210-CE34-97C8-A6C8FAB33682}"/>
              </a:ext>
            </a:extLst>
          </p:cNvPr>
          <p:cNvSpPr txBox="1"/>
          <p:nvPr/>
        </p:nvSpPr>
        <p:spPr>
          <a:xfrm>
            <a:off x="257175" y="309342"/>
            <a:ext cx="11639550" cy="63772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361950"/>
            <a:r>
              <a:rPr lang="fi-FI" sz="3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Ilmastonmuutoksen ja luontokadon keskinäisvaikutukset</a:t>
            </a:r>
          </a:p>
          <a:p>
            <a:endParaRPr lang="fi-FI" sz="3800" dirty="0">
              <a:solidFill>
                <a:schemeClr val="tx2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3F2CA1-94DD-4842-7645-03A48E8BBD7B}"/>
              </a:ext>
            </a:extLst>
          </p:cNvPr>
          <p:cNvGrpSpPr/>
          <p:nvPr/>
        </p:nvGrpSpPr>
        <p:grpSpPr>
          <a:xfrm>
            <a:off x="6336015" y="2441598"/>
            <a:ext cx="5396223" cy="3225388"/>
            <a:chOff x="6336015" y="2441598"/>
            <a:chExt cx="5396223" cy="3225388"/>
          </a:xfrm>
        </p:grpSpPr>
        <p:sp>
          <p:nvSpPr>
            <p:cNvPr id="8" name="Arrow: Curved Right 7">
              <a:extLst>
                <a:ext uri="{FF2B5EF4-FFF2-40B4-BE49-F238E27FC236}">
                  <a16:creationId xmlns:a16="http://schemas.microsoft.com/office/drawing/2014/main" id="{F363EFFC-4BBD-E70D-2D90-FEF6068F7D7A}"/>
                </a:ext>
              </a:extLst>
            </p:cNvPr>
            <p:cNvSpPr/>
            <p:nvPr/>
          </p:nvSpPr>
          <p:spPr>
            <a:xfrm>
              <a:off x="6758002" y="2633001"/>
              <a:ext cx="1512276" cy="294249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9" name="Arrow: Curved Right 8">
              <a:extLst>
                <a:ext uri="{FF2B5EF4-FFF2-40B4-BE49-F238E27FC236}">
                  <a16:creationId xmlns:a16="http://schemas.microsoft.com/office/drawing/2014/main" id="{A35BFDA9-5593-E744-B260-A1CDE57F0C87}"/>
                </a:ext>
              </a:extLst>
            </p:cNvPr>
            <p:cNvSpPr/>
            <p:nvPr/>
          </p:nvSpPr>
          <p:spPr>
            <a:xfrm flipH="1" flipV="1">
              <a:off x="9700489" y="2633001"/>
              <a:ext cx="1512276" cy="294249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pic>
          <p:nvPicPr>
            <p:cNvPr id="10" name="Kuva 20">
              <a:extLst>
                <a:ext uri="{FF2B5EF4-FFF2-40B4-BE49-F238E27FC236}">
                  <a16:creationId xmlns:a16="http://schemas.microsoft.com/office/drawing/2014/main" id="{C9131428-9A53-AA9B-8909-71A21B353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4036" y="4709966"/>
              <a:ext cx="1119226" cy="957020"/>
            </a:xfrm>
            <a:prstGeom prst="rect">
              <a:avLst/>
            </a:prstGeom>
          </p:spPr>
        </p:pic>
        <p:pic>
          <p:nvPicPr>
            <p:cNvPr id="11" name="Kuva 15">
              <a:extLst>
                <a:ext uri="{FF2B5EF4-FFF2-40B4-BE49-F238E27FC236}">
                  <a16:creationId xmlns:a16="http://schemas.microsoft.com/office/drawing/2014/main" id="{C1ECDDF1-1AE4-4194-1B39-53020AB76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64036" y="2441598"/>
              <a:ext cx="940800" cy="92457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948D38-FDB2-A6CE-7373-264395842733}"/>
                </a:ext>
              </a:extLst>
            </p:cNvPr>
            <p:cNvSpPr txBox="1"/>
            <p:nvPr/>
          </p:nvSpPr>
          <p:spPr>
            <a:xfrm>
              <a:off x="6336015" y="3794684"/>
              <a:ext cx="466354" cy="619125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algn="l"/>
              <a:r>
                <a:rPr lang="fi-FI" sz="5000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D8EB76-67F6-1BBF-EC7F-B5AC905F0E0C}"/>
                </a:ext>
              </a:extLst>
            </p:cNvPr>
            <p:cNvSpPr txBox="1"/>
            <p:nvPr/>
          </p:nvSpPr>
          <p:spPr>
            <a:xfrm>
              <a:off x="11265884" y="3794683"/>
              <a:ext cx="466354" cy="619125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algn="l"/>
              <a:r>
                <a:rPr lang="fi-FI" sz="5000" kern="120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B05ACC-22B2-A3E0-CAD6-41DAB30F83D2}"/>
              </a:ext>
            </a:extLst>
          </p:cNvPr>
          <p:cNvGrpSpPr/>
          <p:nvPr/>
        </p:nvGrpSpPr>
        <p:grpSpPr>
          <a:xfrm>
            <a:off x="450319" y="2441598"/>
            <a:ext cx="5405668" cy="3225388"/>
            <a:chOff x="6448425" y="1765323"/>
            <a:chExt cx="5405668" cy="3225388"/>
          </a:xfrm>
        </p:grpSpPr>
        <p:sp>
          <p:nvSpPr>
            <p:cNvPr id="15" name="Arrow: Curved Right 14">
              <a:extLst>
                <a:ext uri="{FF2B5EF4-FFF2-40B4-BE49-F238E27FC236}">
                  <a16:creationId xmlns:a16="http://schemas.microsoft.com/office/drawing/2014/main" id="{BE563212-1A42-62A2-3D17-B0EC01AAB67B}"/>
                </a:ext>
              </a:extLst>
            </p:cNvPr>
            <p:cNvSpPr/>
            <p:nvPr/>
          </p:nvSpPr>
          <p:spPr>
            <a:xfrm flipV="1">
              <a:off x="6821377" y="1956726"/>
              <a:ext cx="1512276" cy="2942492"/>
            </a:xfrm>
            <a:prstGeom prst="curvedRightArrow">
              <a:avLst/>
            </a:prstGeom>
            <a:solidFill>
              <a:srgbClr val="B34733"/>
            </a:solidFill>
            <a:ln>
              <a:solidFill>
                <a:srgbClr val="B347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B34733"/>
                </a:solidFill>
              </a:endParaRPr>
            </a:p>
          </p:txBody>
        </p:sp>
        <p:sp>
          <p:nvSpPr>
            <p:cNvPr id="16" name="Arrow: Curved Right 15">
              <a:extLst>
                <a:ext uri="{FF2B5EF4-FFF2-40B4-BE49-F238E27FC236}">
                  <a16:creationId xmlns:a16="http://schemas.microsoft.com/office/drawing/2014/main" id="{3F78230C-463A-B012-E1F7-5C91A1A0C377}"/>
                </a:ext>
              </a:extLst>
            </p:cNvPr>
            <p:cNvSpPr/>
            <p:nvPr/>
          </p:nvSpPr>
          <p:spPr>
            <a:xfrm flipH="1">
              <a:off x="9763864" y="1956726"/>
              <a:ext cx="1512276" cy="2942492"/>
            </a:xfrm>
            <a:prstGeom prst="curvedRightArrow">
              <a:avLst/>
            </a:prstGeom>
            <a:solidFill>
              <a:srgbClr val="B34733"/>
            </a:solidFill>
            <a:ln>
              <a:solidFill>
                <a:srgbClr val="B347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B34733"/>
                </a:solidFill>
              </a:endParaRPr>
            </a:p>
          </p:txBody>
        </p:sp>
        <p:pic>
          <p:nvPicPr>
            <p:cNvPr id="17" name="Kuva 20">
              <a:extLst>
                <a:ext uri="{FF2B5EF4-FFF2-40B4-BE49-F238E27FC236}">
                  <a16:creationId xmlns:a16="http://schemas.microsoft.com/office/drawing/2014/main" id="{CCFA621E-BE13-A952-E9CC-39354AF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27411" y="1765323"/>
              <a:ext cx="1119226" cy="957020"/>
            </a:xfrm>
            <a:prstGeom prst="rect">
              <a:avLst/>
            </a:prstGeom>
          </p:spPr>
        </p:pic>
        <p:pic>
          <p:nvPicPr>
            <p:cNvPr id="18" name="Kuva 15">
              <a:extLst>
                <a:ext uri="{FF2B5EF4-FFF2-40B4-BE49-F238E27FC236}">
                  <a16:creationId xmlns:a16="http://schemas.microsoft.com/office/drawing/2014/main" id="{FA9C7D38-107C-B075-5CA6-79F7F2B2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27411" y="4066138"/>
              <a:ext cx="940800" cy="92457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04042A-6119-36DA-F18A-C2108B54E4F7}"/>
                </a:ext>
              </a:extLst>
            </p:cNvPr>
            <p:cNvSpPr txBox="1"/>
            <p:nvPr/>
          </p:nvSpPr>
          <p:spPr>
            <a:xfrm>
              <a:off x="6448425" y="3118408"/>
              <a:ext cx="395832" cy="619125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algn="l"/>
              <a:r>
                <a:rPr lang="fi-FI" sz="5000" kern="1200" dirty="0">
                  <a:solidFill>
                    <a:srgbClr val="B34733"/>
                  </a:solidFill>
                  <a:latin typeface="+mn-lt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07DD12-EEC9-6B9A-9774-2AC4C930FAF2}"/>
                </a:ext>
              </a:extLst>
            </p:cNvPr>
            <p:cNvSpPr txBox="1"/>
            <p:nvPr/>
          </p:nvSpPr>
          <p:spPr>
            <a:xfrm>
              <a:off x="11458261" y="3118408"/>
              <a:ext cx="395832" cy="619125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pPr algn="l"/>
              <a:r>
                <a:rPr lang="fi-FI" sz="5000" kern="1200" dirty="0">
                  <a:solidFill>
                    <a:srgbClr val="B34733"/>
                  </a:solidFill>
                  <a:latin typeface="+mn-lt"/>
                  <a:ea typeface="+mn-ea"/>
                  <a:cs typeface="+mn-cs"/>
                </a:rPr>
                <a:t>-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5B5FB48-AD0B-D7DB-97D0-9B85C557A9CC}"/>
              </a:ext>
            </a:extLst>
          </p:cNvPr>
          <p:cNvSpPr txBox="1"/>
          <p:nvPr/>
        </p:nvSpPr>
        <p:spPr>
          <a:xfrm>
            <a:off x="2743880" y="1649744"/>
            <a:ext cx="2043755" cy="7080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fi-FI" sz="2200" kern="1200" dirty="0">
                <a:solidFill>
                  <a:srgbClr val="006085"/>
                </a:solidFill>
                <a:latin typeface="+mn-lt"/>
                <a:ea typeface="+mn-ea"/>
                <a:cs typeface="+mn-cs"/>
              </a:rPr>
              <a:t>Ilmastonmuutos haittaa luontoa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DCDDF4-6486-546A-B61F-C52918131E3F}"/>
              </a:ext>
            </a:extLst>
          </p:cNvPr>
          <p:cNvSpPr txBox="1"/>
          <p:nvPr/>
        </p:nvSpPr>
        <p:spPr>
          <a:xfrm>
            <a:off x="381000" y="5686036"/>
            <a:ext cx="4038600" cy="8816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fi-FI" sz="2200" kern="1200" dirty="0">
                <a:solidFill>
                  <a:srgbClr val="006085"/>
                </a:solidFill>
                <a:latin typeface="+mn-lt"/>
                <a:ea typeface="+mn-ea"/>
                <a:cs typeface="+mn-cs"/>
              </a:rPr>
              <a:t>Luontokato kiihdyttää ilmastonmuutosta ja pahentaa sen seurauksia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826CF6-0AA5-3CC8-6297-6C18C9065D9E}"/>
              </a:ext>
            </a:extLst>
          </p:cNvPr>
          <p:cNvSpPr txBox="1"/>
          <p:nvPr/>
        </p:nvSpPr>
        <p:spPr>
          <a:xfrm>
            <a:off x="6438776" y="1607080"/>
            <a:ext cx="3467224" cy="70804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fi-FI" sz="2200" kern="1200" dirty="0">
                <a:solidFill>
                  <a:srgbClr val="006085"/>
                </a:solidFill>
                <a:latin typeface="+mn-lt"/>
                <a:ea typeface="+mn-ea"/>
                <a:cs typeface="+mn-cs"/>
              </a:rPr>
              <a:t>Luonto hillitsee ilmaston-muutosta ja sen vaikutuksia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B39459-4883-D7C5-43EC-B3DB7B00AF21}"/>
              </a:ext>
            </a:extLst>
          </p:cNvPr>
          <p:cNvSpPr txBox="1"/>
          <p:nvPr/>
        </p:nvSpPr>
        <p:spPr>
          <a:xfrm>
            <a:off x="8429501" y="5741277"/>
            <a:ext cx="3467224" cy="9452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fi-FI" sz="2200" kern="1200" dirty="0">
                <a:solidFill>
                  <a:srgbClr val="006085"/>
                </a:solidFill>
                <a:latin typeface="+mn-lt"/>
                <a:ea typeface="+mn-ea"/>
                <a:cs typeface="+mn-cs"/>
              </a:rPr>
              <a:t>Ilmastonmuutoksen torjunta voi samalla auttaa luontoa</a:t>
            </a:r>
          </a:p>
        </p:txBody>
      </p:sp>
    </p:spTree>
    <p:extLst>
      <p:ext uri="{BB962C8B-B14F-4D97-AF65-F5344CB8AC3E}">
        <p14:creationId xmlns:p14="http://schemas.microsoft.com/office/powerpoint/2010/main" val="1920484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79DCDC9-36BC-F14D-CDE9-E154C5FEBE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r="13099" b="373"/>
          <a:stretch/>
        </p:blipFill>
        <p:spPr>
          <a:xfrm>
            <a:off x="7516080" y="1345801"/>
            <a:ext cx="4173000" cy="427952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464863E-C36F-43D0-AB61-6E30FEE7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Varautuminen ilmastonmuutokseen ja luontokatoon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976E8-8679-D746-5172-47AD87E38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409370"/>
            <a:ext cx="5888749" cy="3419929"/>
          </a:xfrm>
        </p:spPr>
        <p:txBody>
          <a:bodyPr/>
          <a:lstStyle/>
          <a:p>
            <a:r>
              <a:rPr lang="fi-FI" sz="2200" dirty="0"/>
              <a:t>Torjuminen on parasta varautumista</a:t>
            </a:r>
          </a:p>
          <a:p>
            <a:r>
              <a:rPr lang="fi-FI" sz="2200" dirty="0"/>
              <a:t>Sopeutuminen on kuitenkin välttämätöntä</a:t>
            </a:r>
          </a:p>
          <a:p>
            <a:pPr lvl="1"/>
            <a:r>
              <a:rPr lang="fi-FI" dirty="0"/>
              <a:t>ilmasto on jo muuttunut ja muuttuu vielä pitkään</a:t>
            </a:r>
          </a:p>
          <a:p>
            <a:pPr lvl="1"/>
            <a:r>
              <a:rPr lang="fi-FI" dirty="0"/>
              <a:t>luontokatoa on jo tapahtunut, ja kato etenee vielä</a:t>
            </a:r>
          </a:p>
          <a:p>
            <a:r>
              <a:rPr lang="fi-FI" sz="2200" dirty="0"/>
              <a:t>Miksi kyse on pitkän tähtäimen varautumisesta?</a:t>
            </a:r>
          </a:p>
          <a:p>
            <a:r>
              <a:rPr lang="fi-FI" sz="2200" dirty="0"/>
              <a:t>Mitä pieni ihminen voi tehdä?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64603-D939-8D03-FB70-79E8F233A9CA}"/>
              </a:ext>
            </a:extLst>
          </p:cNvPr>
          <p:cNvSpPr txBox="1"/>
          <p:nvPr/>
        </p:nvSpPr>
        <p:spPr>
          <a:xfrm rot="16200000">
            <a:off x="11300090" y="4286145"/>
            <a:ext cx="1537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Kuva Syken kuvapankki</a:t>
            </a:r>
          </a:p>
        </p:txBody>
      </p:sp>
    </p:spTree>
    <p:extLst>
      <p:ext uri="{BB962C8B-B14F-4D97-AF65-F5344CB8AC3E}">
        <p14:creationId xmlns:p14="http://schemas.microsoft.com/office/powerpoint/2010/main" val="982843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FFC7BFD6-6309-42C1-B5F4-20026CCE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Varautuminen ilmastonmuutokseen ja luontokatoon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B8FA6F0-EF39-4824-B286-93D7FA036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888668"/>
            <a:ext cx="11376480" cy="4750257"/>
          </a:xfrm>
        </p:spPr>
        <p:txBody>
          <a:bodyPr/>
          <a:lstStyle/>
          <a:p>
            <a:r>
              <a:rPr lang="fi-FI" sz="2200" dirty="0"/>
              <a:t>Torjuminen on parasta varautumista – jokainen voi kantaa kortensa kekoon</a:t>
            </a:r>
          </a:p>
          <a:p>
            <a:pPr lvl="1"/>
            <a:r>
              <a:rPr lang="fi-FI" dirty="0"/>
              <a:t>Hiilineutraaliustavoite omassa elämässä</a:t>
            </a:r>
          </a:p>
          <a:p>
            <a:pPr lvl="1"/>
            <a:r>
              <a:rPr lang="fi-FI" dirty="0"/>
              <a:t>Oman pihan, puutarhan, metsän ja pellon monimuotoisuustoimet</a:t>
            </a:r>
          </a:p>
          <a:p>
            <a:r>
              <a:rPr lang="fi-FI" sz="2200" dirty="0">
                <a:sym typeface="Wingdings" panose="05000000000000000000" pitchFamily="2" charset="2"/>
              </a:rPr>
              <a:t>Lyhyellä tähtäimellä normaali kriisivarautuminen (esim. myrskyt  kotivara 72 tuntia)</a:t>
            </a:r>
            <a:endParaRPr lang="fi-FI" sz="2200" dirty="0"/>
          </a:p>
          <a:p>
            <a:r>
              <a:rPr lang="fi-FI" sz="2200" dirty="0"/>
              <a:t>Aikajänne kuitenkin vuosista vuosikymmeniin ja -satoihin </a:t>
            </a:r>
            <a:r>
              <a:rPr lang="fi-FI" sz="2200" dirty="0">
                <a:sym typeface="Wingdings" panose="05000000000000000000" pitchFamily="2" charset="2"/>
              </a:rPr>
              <a:t> huomioitava, miltä tuleva maailma näyttää  varautuminen uuteen normaaliin  pysyvät muutokset elämäntyyliin ja -tapoihin</a:t>
            </a:r>
          </a:p>
          <a:p>
            <a:r>
              <a:rPr lang="fi-FI" sz="2200" dirty="0">
                <a:sym typeface="Wingdings" panose="05000000000000000000" pitchFamily="2" charset="2"/>
              </a:rPr>
              <a:t>Esimerkiksi:</a:t>
            </a:r>
          </a:p>
          <a:p>
            <a:pPr lvl="1"/>
            <a:r>
              <a:rPr lang="fi-FI" dirty="0"/>
              <a:t>maa- ja metsätaloudessa voi soveltaa sijoittajan kultaista sääntöä: hajauta ja monipuolista</a:t>
            </a:r>
          </a:p>
          <a:p>
            <a:pPr lvl="1"/>
            <a:r>
              <a:rPr lang="fi-FI" dirty="0"/>
              <a:t>rakentamisessa huomioitava vedenpinnan nousu, sateen lisääntyminen, kovemmat helteet</a:t>
            </a:r>
          </a:p>
          <a:p>
            <a:pPr lvl="1"/>
            <a:r>
              <a:rPr lang="fi-FI" dirty="0"/>
              <a:t>uudet kiusat ja taudit hyväksyttävä (esim. hirvikärpänen, puutiaiset, </a:t>
            </a:r>
            <a:r>
              <a:rPr lang="fi-FI" dirty="0" err="1"/>
              <a:t>marunatuoksukki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aktiivinen biodiversiteetille altistuminen (erityisesti lapset!) </a:t>
            </a:r>
          </a:p>
        </p:txBody>
      </p:sp>
    </p:spTree>
    <p:extLst>
      <p:ext uri="{BB962C8B-B14F-4D97-AF65-F5344CB8AC3E}">
        <p14:creationId xmlns:p14="http://schemas.microsoft.com/office/powerpoint/2010/main" val="1884324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Syke - Kansi kuvalla - Huom! asettelu löytyy vain aloituspohjasta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yke - Kansi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yke - sisällys">
  <a:themeElements>
    <a:clrScheme name="Syke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Autofit/>
      </a:bodyPr>
      <a:lstStyle>
        <a:defPPr algn="l">
          <a:defRPr sz="1000" kern="1200" dirty="0" smtClean="0">
            <a:solidFill>
              <a:schemeClr val="accent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yke - sisällys vaaleanvihreä">
  <a:themeElements>
    <a:clrScheme name="Syken brändiväri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3A44C"/>
      </a:accent6>
      <a:hlink>
        <a:srgbClr val="005854"/>
      </a:hlink>
      <a:folHlink>
        <a:srgbClr val="575756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yke - sisällys vihreä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yke - väliotsikko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yke - lopetus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7DB880163C0347A7A53A929637A1A0" ma:contentTypeVersion="2" ma:contentTypeDescription="Create a new document." ma:contentTypeScope="" ma:versionID="78ee2ee32fc0554461ebe89bfbdbd8fb">
  <xsd:schema xmlns:xsd="http://www.w3.org/2001/XMLSchema" xmlns:xs="http://www.w3.org/2001/XMLSchema" xmlns:p="http://schemas.microsoft.com/office/2006/metadata/properties" xmlns:ns2="a6a23f2e-7bc5-49e2-8a1f-2a7c97658e41" targetNamespace="http://schemas.microsoft.com/office/2006/metadata/properties" ma:root="true" ma:fieldsID="b398f7d77be4ff00be763825aac91a2e" ns2:_="">
    <xsd:import namespace="a6a23f2e-7bc5-49e2-8a1f-2a7c97658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23f2e-7bc5-49e2-8a1f-2a7c97658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8B12FC-4AA9-4654-A465-08420D7FE5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23f2e-7bc5-49e2-8a1f-2a7c97658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CBBA1E-9B85-463E-A7F9-B04ABFE282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77AFB7-ED41-494E-9722-296016CED38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11637</TotalTime>
  <Words>537</Words>
  <Application>Microsoft Office PowerPoint</Application>
  <PresentationFormat>Laajakuva</PresentationFormat>
  <Paragraphs>101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11</vt:i4>
      </vt:variant>
    </vt:vector>
  </HeadingPairs>
  <TitlesOfParts>
    <vt:vector size="21" baseType="lpstr">
      <vt:lpstr>Arial</vt:lpstr>
      <vt:lpstr>Calibri</vt:lpstr>
      <vt:lpstr>Century Gothic</vt:lpstr>
      <vt:lpstr>Syke - Kansi kuvalla - Huom! asettelu löytyy vain aloituspohjasta</vt:lpstr>
      <vt:lpstr>Syke - Kansi</vt:lpstr>
      <vt:lpstr>Syke - sisällys</vt:lpstr>
      <vt:lpstr>Syke - sisällys vaaleanvihreä</vt:lpstr>
      <vt:lpstr>Syke - sisällys vihreä</vt:lpstr>
      <vt:lpstr>Syke - väliotsikko</vt:lpstr>
      <vt:lpstr>Syke - lopetus</vt:lpstr>
      <vt:lpstr>Ilmastonmuutos ja luontokato vaativat pitkän tähtäimen varautumista.</vt:lpstr>
      <vt:lpstr>Puheeni sisältö</vt:lpstr>
      <vt:lpstr>1. Mitä ilmastonmuutos on?</vt:lpstr>
      <vt:lpstr>2. Mitä luontokato on?</vt:lpstr>
      <vt:lpstr>3. Ilmastonmuutoksen ja luontokadon yhteiskunnallisia seurauksia</vt:lpstr>
      <vt:lpstr>4. Varautuminen ilmastonmuutokseen ja luontokatoon</vt:lpstr>
      <vt:lpstr>4. Varautuminen ilmastonmuutokseen ja luontokatoon</vt:lpstr>
      <vt:lpstr>4. Varautuminen ilmastonmuutokseen ja luontokatoon</vt:lpstr>
      <vt:lpstr>4. Varautuminen ilmastonmuutokseen ja luontokatoon</vt:lpstr>
      <vt:lpstr>4. Varautuminen ilmastonmuutokseen ja luontokatoon</vt:lpstr>
      <vt:lpstr>Teemme tiedolla toivoa.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Syke PowerPoint-pohja (suomi)</dc:title>
  <dc:creator>Syke</dc:creator>
  <cp:lastModifiedBy>Irmeli Ylitalo</cp:lastModifiedBy>
  <cp:revision>101</cp:revision>
  <dcterms:created xsi:type="dcterms:W3CDTF">2022-11-10T09:30:00Z</dcterms:created>
  <dcterms:modified xsi:type="dcterms:W3CDTF">2023-04-20T06:53:02Z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0x0101001F7DB880163C0347A7A53A929637A1A0</vt:lpwstr>
  </property>
</Properties>
</file>