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82" r:id="rId3"/>
    <p:sldId id="257" r:id="rId4"/>
    <p:sldId id="376" r:id="rId5"/>
    <p:sldId id="377" r:id="rId6"/>
    <p:sldId id="368" r:id="rId7"/>
    <p:sldId id="258" r:id="rId8"/>
    <p:sldId id="381" r:id="rId9"/>
    <p:sldId id="343" r:id="rId10"/>
    <p:sldId id="383" r:id="rId11"/>
    <p:sldId id="354" r:id="rId12"/>
    <p:sldId id="384" r:id="rId13"/>
    <p:sldId id="385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I:\Minna%2016%2012%202013\Minna\A%20Kotitaloustiede\Esitykset%20seminaarit%20yms\Krunikka%20festari%202019\Maksuhairiomerkinnat%202018%20kuvi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I:\Minna%2016%2012%202013\Minna\A%20Kotitaloustiede\Esitykset%20seminaarit%20yms\NT%20Paivat\Kuviot%20Kuluttajakasvatus%20vaitteet%20kevat%202020%20Kysel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Taul1!$B$34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78-4167-8AEC-46DACF0785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Taul1!$C$33:$L$33</c:f>
              <c:strCache>
                <c:ptCount val="10"/>
                <c:pt idx="0">
                  <c:v>65-69</c:v>
                </c:pt>
                <c:pt idx="1">
                  <c:v>60-64</c:v>
                </c:pt>
                <c:pt idx="2">
                  <c:v>55-59</c:v>
                </c:pt>
                <c:pt idx="3">
                  <c:v>50-54</c:v>
                </c:pt>
                <c:pt idx="4">
                  <c:v>45-49</c:v>
                </c:pt>
                <c:pt idx="5">
                  <c:v>40-44</c:v>
                </c:pt>
                <c:pt idx="6">
                  <c:v>35-39</c:v>
                </c:pt>
                <c:pt idx="7">
                  <c:v>30-34</c:v>
                </c:pt>
                <c:pt idx="8">
                  <c:v>25-29</c:v>
                </c:pt>
                <c:pt idx="9">
                  <c:v>20-24</c:v>
                </c:pt>
              </c:strCache>
            </c:strRef>
          </c:cat>
          <c:val>
            <c:numRef>
              <c:f>Taul1!$C$34:$L$34</c:f>
              <c:numCache>
                <c:formatCode>General</c:formatCode>
                <c:ptCount val="10"/>
                <c:pt idx="0">
                  <c:v>5.5</c:v>
                </c:pt>
                <c:pt idx="1">
                  <c:v>8.6</c:v>
                </c:pt>
                <c:pt idx="2">
                  <c:v>11.3</c:v>
                </c:pt>
                <c:pt idx="3">
                  <c:v>13.2</c:v>
                </c:pt>
                <c:pt idx="4">
                  <c:v>14.2</c:v>
                </c:pt>
                <c:pt idx="5">
                  <c:v>14.6</c:v>
                </c:pt>
                <c:pt idx="6">
                  <c:v>15.1</c:v>
                </c:pt>
                <c:pt idx="7">
                  <c:v>15.6</c:v>
                </c:pt>
                <c:pt idx="8">
                  <c:v>15.4</c:v>
                </c:pt>
                <c:pt idx="9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78-4167-8AEC-46DACF078566}"/>
            </c:ext>
          </c:extLst>
        </c:ser>
        <c:ser>
          <c:idx val="1"/>
          <c:order val="1"/>
          <c:tx>
            <c:strRef>
              <c:f>Taul1!$B$35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571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Taul1!$C$33:$L$33</c:f>
              <c:strCache>
                <c:ptCount val="10"/>
                <c:pt idx="0">
                  <c:v>65-69</c:v>
                </c:pt>
                <c:pt idx="1">
                  <c:v>60-64</c:v>
                </c:pt>
                <c:pt idx="2">
                  <c:v>55-59</c:v>
                </c:pt>
                <c:pt idx="3">
                  <c:v>50-54</c:v>
                </c:pt>
                <c:pt idx="4">
                  <c:v>45-49</c:v>
                </c:pt>
                <c:pt idx="5">
                  <c:v>40-44</c:v>
                </c:pt>
                <c:pt idx="6">
                  <c:v>35-39</c:v>
                </c:pt>
                <c:pt idx="7">
                  <c:v>30-34</c:v>
                </c:pt>
                <c:pt idx="8">
                  <c:v>25-29</c:v>
                </c:pt>
                <c:pt idx="9">
                  <c:v>20-24</c:v>
                </c:pt>
              </c:strCache>
            </c:strRef>
          </c:cat>
          <c:val>
            <c:numRef>
              <c:f>Taul1!$C$35:$L$35</c:f>
              <c:numCache>
                <c:formatCode>General</c:formatCode>
                <c:ptCount val="10"/>
                <c:pt idx="0">
                  <c:v>3.1</c:v>
                </c:pt>
                <c:pt idx="1">
                  <c:v>4.8</c:v>
                </c:pt>
                <c:pt idx="2">
                  <c:v>6.7</c:v>
                </c:pt>
                <c:pt idx="3">
                  <c:v>8.4</c:v>
                </c:pt>
                <c:pt idx="4">
                  <c:v>9.3000000000000007</c:v>
                </c:pt>
                <c:pt idx="5">
                  <c:v>9.3000000000000007</c:v>
                </c:pt>
                <c:pt idx="6">
                  <c:v>9.4</c:v>
                </c:pt>
                <c:pt idx="7">
                  <c:v>10.4</c:v>
                </c:pt>
                <c:pt idx="8">
                  <c:v>10.5</c:v>
                </c:pt>
                <c:pt idx="9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78-4167-8AEC-46DACF078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550407000"/>
        <c:axId val="550407392"/>
      </c:barChart>
      <c:catAx>
        <c:axId val="550407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50407392"/>
        <c:crosses val="autoZero"/>
        <c:auto val="1"/>
        <c:lblAlgn val="ctr"/>
        <c:lblOffset val="100"/>
        <c:noMultiLvlLbl val="0"/>
      </c:catAx>
      <c:valAx>
        <c:axId val="550407392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5040700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2000" dirty="0"/>
              <a:t>Kuluttaja- ja taloustaitojen opettaminen on </a:t>
            </a:r>
            <a:r>
              <a:rPr lang="fi-FI" sz="2000" b="1" dirty="0">
                <a:solidFill>
                  <a:srgbClr val="0000CC"/>
                </a:solidFill>
              </a:rPr>
              <a:t>ensisijaisesti</a:t>
            </a:r>
            <a:r>
              <a:rPr lang="fi-FI" sz="2000" dirty="0">
                <a:solidFill>
                  <a:srgbClr val="0000CC"/>
                </a:solidFill>
              </a:rPr>
              <a:t> </a:t>
            </a:r>
            <a:r>
              <a:rPr lang="fi-FI" sz="2000" b="1" dirty="0">
                <a:solidFill>
                  <a:srgbClr val="0000CC"/>
                </a:solidFill>
              </a:rPr>
              <a:t>vanhempien</a:t>
            </a:r>
            <a:r>
              <a:rPr lang="fi-FI" sz="2000" dirty="0">
                <a:solidFill>
                  <a:srgbClr val="0000CC"/>
                </a:solidFill>
              </a:rPr>
              <a:t> </a:t>
            </a:r>
            <a:r>
              <a:rPr lang="fi-FI" sz="2000" b="1" dirty="0">
                <a:solidFill>
                  <a:srgbClr val="00B050"/>
                </a:solidFill>
              </a:rPr>
              <a:t>vastuulla</a:t>
            </a:r>
            <a:r>
              <a:rPr lang="fi-FI" sz="2000" dirty="0"/>
              <a:t>, %</a:t>
            </a:r>
          </a:p>
        </c:rich>
      </c:tx>
      <c:layout>
        <c:manualLayout>
          <c:xMode val="edge"/>
          <c:yMode val="edge"/>
          <c:x val="0.18589391553328558"/>
          <c:y val="2.564997598290300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3.46441098381359E-2"/>
          <c:y val="0.12358983683675576"/>
          <c:w val="0.9361411617026133"/>
          <c:h val="0.8097948717948717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00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Taul1!$D$7:$D$11</c:f>
              <c:strCache>
                <c:ptCount val="5"/>
                <c:pt idx="0">
                  <c:v>Täysin samaa mieltä</c:v>
                </c:pt>
                <c:pt idx="4">
                  <c:v>Täysin eri mieltä</c:v>
                </c:pt>
              </c:strCache>
            </c:strRef>
          </c:cat>
          <c:val>
            <c:numRef>
              <c:f>Taul1!$E$7:$E$11</c:f>
              <c:numCache>
                <c:formatCode>General</c:formatCode>
                <c:ptCount val="5"/>
                <c:pt idx="0">
                  <c:v>4</c:v>
                </c:pt>
                <c:pt idx="1">
                  <c:v>12</c:v>
                </c:pt>
                <c:pt idx="2">
                  <c:v>23</c:v>
                </c:pt>
                <c:pt idx="3">
                  <c:v>46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30-4DA6-B7C5-4FBF90663D7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23337768"/>
        <c:axId val="423338160"/>
      </c:barChart>
      <c:catAx>
        <c:axId val="423337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3338160"/>
        <c:crosses val="autoZero"/>
        <c:auto val="1"/>
        <c:lblAlgn val="ctr"/>
        <c:lblOffset val="100"/>
        <c:noMultiLvlLbl val="0"/>
      </c:catAx>
      <c:valAx>
        <c:axId val="42333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3337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5FF09-8DBE-4E98-96B2-653007D81116}" type="datetimeFigureOut">
              <a:rPr lang="fi-FI" smtClean="0"/>
              <a:t>18.4.2023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D8A49-2F3B-4236-908F-9E65DA1FDB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4629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n kuvan paikkamerkki 1">
            <a:extLst>
              <a:ext uri="{FF2B5EF4-FFF2-40B4-BE49-F238E27FC236}">
                <a16:creationId xmlns:a16="http://schemas.microsoft.com/office/drawing/2014/main" id="{71E30B3F-6C27-14CB-EC54-8A95641172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Huomautusten paikkamerkki 2">
            <a:extLst>
              <a:ext uri="{FF2B5EF4-FFF2-40B4-BE49-F238E27FC236}">
                <a16:creationId xmlns:a16="http://schemas.microsoft.com/office/drawing/2014/main" id="{1EFFDAEB-38FB-8066-A03B-B9ECBFE2B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/>
          </a:p>
        </p:txBody>
      </p:sp>
      <p:sp>
        <p:nvSpPr>
          <p:cNvPr id="34820" name="Dian numeron paikkamerkki 3">
            <a:extLst>
              <a:ext uri="{FF2B5EF4-FFF2-40B4-BE49-F238E27FC236}">
                <a16:creationId xmlns:a16="http://schemas.microsoft.com/office/drawing/2014/main" id="{FA735B04-72DB-6CB2-54AE-14C4CD273D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C0877DE-A1CD-417C-B9D0-2A5AAA763824}" type="slidenum">
              <a:rPr lang="en-US" altLang="fi-FI" sz="1200">
                <a:ea typeface="MS PGothic" panose="020B0600070205080204" pitchFamily="34" charset="-128"/>
              </a:rPr>
              <a:pPr/>
              <a:t>6</a:t>
            </a:fld>
            <a:endParaRPr lang="en-US" altLang="fi-FI" sz="1200"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n kuvan paikkamerkki 1">
            <a:extLst>
              <a:ext uri="{FF2B5EF4-FFF2-40B4-BE49-F238E27FC236}">
                <a16:creationId xmlns:a16="http://schemas.microsoft.com/office/drawing/2014/main" id="{F3A78AED-57CB-2235-7BAA-4A13403507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Huomautusten paikkamerkki 2">
            <a:extLst>
              <a:ext uri="{FF2B5EF4-FFF2-40B4-BE49-F238E27FC236}">
                <a16:creationId xmlns:a16="http://schemas.microsoft.com/office/drawing/2014/main" id="{919627B8-C94E-5F80-8954-6300B46CC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/>
          </a:p>
        </p:txBody>
      </p:sp>
      <p:sp>
        <p:nvSpPr>
          <p:cNvPr id="30724" name="Dian numeron paikkamerkki 3">
            <a:extLst>
              <a:ext uri="{FF2B5EF4-FFF2-40B4-BE49-F238E27FC236}">
                <a16:creationId xmlns:a16="http://schemas.microsoft.com/office/drawing/2014/main" id="{27EA3B5C-5ED9-4A63-11BD-CBFB891D93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9F24C19-1422-4108-9D99-73B26E3A0930}" type="slidenum">
              <a:rPr lang="en-US" altLang="fi-FI" sz="1200" smtClean="0"/>
              <a:pPr/>
              <a:t>9</a:t>
            </a:fld>
            <a:endParaRPr lang="en-US" altLang="fi-FI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A109AA-84D3-831E-10CA-B9CC6D613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AB31EAD-E6A0-5759-99AC-327EAAABA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C798DA2-34E3-8407-5A34-36D45BFCC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6854-AADD-4FAF-B25A-BBFF86AEF111}" type="datetimeFigureOut">
              <a:rPr lang="fi-FI" smtClean="0"/>
              <a:t>18.4.2023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2DEACFA-08AD-EC15-98B6-B81F2237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5BC676-F0BD-D03B-8560-65DD05BE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4C9E-6638-4006-BB03-FB28765A66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45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00F9CD-D9BA-8F0D-8C84-F61DB4CC4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2DC48AA-2FC9-CD8C-46E8-8B0501012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E0C03E4-744B-B2D2-F0D3-23C18FCF6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6854-AADD-4FAF-B25A-BBFF86AEF111}" type="datetimeFigureOut">
              <a:rPr lang="fi-FI" smtClean="0"/>
              <a:t>18.4.2023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94A49D-DECE-BD29-78FA-20B0B85B1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A0422B3-1876-960B-9578-2839936EC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4C9E-6638-4006-BB03-FB28765A66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3689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0BBEB46-8718-9AED-4647-74AB64CE06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8C45F2A-0265-F81B-DFCF-B83E07AA7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C7A431-A5DB-16CD-FEC8-EA2C57E06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6854-AADD-4FAF-B25A-BBFF86AEF111}" type="datetimeFigureOut">
              <a:rPr lang="fi-FI" smtClean="0"/>
              <a:t>18.4.2023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9002C6E-E4AD-0F58-8C6A-EF183410E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CE0A6E2-32E0-3E76-FF80-FC54259FC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4C9E-6638-4006-BB03-FB28765A66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900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C818E6-A90C-DDEB-FAB0-E26CA27C4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4418E3-D52D-26FF-C5C3-90FB01234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AAA9E4-934D-1C3B-188C-192254375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6854-AADD-4FAF-B25A-BBFF86AEF111}" type="datetimeFigureOut">
              <a:rPr lang="fi-FI" smtClean="0"/>
              <a:t>18.4.2023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D67B9EF-A604-5F82-F9E2-D69CD3829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CC70C29-7E98-8CEF-D819-56FAEBDC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4C9E-6638-4006-BB03-FB28765A66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387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551127-B289-9F36-2549-AF25CF131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605900D-5D3E-32FD-44D3-10AC6747C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B43F5FE-C77C-AEEB-E9DC-A15881CBA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6854-AADD-4FAF-B25A-BBFF86AEF111}" type="datetimeFigureOut">
              <a:rPr lang="fi-FI" smtClean="0"/>
              <a:t>18.4.2023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9BEBD0D-FA37-02DC-241F-042CA3B2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8B81049-3320-BAF6-E7B9-30E0516E2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4C9E-6638-4006-BB03-FB28765A66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866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A228EF-B5CA-B741-C966-4C36D5E9C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9D3ABB-00F3-9CC4-4724-137EF60B5A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8AC77EB-F759-6DE9-7C38-E9ECA5579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1029344-6057-4291-D097-B4B98CF74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6854-AADD-4FAF-B25A-BBFF86AEF111}" type="datetimeFigureOut">
              <a:rPr lang="fi-FI" smtClean="0"/>
              <a:t>18.4.2023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52F598C-B7DF-1D5C-2F63-D11508C6C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0ED4245-B4CC-76F3-4452-463CE0F1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4C9E-6638-4006-BB03-FB28765A66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048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C124C2-6AA9-A69F-6EB5-C7067638B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78B828E-E4EA-8996-D4B0-6887B0662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48EFE89-1ECA-4E04-9760-69DFCA9D7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0C26861-F78A-FC35-E1E7-558504FE20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CCA7E1B-D5E2-6DBF-B9BF-593D580EDC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E1C69D7-D0A3-4271-DC4A-C283C5CF2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6854-AADD-4FAF-B25A-BBFF86AEF111}" type="datetimeFigureOut">
              <a:rPr lang="fi-FI" smtClean="0"/>
              <a:t>18.4.2023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67135F9-75CA-7FB7-9818-31036B074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16E4C9E-1AF8-4409-3E14-C7FB88AC9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4C9E-6638-4006-BB03-FB28765A66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823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395B21-9BCC-83DA-B411-10C66C5B0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9701FE3-0BC1-3114-E109-D42343B82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6854-AADD-4FAF-B25A-BBFF86AEF111}" type="datetimeFigureOut">
              <a:rPr lang="fi-FI" smtClean="0"/>
              <a:t>18.4.2023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1C46887-1385-4FC8-1D0F-457751CD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FBDD25D-2964-FB40-746B-D5B50562D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4C9E-6638-4006-BB03-FB28765A66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57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32591CA-74C5-6204-B2A0-297F47D3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6854-AADD-4FAF-B25A-BBFF86AEF111}" type="datetimeFigureOut">
              <a:rPr lang="fi-FI" smtClean="0"/>
              <a:t>18.4.2023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CA7F1E2-CEFE-C7DD-92AC-A2AAD49FA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1A35158-5CE6-C1F5-3F3C-B4EF69C04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4C9E-6638-4006-BB03-FB28765A66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5098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669D42-00FC-284C-A5C3-19FEB98C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B7EF21-5201-7BDC-46E8-0524708B9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62AAC99-B04D-C675-13CA-C009A8B71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81B3702-6DDD-50F8-3CD8-4F17E1C39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6854-AADD-4FAF-B25A-BBFF86AEF111}" type="datetimeFigureOut">
              <a:rPr lang="fi-FI" smtClean="0"/>
              <a:t>18.4.2023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325DE01-0A0D-96CA-9D93-C8E8455C7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A5E14BC-0FCD-6747-34EC-DCA0AFBD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4C9E-6638-4006-BB03-FB28765A66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711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AAA39E-5D93-A5B5-8687-454FF4EBC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60BB314-D270-E469-5310-F8DF53468E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B3FC074-21F1-57EA-7D4A-C5A20A6BC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5C356CF-762F-226A-49D3-B5468200F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6854-AADD-4FAF-B25A-BBFF86AEF111}" type="datetimeFigureOut">
              <a:rPr lang="fi-FI" smtClean="0"/>
              <a:t>18.4.2023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D5D23CE-084F-6708-356E-D42B5BBF3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CB99A08-F08F-F727-18C9-EAD2AE2FF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4C9E-6638-4006-BB03-FB28765A66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197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8E27305-C800-49E7-2D7D-79DFDB879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5FA778-2138-21F0-4D40-ED0372A4F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A33631E-3070-17ED-3C76-CE382EB6C5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A6854-AADD-4FAF-B25A-BBFF86AEF111}" type="datetimeFigureOut">
              <a:rPr lang="fi-FI" smtClean="0"/>
              <a:t>18.4.2023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B96256A-7D89-71D0-FD1B-D0101A550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F35D403-7C83-9853-CCC1-71C2EA671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44C9E-6638-4006-BB03-FB28765A66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001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CBB7D8-833E-0D01-0401-BC7A9485C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854" y="600943"/>
            <a:ext cx="9144000" cy="2387600"/>
          </a:xfrm>
        </p:spPr>
        <p:txBody>
          <a:bodyPr>
            <a:normAutofit/>
          </a:bodyPr>
          <a:lstStyle/>
          <a:p>
            <a:r>
              <a:rPr lang="fi-FI" sz="5000" b="1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Arjen taidot talous- ja ympäristökriisissä </a:t>
            </a:r>
            <a:endParaRPr lang="fi-FI" sz="50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B5E39AC-51C3-B8F0-449D-8BCA2C356A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1766" y="4217414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fi-FI" b="1" dirty="0"/>
              <a:t>Marttaliiton vuosiseminaari</a:t>
            </a:r>
            <a:endParaRPr lang="fi-FI" b="1" dirty="0">
              <a:solidFill>
                <a:schemeClr val="bg1"/>
              </a:solidFill>
            </a:endParaRPr>
          </a:p>
          <a:p>
            <a:pPr algn="l"/>
            <a:r>
              <a:rPr lang="fi-FI" sz="1600" dirty="0" err="1"/>
              <a:t>Radisson</a:t>
            </a:r>
            <a:r>
              <a:rPr lang="fi-FI" sz="1600" dirty="0"/>
              <a:t> </a:t>
            </a:r>
            <a:r>
              <a:rPr lang="fi-FI" sz="1600" dirty="0" err="1"/>
              <a:t>Blu</a:t>
            </a:r>
            <a:r>
              <a:rPr lang="fi-FI" sz="1600" dirty="0"/>
              <a:t> </a:t>
            </a:r>
            <a:r>
              <a:rPr lang="fi-FI" sz="1600" dirty="0" err="1"/>
              <a:t>Seaside</a:t>
            </a:r>
            <a:r>
              <a:rPr lang="fi-FI" sz="1600" dirty="0"/>
              <a:t> 21.4.2022</a:t>
            </a:r>
          </a:p>
          <a:p>
            <a:pPr algn="l"/>
            <a:endParaRPr lang="fi-FI" sz="2400" b="1" dirty="0"/>
          </a:p>
          <a:p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44ECE685-1965-2073-2052-FF001F39CC99}"/>
              </a:ext>
            </a:extLst>
          </p:cNvPr>
          <p:cNvSpPr txBox="1"/>
          <p:nvPr/>
        </p:nvSpPr>
        <p:spPr>
          <a:xfrm>
            <a:off x="1621766" y="5357004"/>
            <a:ext cx="7522234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fi-FI" sz="1600"/>
              <a:t>Minna Autio, kotitaloustieteen ja –opetuksen professori</a:t>
            </a:r>
          </a:p>
          <a:p>
            <a:pPr>
              <a:lnSpc>
                <a:spcPts val="2200"/>
              </a:lnSpc>
            </a:pPr>
            <a:r>
              <a:rPr lang="fi-FI" sz="1600"/>
              <a:t>Kotitalousopettajan opintosuunta, Helsingin yliopisto</a:t>
            </a:r>
          </a:p>
          <a:p>
            <a:endParaRPr lang="fi-FI" dirty="0"/>
          </a:p>
        </p:txBody>
      </p:sp>
      <p:pic>
        <p:nvPicPr>
          <p:cNvPr id="12" name="Kuva 11" descr="Kuva, joka sisältää kohteen seinä, sisä-&#10;&#10;Kuvaus luotu automaattisesti">
            <a:extLst>
              <a:ext uri="{FF2B5EF4-FFF2-40B4-BE49-F238E27FC236}">
                <a16:creationId xmlns:a16="http://schemas.microsoft.com/office/drawing/2014/main" id="{51AD7E52-999E-0FA9-F5A7-E3EAF3611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854" y="0"/>
            <a:ext cx="2272145" cy="1704109"/>
          </a:xfrm>
          <a:prstGeom prst="rect">
            <a:avLst/>
          </a:prstGeom>
        </p:spPr>
      </p:pic>
      <p:pic>
        <p:nvPicPr>
          <p:cNvPr id="17" name="Kuva 1" descr="Sininen maapallo, säästölipas.">
            <a:extLst>
              <a:ext uri="{FF2B5EF4-FFF2-40B4-BE49-F238E27FC236}">
                <a16:creationId xmlns:a16="http://schemas.microsoft.com/office/drawing/2014/main" id="{62D1C019-DD38-16B4-4440-981ADBA78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769" y="2536676"/>
            <a:ext cx="2271301" cy="170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3">
            <a:extLst>
              <a:ext uri="{FF2B5EF4-FFF2-40B4-BE49-F238E27FC236}">
                <a16:creationId xmlns:a16="http://schemas.microsoft.com/office/drawing/2014/main" id="{0454C672-ECD7-AB12-5830-9283C1808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556" y="5153890"/>
            <a:ext cx="2271444" cy="170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112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5BD1D44-23B7-EF80-9AA7-79ADE3007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78" y="298429"/>
            <a:ext cx="6516009" cy="3915321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5F13411-5AF2-285E-CA1D-8FFB4DF18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839" y="2958861"/>
            <a:ext cx="6778384" cy="360071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92ED666B-3B98-DEEC-359E-C0951FD3550A}"/>
              </a:ext>
            </a:extLst>
          </p:cNvPr>
          <p:cNvSpPr txBox="1"/>
          <p:nvPr/>
        </p:nvSpPr>
        <p:spPr>
          <a:xfrm>
            <a:off x="332679" y="6097906"/>
            <a:ext cx="5291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Luotonen, N., Puttonen, V. &amp; Rantapuska, E. (2022) Maksuhäiriöt Suomessa 2015-2020. Kansantaloudellinen aikakauskirja 118 (2), 194–216.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BB1AEF3C-AC30-3C01-C4F2-EDD63427AF59}"/>
              </a:ext>
            </a:extLst>
          </p:cNvPr>
          <p:cNvSpPr txBox="1"/>
          <p:nvPr/>
        </p:nvSpPr>
        <p:spPr>
          <a:xfrm>
            <a:off x="7320036" y="424372"/>
            <a:ext cx="44771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Elämäntilanne ja sosioekonominen asema 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6BCD9347-B416-424E-A98A-538B3A74DF94}"/>
              </a:ext>
            </a:extLst>
          </p:cNvPr>
          <p:cNvSpPr txBox="1"/>
          <p:nvPr/>
        </p:nvSpPr>
        <p:spPr>
          <a:xfrm>
            <a:off x="7320036" y="2040645"/>
            <a:ext cx="41924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1" dirty="0">
                <a:solidFill>
                  <a:srgbClr val="002060"/>
                </a:solidFill>
              </a:rPr>
              <a:t>Yksilön taloustaidot? </a:t>
            </a:r>
          </a:p>
        </p:txBody>
      </p:sp>
      <p:sp>
        <p:nvSpPr>
          <p:cNvPr id="2" name="Nuoli oikealle 1">
            <a:extLst>
              <a:ext uri="{FF2B5EF4-FFF2-40B4-BE49-F238E27FC236}">
                <a16:creationId xmlns:a16="http://schemas.microsoft.com/office/drawing/2014/main" id="{3CDFFD27-B03E-2AEE-E90C-0B143FEAC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442" y="5567784"/>
            <a:ext cx="647700" cy="190500"/>
          </a:xfrm>
          <a:prstGeom prst="rightArrow">
            <a:avLst>
              <a:gd name="adj1" fmla="val 50000"/>
              <a:gd name="adj2" fmla="val 4977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i-FI" altLang="fi-FI"/>
          </a:p>
        </p:txBody>
      </p:sp>
      <p:sp>
        <p:nvSpPr>
          <p:cNvPr id="3" name="Nuoli oikealle 1">
            <a:extLst>
              <a:ext uri="{FF2B5EF4-FFF2-40B4-BE49-F238E27FC236}">
                <a16:creationId xmlns:a16="http://schemas.microsoft.com/office/drawing/2014/main" id="{FDAD7EA7-B132-A763-1D3A-C289F92BC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41" y="1018102"/>
            <a:ext cx="647700" cy="190500"/>
          </a:xfrm>
          <a:prstGeom prst="rightArrow">
            <a:avLst>
              <a:gd name="adj1" fmla="val 50000"/>
              <a:gd name="adj2" fmla="val 4977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49471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tsikko 1">
            <a:extLst>
              <a:ext uri="{FF2B5EF4-FFF2-40B4-BE49-F238E27FC236}">
                <a16:creationId xmlns:a16="http://schemas.microsoft.com/office/drawing/2014/main" id="{E6A5E78B-E1D9-6748-AD89-F7B3B3F0B6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2510" y="151751"/>
            <a:ext cx="11339030" cy="1116013"/>
          </a:xfrm>
        </p:spPr>
        <p:txBody>
          <a:bodyPr>
            <a:normAutofit/>
          </a:bodyPr>
          <a:lstStyle/>
          <a:p>
            <a:r>
              <a:rPr lang="fi-FI" altLang="fi-FI" sz="34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Kotitalousopettajat: 61% eri mieltä väitteen kanssa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0E78DB55-2BC8-C3F7-0D8C-EF75B42BB5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772657"/>
              </p:ext>
            </p:extLst>
          </p:nvPr>
        </p:nvGraphicFramePr>
        <p:xfrm>
          <a:off x="840819" y="1124745"/>
          <a:ext cx="7056784" cy="529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AC8DE4AC-C297-1922-CD84-8448E937E041}"/>
              </a:ext>
            </a:extLst>
          </p:cNvPr>
          <p:cNvSpPr txBox="1"/>
          <p:nvPr/>
        </p:nvSpPr>
        <p:spPr>
          <a:xfrm>
            <a:off x="840820" y="6420852"/>
            <a:ext cx="11015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effectLst/>
                <a:latin typeface="Arial" panose="020B0604020202020204" pitchFamily="34" charset="0"/>
              </a:rPr>
              <a:t>Autio ym. (2021). </a:t>
            </a:r>
            <a:r>
              <a:rPr lang="fi-FI" sz="1200" dirty="0" err="1">
                <a:effectLst/>
                <a:latin typeface="Arial" panose="020B0604020202020204" pitchFamily="34" charset="0"/>
              </a:rPr>
              <a:t>Finnish</a:t>
            </a:r>
            <a:r>
              <a:rPr lang="fi-FI" sz="1200" dirty="0">
                <a:effectLst/>
                <a:latin typeface="Arial" panose="020B0604020202020204" pitchFamily="34" charset="0"/>
              </a:rPr>
              <a:t> Home </a:t>
            </a:r>
            <a:r>
              <a:rPr lang="fi-FI" sz="1200" dirty="0" err="1">
                <a:effectLst/>
                <a:latin typeface="Arial" panose="020B0604020202020204" pitchFamily="34" charset="0"/>
              </a:rPr>
              <a:t>Economics</a:t>
            </a:r>
            <a:r>
              <a:rPr lang="fi-FI" sz="1200" dirty="0">
                <a:effectLst/>
                <a:latin typeface="Arial" panose="020B0604020202020204" pitchFamily="34" charset="0"/>
              </a:rPr>
              <a:t> Teachers </a:t>
            </a:r>
            <a:r>
              <a:rPr lang="fi-FI" sz="1200" dirty="0" err="1">
                <a:effectLst/>
                <a:latin typeface="Arial" panose="020B0604020202020204" pitchFamily="34" charset="0"/>
              </a:rPr>
              <a:t>Enabling</a:t>
            </a:r>
            <a:r>
              <a:rPr lang="fi-FI" sz="1200" dirty="0">
                <a:effectLst/>
                <a:latin typeface="Arial" panose="020B0604020202020204" pitchFamily="34" charset="0"/>
              </a:rPr>
              <a:t> </a:t>
            </a:r>
            <a:r>
              <a:rPr lang="fi-FI" sz="1200" dirty="0" err="1">
                <a:effectLst/>
                <a:latin typeface="Arial" panose="020B0604020202020204" pitchFamily="34" charset="0"/>
              </a:rPr>
              <a:t>Sustainability</a:t>
            </a:r>
            <a:r>
              <a:rPr lang="fi-FI" sz="1200" dirty="0">
                <a:effectLst/>
                <a:latin typeface="Arial" panose="020B0604020202020204" pitchFamily="34" charset="0"/>
              </a:rPr>
              <a:t> and Consumer </a:t>
            </a:r>
            <a:r>
              <a:rPr lang="fi-FI" sz="1200" dirty="0" err="1">
                <a:effectLst/>
                <a:latin typeface="Arial" panose="020B0604020202020204" pitchFamily="34" charset="0"/>
              </a:rPr>
              <a:t>Skills</a:t>
            </a:r>
            <a:r>
              <a:rPr lang="fi-FI" sz="1200" dirty="0">
                <a:effectLst/>
                <a:latin typeface="Arial" panose="020B0604020202020204" pitchFamily="34" charset="0"/>
              </a:rPr>
              <a:t> for Young People. </a:t>
            </a:r>
            <a:endParaRPr lang="fi-FI" sz="12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5B5E2DA-19D4-F7D4-4E6C-CAF8A6B5181B}"/>
              </a:ext>
            </a:extLst>
          </p:cNvPr>
          <p:cNvSpPr txBox="1"/>
          <p:nvPr/>
        </p:nvSpPr>
        <p:spPr>
          <a:xfrm>
            <a:off x="8264107" y="1374873"/>
            <a:ext cx="359264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”Hyviä sisältöjä löytyi mm: Nal.fi, </a:t>
            </a:r>
            <a:r>
              <a:rPr lang="fi-FI" sz="1600" b="1" dirty="0">
                <a:solidFill>
                  <a:srgbClr val="3366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Marttojen vinkkejä</a:t>
            </a:r>
            <a:r>
              <a:rPr lang="fi-FI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hätävara, säästövinkit.”</a:t>
            </a:r>
          </a:p>
          <a:p>
            <a:endParaRPr lang="fi-FI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i-FI" sz="1600" dirty="0">
                <a:latin typeface="Arial" panose="020B0604020202020204" pitchFamily="34" charset="0"/>
                <a:ea typeface="Times New Roman" panose="02020603050405020304" pitchFamily="18" charset="0"/>
              </a:rPr>
              <a:t>”K</a:t>
            </a:r>
            <a:r>
              <a:rPr lang="fi-FI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otitehtävänä on tutkia ja laskea </a:t>
            </a:r>
            <a:r>
              <a:rPr lang="fi-FI" sz="1600" b="1" dirty="0">
                <a:solidFill>
                  <a:srgbClr val="3366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omaa rahankäyttöä</a:t>
            </a:r>
            <a:r>
              <a:rPr lang="fi-FI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miten säästetään, mistä voi saada tuloja… oppilailla on ryhmän </a:t>
            </a:r>
            <a:r>
              <a:rPr lang="fi-FI" sz="1600" b="1" dirty="0">
                <a:solidFill>
                  <a:srgbClr val="3366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sisäinen budjetti</a:t>
            </a:r>
            <a:r>
              <a:rPr lang="fi-FI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ja he suunnittelevat aterian ja oppilaat saavat tehdä kaupassa ostoksensa itse </a:t>
            </a:r>
            <a:r>
              <a:rPr lang="fi-FI" sz="1600" b="1" dirty="0">
                <a:solidFill>
                  <a:srgbClr val="3366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budjetin rajoissa</a:t>
            </a:r>
            <a:r>
              <a:rPr lang="fi-FI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.”</a:t>
            </a:r>
            <a:endParaRPr lang="fi-FI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i-FI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i-FI" sz="1600" dirty="0">
                <a:latin typeface="Arial" panose="020B0604020202020204" pitchFamily="34" charset="0"/>
                <a:ea typeface="Times New Roman" panose="02020603050405020304" pitchFamily="18" charset="0"/>
              </a:rPr>
              <a:t>”Joka tunnilla </a:t>
            </a:r>
            <a:r>
              <a:rPr lang="fi-FI" sz="16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ekologiset</a:t>
            </a:r>
            <a:r>
              <a:rPr lang="fi-FI" sz="1600" dirty="0">
                <a:latin typeface="Arial" panose="020B0604020202020204" pitchFamily="34" charset="0"/>
                <a:ea typeface="Times New Roman" panose="02020603050405020304" pitchFamily="18" charset="0"/>
              </a:rPr>
              <a:t> lasit silmillä, korostamme laadukkuutta, elämisen laatua, emme ripottele </a:t>
            </a:r>
            <a:r>
              <a:rPr lang="fi-FI" sz="1600" b="1" dirty="0">
                <a:solidFill>
                  <a:srgbClr val="3366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seteleitä </a:t>
            </a:r>
            <a:r>
              <a:rPr lang="fi-FI" sz="1600" dirty="0">
                <a:latin typeface="Arial" panose="020B0604020202020204" pitchFamily="34" charset="0"/>
                <a:ea typeface="Times New Roman" panose="02020603050405020304" pitchFamily="18" charset="0"/>
              </a:rPr>
              <a:t>viemäriin eikä kompostiin.”</a:t>
            </a:r>
          </a:p>
          <a:p>
            <a:endParaRPr lang="fi-FI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i-FI" sz="1200" dirty="0">
                <a:latin typeface="Arial" panose="020B0604020202020204" pitchFamily="34" charset="0"/>
                <a:ea typeface="Times New Roman" panose="02020603050405020304" pitchFamily="18" charset="0"/>
              </a:rPr>
              <a:t>Kysely 2020; </a:t>
            </a:r>
            <a:r>
              <a:rPr lang="fi-FI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BioColour</a:t>
            </a:r>
            <a:r>
              <a:rPr lang="fi-FI" sz="1200" dirty="0">
                <a:latin typeface="Arial" panose="020B0604020202020204" pitchFamily="34" charset="0"/>
                <a:ea typeface="Times New Roman" panose="02020603050405020304" pitchFamily="18" charset="0"/>
              </a:rPr>
              <a:t>-hanke</a:t>
            </a:r>
            <a:endParaRPr lang="fi-FI" sz="12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A43A13-BD3C-52F7-DBC1-BE17367D6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Arjen taitojen oppimisen instituutiot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C2978F5D-BF38-DFE5-1B20-148C54DFC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159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Yksityinen</a:t>
            </a:r>
          </a:p>
          <a:p>
            <a:r>
              <a:rPr lang="fi-FI" sz="2200" dirty="0"/>
              <a:t>Perhe/kotitalous</a:t>
            </a:r>
          </a:p>
          <a:p>
            <a:r>
              <a:rPr lang="fi-FI" sz="2200" dirty="0"/>
              <a:t>Ystäväpiiri, sukulaiset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Julkinen</a:t>
            </a:r>
          </a:p>
          <a:p>
            <a:r>
              <a:rPr lang="fi-FI" sz="2200" dirty="0"/>
              <a:t>Koulu – Kotitalousopetus</a:t>
            </a:r>
          </a:p>
          <a:p>
            <a:r>
              <a:rPr lang="fi-FI" sz="2200" dirty="0"/>
              <a:t>Yliopistot – Kotitaloustiede ja kulutustutkimus</a:t>
            </a:r>
          </a:p>
          <a:p>
            <a:r>
              <a:rPr lang="fi-FI" sz="2200" dirty="0"/>
              <a:t>Kansalaisjärjestöt – </a:t>
            </a:r>
            <a:r>
              <a:rPr lang="fi-FI" sz="2200" b="1" dirty="0">
                <a:solidFill>
                  <a:srgbClr val="3366FF"/>
                </a:solidFill>
              </a:rPr>
              <a:t>Martat</a:t>
            </a:r>
          </a:p>
          <a:p>
            <a:r>
              <a:rPr lang="fi-FI" sz="2200" dirty="0"/>
              <a:t>Viranomaiset – KKV Kampus, Suomen Pankki </a:t>
            </a:r>
            <a:r>
              <a:rPr lang="fi-FI" sz="1800" dirty="0"/>
              <a:t>(talousosaamisen keskus)</a:t>
            </a:r>
          </a:p>
          <a:p>
            <a:r>
              <a:rPr lang="fi-FI" sz="2200" dirty="0"/>
              <a:t>Yritykset </a:t>
            </a:r>
            <a:r>
              <a:rPr lang="fi-FI" sz="2000" dirty="0"/>
              <a:t>(ml. työkaverit) – TAT Nuoret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075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F2C308-6D7E-BD4B-FFF5-9F87E2B7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342" y="365125"/>
            <a:ext cx="10379015" cy="1325563"/>
          </a:xfrm>
        </p:spPr>
        <p:txBody>
          <a:bodyPr/>
          <a:lstStyle/>
          <a:p>
            <a:r>
              <a:rPr lang="fi-FI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Kirjallisuus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EB839F31-B88B-DA44-7A67-61F119BA6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4342" y="1690688"/>
            <a:ext cx="3083756" cy="4390498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2595F01B-D3D3-FFD6-BC5D-DA90AEBE3C57}"/>
              </a:ext>
            </a:extLst>
          </p:cNvPr>
          <p:cNvSpPr txBox="1"/>
          <p:nvPr/>
        </p:nvSpPr>
        <p:spPr>
          <a:xfrm>
            <a:off x="5538158" y="1547834"/>
            <a:ext cx="51585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Teos tarjoaa historiallisia makupaloja sekä aikamatkoja ja -retkiä ruuan raaka-aineiden ja ruokailutottumusten historiaan sekä </a:t>
            </a:r>
            <a:r>
              <a:rPr lang="fi-FI" b="1" dirty="0">
                <a:solidFill>
                  <a:srgbClr val="00B050"/>
                </a:solidFill>
              </a:rPr>
              <a:t>reflektiiviseen syömiseen ilmastomuutoksen haastaessa ihmiskunnan tulevaisuutta</a:t>
            </a:r>
            <a:r>
              <a:rPr lang="fi-FI" dirty="0"/>
              <a:t>. Näköpiirissä on ruokauhkia lajikirjon köyhtyessä sekä monokulttuurisen viljelyn myötä. Myös ilmastonmuutos muuttaa ravintokasvien elinoloja. Kyllin teos luokin uskoa, että </a:t>
            </a:r>
            <a:r>
              <a:rPr lang="fi-FI" b="1" dirty="0">
                <a:solidFill>
                  <a:srgbClr val="00B050"/>
                </a:solidFill>
              </a:rPr>
              <a:t>tästäkin selvitään</a:t>
            </a:r>
            <a:r>
              <a:rPr lang="fi-FI" dirty="0"/>
              <a:t>… </a:t>
            </a:r>
            <a:r>
              <a:rPr lang="fi-FI" b="1" dirty="0">
                <a:solidFill>
                  <a:srgbClr val="C00000"/>
                </a:solidFill>
              </a:rPr>
              <a:t>lihansyönti on kovin nuorta </a:t>
            </a:r>
            <a:r>
              <a:rPr lang="fi-FI" dirty="0"/>
              <a:t>nykyisessä laajuudessa ja ihminen on kekseliäs ruokailija. Tulevaisuuden syömisen osaamista ja tapoja rakennetaan </a:t>
            </a:r>
            <a:r>
              <a:rPr lang="fi-FI" b="1" dirty="0">
                <a:solidFill>
                  <a:srgbClr val="0070C0"/>
                </a:solidFill>
              </a:rPr>
              <a:t>kotitalousluokissa</a:t>
            </a:r>
            <a:r>
              <a:rPr lang="fi-FI" dirty="0"/>
              <a:t>, </a:t>
            </a:r>
            <a:r>
              <a:rPr lang="fi-FI" b="1" dirty="0">
                <a:solidFill>
                  <a:srgbClr val="0070C0"/>
                </a:solidFill>
              </a:rPr>
              <a:t>kodeissa</a:t>
            </a:r>
            <a:r>
              <a:rPr lang="fi-FI" dirty="0"/>
              <a:t>, kaduilla, ravintoloissa, puistoissa sekä julkisessa ruokailussa. </a:t>
            </a:r>
          </a:p>
          <a:p>
            <a:endParaRPr lang="fi-FI" dirty="0"/>
          </a:p>
          <a:p>
            <a:endParaRPr lang="fi-FI" dirty="0"/>
          </a:p>
          <a:p>
            <a:r>
              <a:rPr lang="fi-FI" sz="1200" dirty="0"/>
              <a:t>Autio, M. (2021) </a:t>
            </a:r>
            <a:r>
              <a:rPr lang="fi-FI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Oivaltavaa ja maukasta historiaa ruoka-aineista, ruuasta ja syömisestä. Ainedidaktiikka 5(3), 136-139.</a:t>
            </a:r>
          </a:p>
          <a:p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974B8959-E729-1B33-A9C8-C6433969AB5F}"/>
              </a:ext>
            </a:extLst>
          </p:cNvPr>
          <p:cNvSpPr txBox="1"/>
          <p:nvPr/>
        </p:nvSpPr>
        <p:spPr>
          <a:xfrm>
            <a:off x="1074176" y="6159260"/>
            <a:ext cx="30837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/>
              <a:t>https://www.suomalainen.com/products/suomen-ruokahistoria</a:t>
            </a:r>
          </a:p>
        </p:txBody>
      </p:sp>
    </p:spTree>
    <p:extLst>
      <p:ext uri="{BB962C8B-B14F-4D97-AF65-F5344CB8AC3E}">
        <p14:creationId xmlns:p14="http://schemas.microsoft.com/office/powerpoint/2010/main" val="3628418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216AC9-0F2C-5286-BA16-CC3333828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77" y="365125"/>
            <a:ext cx="10577423" cy="1325563"/>
          </a:xfrm>
        </p:spPr>
        <p:txBody>
          <a:bodyPr/>
          <a:lstStyle/>
          <a:p>
            <a:r>
              <a:rPr lang="fi-FI" sz="40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Toimintaympäristö muutoksessa </a:t>
            </a:r>
            <a:r>
              <a:rPr lang="fi-FI" sz="3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[aina on]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973A00-D7C7-1F51-2B50-49D251A48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9905" y="1699225"/>
            <a:ext cx="4932872" cy="4486275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Rahan ja energian hinta</a:t>
            </a:r>
          </a:p>
          <a:p>
            <a:r>
              <a:rPr lang="fi-FI" sz="2400" dirty="0"/>
              <a:t>Inflaatio</a:t>
            </a:r>
          </a:p>
          <a:p>
            <a:r>
              <a:rPr lang="fi-FI" sz="2400" dirty="0"/>
              <a:t>Elintarvikkeiden hinnat nousseet </a:t>
            </a:r>
            <a:r>
              <a:rPr lang="fi-FI" sz="2400" b="1" dirty="0">
                <a:solidFill>
                  <a:srgbClr val="FF0000"/>
                </a:solidFill>
              </a:rPr>
              <a:t>20% </a:t>
            </a:r>
            <a:r>
              <a:rPr lang="fi-FI" sz="2400" dirty="0"/>
              <a:t>vuodessa</a:t>
            </a:r>
          </a:p>
          <a:p>
            <a:r>
              <a:rPr lang="fi-FI" sz="2400" dirty="0"/>
              <a:t>Asumisen kalleus </a:t>
            </a:r>
            <a:r>
              <a:rPr lang="fi-FI" sz="1800" dirty="0"/>
              <a:t>(korot, energia) </a:t>
            </a:r>
          </a:p>
          <a:p>
            <a:pPr lvl="1"/>
            <a:r>
              <a:rPr lang="fi-FI" sz="2000" dirty="0"/>
              <a:t>Asuntojen markkinahinnat laskussa</a:t>
            </a: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fi-FI" dirty="0"/>
          </a:p>
          <a:p>
            <a:pPr marL="0" indent="0">
              <a:buNone/>
            </a:pPr>
            <a:r>
              <a:rPr lang="fi-FI" sz="2400" dirty="0"/>
              <a:t>Palkkakehitys heikkoa</a:t>
            </a:r>
          </a:p>
          <a:p>
            <a:pPr lvl="1"/>
            <a:r>
              <a:rPr lang="fi-FI" sz="2000" dirty="0"/>
              <a:t>Ostovoima heikkenee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EBBD618F-0B05-1A9F-6A5F-7B3F9C176E60}"/>
              </a:ext>
            </a:extLst>
          </p:cNvPr>
          <p:cNvSpPr txBox="1">
            <a:spLocks/>
          </p:cNvSpPr>
          <p:nvPr/>
        </p:nvSpPr>
        <p:spPr>
          <a:xfrm>
            <a:off x="6420930" y="1690688"/>
            <a:ext cx="5341189" cy="4216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b="1" dirty="0"/>
              <a:t>Ympäristöongelmat</a:t>
            </a:r>
          </a:p>
          <a:p>
            <a:r>
              <a:rPr lang="fi-FI" sz="2400" dirty="0"/>
              <a:t>Ilmastonmuutos</a:t>
            </a:r>
          </a:p>
          <a:p>
            <a:r>
              <a:rPr lang="fi-FI" sz="2400" dirty="0"/>
              <a:t>Vesien ja maaperän saastuminen</a:t>
            </a:r>
          </a:p>
          <a:p>
            <a:r>
              <a:rPr lang="fi-FI" sz="2400" dirty="0"/>
              <a:t>Kasvi- ja eläinlajien kirjon köyhtyminen </a:t>
            </a: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fi-FI" sz="2400" dirty="0"/>
          </a:p>
          <a:p>
            <a:pPr marL="0" indent="0">
              <a:lnSpc>
                <a:spcPct val="50000"/>
              </a:lnSpc>
              <a:spcBef>
                <a:spcPts val="600"/>
              </a:spcBef>
              <a:buNone/>
            </a:pPr>
            <a:endParaRPr lang="fi-FI" sz="2400" dirty="0"/>
          </a:p>
          <a:p>
            <a:pPr marL="0" indent="0">
              <a:lnSpc>
                <a:spcPct val="50000"/>
              </a:lnSpc>
              <a:spcBef>
                <a:spcPts val="600"/>
              </a:spcBef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Luonnonvarojen ylikulutus</a:t>
            </a:r>
          </a:p>
          <a:p>
            <a:r>
              <a:rPr lang="fi-FI" sz="2000" dirty="0"/>
              <a:t>Irtikytkentä fossiilitaloudesta</a:t>
            </a:r>
          </a:p>
          <a:p>
            <a:pPr marL="0" indent="0">
              <a:buNone/>
            </a:pPr>
            <a:endParaRPr lang="fi-FI" sz="2400" dirty="0"/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F67D956-8C01-EF63-E896-78C8A7E92B24}"/>
              </a:ext>
            </a:extLst>
          </p:cNvPr>
          <p:cNvSpPr txBox="1"/>
          <p:nvPr/>
        </p:nvSpPr>
        <p:spPr>
          <a:xfrm>
            <a:off x="2569592" y="5568649"/>
            <a:ext cx="7052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Kotitaloudet – kuluttajat – ihmiset – ihmiskunta </a:t>
            </a:r>
          </a:p>
        </p:txBody>
      </p:sp>
    </p:spTree>
    <p:extLst>
      <p:ext uri="{BB962C8B-B14F-4D97-AF65-F5344CB8AC3E}">
        <p14:creationId xmlns:p14="http://schemas.microsoft.com/office/powerpoint/2010/main" val="3286839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3D51D5-AE85-4D17-C7A1-7CA027C5A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4113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Arjen kentät ja taidot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791CFF-B8FA-1194-737B-AF85B5F66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166" y="1526786"/>
            <a:ext cx="9953445" cy="48308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altLang="fi-FI" b="0" dirty="0"/>
              <a:t>Arki: rutiinia, toisteisuutta, päivittäisiä toimintoja, rytmejä</a:t>
            </a:r>
          </a:p>
          <a:p>
            <a:pPr lvl="1">
              <a:lnSpc>
                <a:spcPct val="110000"/>
              </a:lnSpc>
            </a:pPr>
            <a:r>
              <a:rPr lang="fi-FI" altLang="fi-FI" dirty="0"/>
              <a:t>Arkisista toiminnoista ”selviää” taidoilla</a:t>
            </a:r>
          </a:p>
          <a:p>
            <a:pPr lvl="1">
              <a:lnSpc>
                <a:spcPct val="110000"/>
              </a:lnSpc>
            </a:pPr>
            <a:r>
              <a:rPr lang="fi-FI" altLang="fi-FI" dirty="0"/>
              <a:t>Yksilön kyvyt ja osaaminen rajallisia -&gt; yhteisöllinen osaaminen</a:t>
            </a:r>
          </a:p>
          <a:p>
            <a:pPr lvl="1">
              <a:lnSpc>
                <a:spcPct val="110000"/>
              </a:lnSpc>
            </a:pPr>
            <a:r>
              <a:rPr lang="fi-FI" altLang="fi-FI" dirty="0"/>
              <a:t>Toimintaympäristö </a:t>
            </a:r>
            <a:r>
              <a:rPr lang="fi-FI" altLang="fi-FI" sz="1900" dirty="0"/>
              <a:t>(mm. pandemia, hyökkäyssota) </a:t>
            </a:r>
            <a:r>
              <a:rPr lang="fi-FI" altLang="fi-FI" dirty="0"/>
              <a:t>ja henkilökohtaisen elämän haasteet ennakoimattomia </a:t>
            </a:r>
            <a:r>
              <a:rPr lang="fi-FI" altLang="fi-FI" sz="1900" dirty="0"/>
              <a:t>(mm. työttömyys, avioero, terveysongelmat)</a:t>
            </a:r>
            <a:endParaRPr lang="fi-FI" altLang="fi-FI" sz="1900" b="0" dirty="0"/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endParaRPr lang="fi-FI" altLang="fi-FI" dirty="0"/>
          </a:p>
          <a:p>
            <a:pPr marL="0" indent="0">
              <a:buNone/>
            </a:pPr>
            <a:r>
              <a:rPr lang="fi-FI" altLang="fi-FI" b="0" dirty="0"/>
              <a:t>Taitojen moninaisuus</a:t>
            </a:r>
          </a:p>
          <a:p>
            <a:pPr lvl="1">
              <a:lnSpc>
                <a:spcPct val="100000"/>
              </a:lnSpc>
            </a:pPr>
            <a:r>
              <a:rPr lang="fi-FI" altLang="fi-FI" dirty="0"/>
              <a:t>Ruoka-, terveys- ja ravitsemusosaaminen</a:t>
            </a:r>
          </a:p>
          <a:p>
            <a:pPr lvl="1">
              <a:lnSpc>
                <a:spcPct val="100000"/>
              </a:lnSpc>
            </a:pPr>
            <a:r>
              <a:rPr lang="fi-FI" altLang="fi-FI" dirty="0"/>
              <a:t>Talous- ja kuluttajaosaaminen</a:t>
            </a:r>
          </a:p>
          <a:p>
            <a:pPr lvl="1">
              <a:lnSpc>
                <a:spcPct val="100000"/>
              </a:lnSpc>
            </a:pPr>
            <a:r>
              <a:rPr lang="fi-FI" altLang="fi-FI" dirty="0"/>
              <a:t>Asumisen taidot</a:t>
            </a:r>
          </a:p>
          <a:p>
            <a:pPr lvl="1">
              <a:lnSpc>
                <a:spcPct val="100000"/>
              </a:lnSpc>
            </a:pPr>
            <a:r>
              <a:rPr lang="fi-FI" altLang="fi-FI" dirty="0"/>
              <a:t>Perhe- ja monikulttuurisuus osaaminen – vuorovaikutustaidot</a:t>
            </a:r>
          </a:p>
          <a:p>
            <a:pPr lvl="1">
              <a:lnSpc>
                <a:spcPct val="100000"/>
              </a:lnSpc>
            </a:pPr>
            <a:r>
              <a:rPr lang="fi-FI" altLang="fi-FI" dirty="0"/>
              <a:t>Kestävyystaidot – 1.5 asteinen elämäntyyli</a:t>
            </a:r>
          </a:p>
          <a:p>
            <a:pPr lvl="1">
              <a:lnSpc>
                <a:spcPct val="100000"/>
              </a:lnSpc>
            </a:pPr>
            <a:r>
              <a:rPr lang="fi-FI" altLang="fi-FI" dirty="0"/>
              <a:t>Digitaidot, aikataidot …</a:t>
            </a:r>
          </a:p>
        </p:txBody>
      </p:sp>
    </p:spTree>
    <p:extLst>
      <p:ext uri="{BB962C8B-B14F-4D97-AF65-F5344CB8AC3E}">
        <p14:creationId xmlns:p14="http://schemas.microsoft.com/office/powerpoint/2010/main" val="387126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tsikko 1">
            <a:extLst>
              <a:ext uri="{FF2B5EF4-FFF2-40B4-BE49-F238E27FC236}">
                <a16:creationId xmlns:a16="http://schemas.microsoft.com/office/drawing/2014/main" id="{D1B48011-1D07-2BB1-3278-412374B3A8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5609" y="-100013"/>
            <a:ext cx="9559956" cy="1557877"/>
          </a:xfrm>
        </p:spPr>
        <p:txBody>
          <a:bodyPr/>
          <a:lstStyle/>
          <a:p>
            <a:r>
              <a:rPr lang="fi-FI" altLang="fi-FI" sz="32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Suomen hiilijälki suhteessa muihin maihin</a:t>
            </a:r>
            <a:endParaRPr lang="fi-FI" altLang="fi-FI" sz="1800" b="1" dirty="0">
              <a:solidFill>
                <a:srgbClr val="002060"/>
              </a:solidFill>
            </a:endParaRPr>
          </a:p>
        </p:txBody>
      </p:sp>
      <p:pic>
        <p:nvPicPr>
          <p:cNvPr id="14339" name="Sisällön paikkamerkki 3" descr="Kuviossa näkyy kymmenen valtion hiilijalanjälki ruuan, asumisen, liikkumisen, tavaroiden ja palvelujen osalta. Suomi hiilijalanjälki toiseksi suurin. Kanadalla on Suomen suurempi arvo.">
            <a:extLst>
              <a:ext uri="{FF2B5EF4-FFF2-40B4-BE49-F238E27FC236}">
                <a16:creationId xmlns:a16="http://schemas.microsoft.com/office/drawing/2014/main" id="{5B3DA0CD-3B74-4196-B4A0-F083B3617F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7243" y="1026874"/>
            <a:ext cx="7898322" cy="5414962"/>
          </a:xfrm>
        </p:spPr>
      </p:pic>
      <p:sp>
        <p:nvSpPr>
          <p:cNvPr id="14340" name="Alanuoli 1">
            <a:extLst>
              <a:ext uri="{FF2B5EF4-FFF2-40B4-BE49-F238E27FC236}">
                <a16:creationId xmlns:a16="http://schemas.microsoft.com/office/drawing/2014/main" id="{901A3382-CF89-FAF5-1B6F-8FD32FD5F35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56645" y="1278476"/>
            <a:ext cx="171450" cy="358775"/>
          </a:xfrm>
          <a:prstGeom prst="downArrow">
            <a:avLst>
              <a:gd name="adj1" fmla="val 50000"/>
              <a:gd name="adj2" fmla="val 4949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i-FI" altLang="fi-FI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C33B0BC9-F364-779E-6673-C5C3E906A405}"/>
              </a:ext>
            </a:extLst>
          </p:cNvPr>
          <p:cNvSpPr txBox="1"/>
          <p:nvPr/>
        </p:nvSpPr>
        <p:spPr>
          <a:xfrm>
            <a:off x="2413508" y="6273225"/>
            <a:ext cx="9559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/>
              <a:t>Akenji</a:t>
            </a:r>
            <a:r>
              <a:rPr lang="fi-FI" sz="1400" dirty="0"/>
              <a:t> et. al. (2021) </a:t>
            </a:r>
            <a:r>
              <a:rPr lang="fi-FI" sz="1400" b="1" dirty="0">
                <a:solidFill>
                  <a:srgbClr val="00B050"/>
                </a:solidFill>
              </a:rPr>
              <a:t>1.5–</a:t>
            </a:r>
            <a:r>
              <a:rPr lang="fi-FI" sz="1400" b="1" dirty="0" err="1">
                <a:solidFill>
                  <a:srgbClr val="00B050"/>
                </a:solidFill>
              </a:rPr>
              <a:t>Degree</a:t>
            </a:r>
            <a:r>
              <a:rPr lang="fi-FI" sz="1400" b="1" dirty="0">
                <a:solidFill>
                  <a:srgbClr val="00B050"/>
                </a:solidFill>
              </a:rPr>
              <a:t> </a:t>
            </a:r>
            <a:r>
              <a:rPr lang="fi-FI" sz="1400" b="1" dirty="0" err="1">
                <a:solidFill>
                  <a:srgbClr val="00B050"/>
                </a:solidFill>
              </a:rPr>
              <a:t>Lifestyles</a:t>
            </a:r>
            <a:r>
              <a:rPr lang="fi-FI" sz="1400" dirty="0"/>
              <a:t>: </a:t>
            </a:r>
            <a:r>
              <a:rPr lang="fi-FI" sz="1400" dirty="0" err="1"/>
              <a:t>Towards</a:t>
            </a:r>
            <a:r>
              <a:rPr lang="fi-FI" sz="1400" dirty="0"/>
              <a:t> a </a:t>
            </a:r>
            <a:r>
              <a:rPr lang="fi-FI" sz="1400" b="1" dirty="0" err="1">
                <a:solidFill>
                  <a:srgbClr val="00B050"/>
                </a:solidFill>
              </a:rPr>
              <a:t>Fair</a:t>
            </a:r>
            <a:r>
              <a:rPr lang="fi-FI" sz="1400" dirty="0"/>
              <a:t> </a:t>
            </a:r>
            <a:r>
              <a:rPr lang="fi-FI" sz="1400" dirty="0" err="1"/>
              <a:t>Consumption</a:t>
            </a:r>
            <a:r>
              <a:rPr lang="fi-FI" sz="1400" dirty="0"/>
              <a:t> </a:t>
            </a:r>
            <a:r>
              <a:rPr lang="fi-FI" sz="1400" dirty="0" err="1"/>
              <a:t>Space</a:t>
            </a:r>
            <a:r>
              <a:rPr lang="fi-FI" sz="1400" dirty="0"/>
              <a:t> for All. Hot </a:t>
            </a:r>
            <a:r>
              <a:rPr lang="fi-FI" sz="1400" dirty="0" err="1"/>
              <a:t>or</a:t>
            </a:r>
            <a:r>
              <a:rPr lang="fi-FI" sz="1400" dirty="0"/>
              <a:t> Cool Institute.</a:t>
            </a:r>
          </a:p>
          <a:p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412AA24A-FC0F-85D4-52C3-822E56DE97A3}"/>
              </a:ext>
            </a:extLst>
          </p:cNvPr>
          <p:cNvSpPr txBox="1"/>
          <p:nvPr/>
        </p:nvSpPr>
        <p:spPr>
          <a:xfrm>
            <a:off x="8100204" y="3065274"/>
            <a:ext cx="27345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altLang="fi-FI" sz="2600" b="1" dirty="0">
                <a:solidFill>
                  <a:srgbClr val="002060"/>
                </a:solidFill>
                <a:cs typeface="Aharoni" panose="02010803020104030203" pitchFamily="2" charset="-79"/>
              </a:rPr>
              <a:t>Kohti </a:t>
            </a:r>
            <a:r>
              <a:rPr lang="fi-FI" altLang="fi-FI" sz="2600" b="1" dirty="0">
                <a:solidFill>
                  <a:srgbClr val="00B050"/>
                </a:solidFill>
                <a:cs typeface="Aharoni" panose="02010803020104030203" pitchFamily="2" charset="-79"/>
              </a:rPr>
              <a:t>1.5-asteista</a:t>
            </a:r>
            <a:r>
              <a:rPr lang="fi-FI" altLang="fi-FI" sz="2600" b="1" dirty="0">
                <a:solidFill>
                  <a:srgbClr val="002060"/>
                </a:solidFill>
                <a:cs typeface="Aharoni" panose="02010803020104030203" pitchFamily="2" charset="-79"/>
              </a:rPr>
              <a:t> elämäntapaa?</a:t>
            </a:r>
            <a:endParaRPr lang="fi-FI" sz="2600" dirty="0"/>
          </a:p>
          <a:p>
            <a:endParaRPr lang="fi-F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tsikko 1">
            <a:extLst>
              <a:ext uri="{FF2B5EF4-FFF2-40B4-BE49-F238E27FC236}">
                <a16:creationId xmlns:a16="http://schemas.microsoft.com/office/drawing/2014/main" id="{FF88F59B-37DE-088D-C62B-1B396E7E87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3280" y="218040"/>
            <a:ext cx="9434425" cy="1116013"/>
          </a:xfrm>
        </p:spPr>
        <p:txBody>
          <a:bodyPr>
            <a:normAutofit/>
          </a:bodyPr>
          <a:lstStyle/>
          <a:p>
            <a:r>
              <a:rPr lang="fi-FI" altLang="fi-FI" sz="3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Menneisyyden taitoja vai nykyisiä?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4E5777-CDF2-4EE5-F5A0-0E853274C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843" y="1451348"/>
            <a:ext cx="5236234" cy="466689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altLang="fi-FI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Ekologisen kuluttamisen ”kymmenen käskyä”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fi-FI" sz="2400" b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2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Älä </a:t>
            </a:r>
            <a:r>
              <a:rPr lang="fi-F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osta turhaa tuotetta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Älä osta kertakäyttöistä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Älä osta korjauskelvotonta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Suosi </a:t>
            </a:r>
            <a:r>
              <a:rPr lang="fi-FI" sz="24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kestäviä</a:t>
            </a:r>
            <a:r>
              <a:rPr lang="fi-F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tuotteita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Osta ympäristömerkittyjä tuotteita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Vältä haitallisia tuotteita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Suosi </a:t>
            </a:r>
            <a:r>
              <a:rPr lang="fi-FI" sz="24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paikallisia</a:t>
            </a:r>
            <a:r>
              <a:rPr lang="fi-F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tuotteita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Käytä </a:t>
            </a:r>
            <a:r>
              <a:rPr lang="fi-FI" sz="24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uusiutuvaa</a:t>
            </a:r>
            <a:r>
              <a:rPr lang="fi-F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energiaa/ekosähköä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Vältä lentämistä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Suosi autotonta elämäntapaa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i-FI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17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Lähde: Kuluttajalehti 6/2000</a:t>
            </a:r>
            <a:endParaRPr lang="fi-FI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fi-FI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9D6D3AB5-AF28-D605-BF5B-4C72E61D1E2E}"/>
              </a:ext>
            </a:extLst>
          </p:cNvPr>
          <p:cNvSpPr txBox="1"/>
          <p:nvPr/>
        </p:nvSpPr>
        <p:spPr>
          <a:xfrm>
            <a:off x="6199514" y="1476172"/>
            <a:ext cx="5187356" cy="480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rgbClr val="002060"/>
                </a:solidFill>
              </a:rPr>
              <a:t>Vuosi 2023</a:t>
            </a:r>
          </a:p>
          <a:p>
            <a:pPr>
              <a:lnSpc>
                <a:spcPts val="1500"/>
              </a:lnSpc>
            </a:pPr>
            <a:endParaRPr lang="fi-FI" dirty="0"/>
          </a:p>
          <a:p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Ruuan kulutuksen politisoituminen tapahtunut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Lihasta </a:t>
            </a:r>
            <a:r>
              <a:rPr lang="fi-FI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”irtikytkentä”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Entä maidosta?</a:t>
            </a:r>
          </a:p>
          <a:p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Energiakysymykset 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(mm. tuulivoima, aurinkoenergia, sähköautot, puurakentaminen)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Fossiilitaloudesta irtikytkentä</a:t>
            </a:r>
          </a:p>
          <a:p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Vapaa-ajan keskeisyys 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(mm. lentäminen)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Vaikea vapautua kulutuksen nautinnoista</a:t>
            </a:r>
          </a:p>
          <a:p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endParaRPr lang="fi-FI" dirty="0"/>
          </a:p>
          <a:p>
            <a:endParaRPr lang="fi-F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Kuva 4" descr="Kuvio lihattomien kotitalouksien jakautumisesta 2012 ja 2016. 25-34-vuotiaat syövät vähiten lihaa. lihattomia on reilu 20% kotitalouksista. . Vuonna 2016 lihattomuus kasvanut eniten 55-64-vuotiaiden keskuudessa.">
            <a:extLst>
              <a:ext uri="{FF2B5EF4-FFF2-40B4-BE49-F238E27FC236}">
                <a16:creationId xmlns:a16="http://schemas.microsoft.com/office/drawing/2014/main" id="{AF69ACF4-DDF1-0F08-CA3C-C714530E4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85" y="3312364"/>
            <a:ext cx="4824412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kstiruutu 5">
            <a:extLst>
              <a:ext uri="{FF2B5EF4-FFF2-40B4-BE49-F238E27FC236}">
                <a16:creationId xmlns:a16="http://schemas.microsoft.com/office/drawing/2014/main" id="{E0377117-DC03-ED54-85AB-67A14AEAE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1" y="3108326"/>
            <a:ext cx="1871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i-FI" altLang="fi-FI" sz="1200">
                <a:ea typeface="MS PGothic" panose="020B0600070205080204" pitchFamily="34" charset="-128"/>
              </a:rPr>
              <a:t>Lähde: LUKE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D64BA93-62FE-EF80-F14E-E03319E8AC0E}"/>
              </a:ext>
            </a:extLst>
          </p:cNvPr>
          <p:cNvSpPr txBox="1"/>
          <p:nvPr/>
        </p:nvSpPr>
        <p:spPr>
          <a:xfrm>
            <a:off x="9227180" y="1786684"/>
            <a:ext cx="22632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  <a:defRPr/>
            </a:pPr>
            <a:r>
              <a:rPr lang="fi-FI" sz="2200" b="1" dirty="0">
                <a:solidFill>
                  <a:srgbClr val="002060"/>
                </a:solidFill>
                <a:cs typeface="Aharoni" panose="02010803020104030203" pitchFamily="2" charset="-79"/>
              </a:rPr>
              <a:t>25–34-vuotiaiden ikä­ryhmässä ostetaan vähiten lihaa</a:t>
            </a:r>
          </a:p>
        </p:txBody>
      </p:sp>
      <p:pic>
        <p:nvPicPr>
          <p:cNvPr id="33797" name="Sisällön paikkamerkki 3" descr="Kuvio maidon kulutuksesta Suomessa 1950-2018.">
            <a:extLst>
              <a:ext uri="{FF2B5EF4-FFF2-40B4-BE49-F238E27FC236}">
                <a16:creationId xmlns:a16="http://schemas.microsoft.com/office/drawing/2014/main" id="{8C04C37E-DF5B-18BA-71B9-C25C58D3B2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9276" y="170713"/>
            <a:ext cx="4032514" cy="3595862"/>
          </a:xfr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13288DFA-0555-E497-C5AF-714C0B1E6E98}"/>
              </a:ext>
            </a:extLst>
          </p:cNvPr>
          <p:cNvSpPr txBox="1"/>
          <p:nvPr/>
        </p:nvSpPr>
        <p:spPr>
          <a:xfrm>
            <a:off x="6681655" y="170713"/>
            <a:ext cx="428016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i-FI" sz="2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Maidon kulutus laskussa – ja käänne lihan kulutuksessa</a:t>
            </a:r>
          </a:p>
        </p:txBody>
      </p:sp>
      <p:pic>
        <p:nvPicPr>
          <p:cNvPr id="33799" name="Kuva 5" descr="Kuvio lihan kulutuksesta Suomessa 1950-2018.">
            <a:extLst>
              <a:ext uri="{FF2B5EF4-FFF2-40B4-BE49-F238E27FC236}">
                <a16:creationId xmlns:a16="http://schemas.microsoft.com/office/drawing/2014/main" id="{9D338ADD-741E-4F49-A540-06B7EAB72F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51" y="3907725"/>
            <a:ext cx="4379643" cy="288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A0B55CAE-4AE1-6898-C27F-303B1A6B7BBA}"/>
              </a:ext>
            </a:extLst>
          </p:cNvPr>
          <p:cNvSpPr txBox="1"/>
          <p:nvPr/>
        </p:nvSpPr>
        <p:spPr>
          <a:xfrm>
            <a:off x="6450492" y="1784887"/>
            <a:ext cx="260667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fi-FI" sz="2000" b="1" dirty="0">
                <a:solidFill>
                  <a:srgbClr val="002060"/>
                </a:solidFill>
              </a:rPr>
              <a:t>2019 Lihan kulutus laski 1,5 kg ja viljan kokonaiskulutus kasvoi 2 kg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0AE17AC8-DB36-3915-E910-9BC2D1EDCCB8}"/>
              </a:ext>
            </a:extLst>
          </p:cNvPr>
          <p:cNvSpPr txBox="1"/>
          <p:nvPr/>
        </p:nvSpPr>
        <p:spPr>
          <a:xfrm>
            <a:off x="5000654" y="4675338"/>
            <a:ext cx="1449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002060"/>
                </a:solidFill>
                <a:cs typeface="Aharoni" panose="02010803020104030203" pitchFamily="2" charset="-79"/>
              </a:rPr>
              <a:t>2019-2021 vähentynyt 2.2 kg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FBF75A-7E3D-0931-71CC-5EB6511F7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986"/>
            <a:ext cx="10515600" cy="1325563"/>
          </a:xfrm>
        </p:spPr>
        <p:txBody>
          <a:bodyPr>
            <a:normAutofit/>
          </a:bodyPr>
          <a:lstStyle/>
          <a:p>
            <a:r>
              <a:rPr lang="fi-FI" sz="38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Maidon vähentämisen taito</a:t>
            </a:r>
            <a:r>
              <a:rPr lang="fi-FI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913749-C790-0531-8041-6BA5A48B5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3962"/>
            <a:ext cx="10515600" cy="4741591"/>
          </a:xfrm>
        </p:spPr>
        <p:txBody>
          <a:bodyPr/>
          <a:lstStyle/>
          <a:p>
            <a:r>
              <a:rPr lang="fi-FI" sz="2400" dirty="0"/>
              <a:t>Juotavan maidon kulutus vähenee, juustot maistuvat </a:t>
            </a:r>
            <a:r>
              <a:rPr lang="fi-FI" sz="2000" dirty="0"/>
              <a:t>(vrt. </a:t>
            </a:r>
            <a:r>
              <a:rPr lang="fi-FI" sz="2000" dirty="0" err="1"/>
              <a:t>fleksaaminen</a:t>
            </a:r>
            <a:r>
              <a:rPr lang="fi-FI" sz="2000" dirty="0"/>
              <a:t> ja liha)</a:t>
            </a:r>
          </a:p>
          <a:p>
            <a:pPr lvl="1"/>
            <a:r>
              <a:rPr lang="fi-FI" sz="1800" dirty="0"/>
              <a:t>Kun juotava maito juuston valmistuksessa (1 kg juustoa =&gt; 10 kg maitoa)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E233264-8019-E09C-D44A-B6EAC0392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50" y="2010364"/>
            <a:ext cx="4039164" cy="413442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B893907-6CDF-3147-D90A-0BC6D315A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86879"/>
            <a:ext cx="3972479" cy="301032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9761E1D2-F609-B0CA-EF5C-7A2295421DFD}"/>
              </a:ext>
            </a:extLst>
          </p:cNvPr>
          <p:cNvSpPr txBox="1"/>
          <p:nvPr/>
        </p:nvSpPr>
        <p:spPr>
          <a:xfrm>
            <a:off x="992149" y="6164791"/>
            <a:ext cx="988575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Autio et al. (2023) </a:t>
            </a:r>
            <a:r>
              <a:rPr lang="fi-FI" sz="1400" dirty="0" err="1"/>
              <a:t>Towards</a:t>
            </a:r>
            <a:r>
              <a:rPr lang="fi-FI" sz="1400" dirty="0"/>
              <a:t> </a:t>
            </a:r>
            <a:r>
              <a:rPr lang="fi-FI" sz="1400" b="1" dirty="0">
                <a:solidFill>
                  <a:srgbClr val="00B050"/>
                </a:solidFill>
              </a:rPr>
              <a:t>de-</a:t>
            </a:r>
            <a:r>
              <a:rPr lang="fi-FI" sz="1400" b="1" dirty="0" err="1">
                <a:solidFill>
                  <a:srgbClr val="00B050"/>
                </a:solidFill>
              </a:rPr>
              <a:t>dairyfication</a:t>
            </a:r>
            <a:r>
              <a:rPr lang="fi-FI" sz="1400" dirty="0"/>
              <a:t> of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diet</a:t>
            </a:r>
            <a:r>
              <a:rPr lang="fi-FI" sz="1400" dirty="0"/>
              <a:t>? —</a:t>
            </a:r>
            <a:r>
              <a:rPr lang="fi-FI" sz="1400" dirty="0" err="1"/>
              <a:t>Consumers</a:t>
            </a:r>
            <a:r>
              <a:rPr lang="fi-FI" sz="1400" dirty="0"/>
              <a:t> </a:t>
            </a:r>
            <a:r>
              <a:rPr lang="fi-FI" sz="1400" dirty="0" err="1"/>
              <a:t>downshifting</a:t>
            </a:r>
            <a:r>
              <a:rPr lang="fi-FI" sz="1400" dirty="0"/>
              <a:t> </a:t>
            </a:r>
            <a:r>
              <a:rPr lang="fi-FI" sz="1400" dirty="0" err="1"/>
              <a:t>milk</a:t>
            </a:r>
            <a:r>
              <a:rPr lang="fi-FI" sz="1400" dirty="0"/>
              <a:t>, </a:t>
            </a:r>
            <a:r>
              <a:rPr lang="fi-FI" sz="1400" dirty="0" err="1"/>
              <a:t>yet</a:t>
            </a:r>
            <a:r>
              <a:rPr lang="fi-FI" sz="1400" dirty="0"/>
              <a:t> </a:t>
            </a:r>
            <a:r>
              <a:rPr lang="fi-FI" sz="1400" dirty="0" err="1"/>
              <a:t>justifying</a:t>
            </a:r>
            <a:r>
              <a:rPr lang="fi-FI" sz="1400" dirty="0"/>
              <a:t> </a:t>
            </a:r>
            <a:r>
              <a:rPr lang="fi-FI" sz="1400" dirty="0" err="1"/>
              <a:t>their</a:t>
            </a:r>
            <a:r>
              <a:rPr lang="fi-FI" sz="1400" dirty="0"/>
              <a:t> </a:t>
            </a:r>
            <a:r>
              <a:rPr lang="fi-FI" sz="1400" dirty="0" err="1"/>
              <a:t>dairy</a:t>
            </a:r>
            <a:r>
              <a:rPr lang="fi-FI" sz="1400" dirty="0"/>
              <a:t> </a:t>
            </a:r>
            <a:r>
              <a:rPr lang="fi-FI" sz="1400" dirty="0" err="1"/>
              <a:t>pleasures</a:t>
            </a:r>
            <a:r>
              <a:rPr lang="fi-FI" sz="1400" dirty="0"/>
              <a:t>. </a:t>
            </a:r>
          </a:p>
          <a:p>
            <a:r>
              <a:rPr lang="fi-FI" sz="1400" dirty="0" err="1"/>
              <a:t>Front</a:t>
            </a:r>
            <a:r>
              <a:rPr lang="fi-FI" sz="1400" dirty="0"/>
              <a:t>. </a:t>
            </a:r>
            <a:r>
              <a:rPr lang="fi-FI" sz="1400" dirty="0" err="1"/>
              <a:t>Sustain</a:t>
            </a:r>
            <a:r>
              <a:rPr lang="fi-FI" sz="1400" dirty="0"/>
              <a:t>. 4:975679.</a:t>
            </a:r>
          </a:p>
          <a:p>
            <a:endParaRPr lang="fi-FI" dirty="0"/>
          </a:p>
        </p:txBody>
      </p:sp>
      <p:sp>
        <p:nvSpPr>
          <p:cNvPr id="11" name="Nuoli: Oikea 10">
            <a:extLst>
              <a:ext uri="{FF2B5EF4-FFF2-40B4-BE49-F238E27FC236}">
                <a16:creationId xmlns:a16="http://schemas.microsoft.com/office/drawing/2014/main" id="{ED106268-3BB7-575B-4974-3AD34F74490E}"/>
              </a:ext>
            </a:extLst>
          </p:cNvPr>
          <p:cNvSpPr/>
          <p:nvPr/>
        </p:nvSpPr>
        <p:spPr>
          <a:xfrm>
            <a:off x="5193102" y="3846320"/>
            <a:ext cx="646981" cy="2426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2478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ECC986-D52A-CF27-D340-9FA210A68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205" y="173487"/>
            <a:ext cx="5941290" cy="1284288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Kuluttaja- ja taloustaidot</a:t>
            </a:r>
          </a:p>
        </p:txBody>
      </p:sp>
      <p:pic>
        <p:nvPicPr>
          <p:cNvPr id="7" name="Kuva 6" descr="Kuva, joka sisältää kohteen rakennus&#10;&#10;Kuvaus luotu automaattisesti">
            <a:extLst>
              <a:ext uri="{FF2B5EF4-FFF2-40B4-BE49-F238E27FC236}">
                <a16:creationId xmlns:a16="http://schemas.microsoft.com/office/drawing/2014/main" id="{A7538CAF-639D-3B65-06B6-A4E6FBFA3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7250" y="857250"/>
            <a:ext cx="6857999" cy="5143499"/>
          </a:xfrm>
          <a:prstGeom prst="rect">
            <a:avLst/>
          </a:prstGeom>
        </p:spPr>
      </p:pic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BE943FEF-56AD-4020-068C-BB695DBB3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0" y="1354121"/>
            <a:ext cx="5941290" cy="49172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400" b="1" dirty="0"/>
              <a:t>Keskuspankit nostavat korkoja</a:t>
            </a:r>
          </a:p>
          <a:p>
            <a:r>
              <a:rPr lang="fi-FI" sz="1900" dirty="0"/>
              <a:t>2022 lokakuu </a:t>
            </a:r>
            <a:r>
              <a:rPr lang="fi-FI" sz="1900" dirty="0">
                <a:effectLst/>
              </a:rPr>
              <a:t>0,7 % ---&gt; 2023 huhtikuu </a:t>
            </a:r>
            <a:r>
              <a:rPr lang="fi-FI" sz="1900" b="1" dirty="0">
                <a:solidFill>
                  <a:srgbClr val="FF0000"/>
                </a:solidFill>
                <a:effectLst/>
              </a:rPr>
              <a:t>2.9% </a:t>
            </a:r>
            <a:r>
              <a:rPr lang="fi-FI" sz="1900" dirty="0">
                <a:effectLst/>
              </a:rPr>
              <a:t>(12 kk Euribor)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endParaRPr lang="fi-FI" sz="1900" dirty="0">
              <a:effectLst/>
            </a:endParaRPr>
          </a:p>
          <a:p>
            <a:pPr marL="0" indent="0">
              <a:buNone/>
            </a:pPr>
            <a:r>
              <a:rPr lang="fi-FI" sz="2400" b="1" dirty="0"/>
              <a:t>Inflaatio</a:t>
            </a:r>
          </a:p>
          <a:p>
            <a:r>
              <a:rPr lang="fi-FI" sz="2000" dirty="0"/>
              <a:t>Kuluttajahintojen vuosimuutos </a:t>
            </a:r>
            <a:r>
              <a:rPr lang="fi-FI" sz="2000" b="1" dirty="0"/>
              <a:t>2023 </a:t>
            </a:r>
            <a:r>
              <a:rPr lang="fi-FI" sz="2000" dirty="0"/>
              <a:t>tammikuussa </a:t>
            </a:r>
            <a:r>
              <a:rPr lang="fi-FI" sz="2000" b="1" dirty="0">
                <a:solidFill>
                  <a:srgbClr val="FF0000"/>
                </a:solidFill>
              </a:rPr>
              <a:t>8,4 %</a:t>
            </a:r>
          </a:p>
          <a:p>
            <a:pPr lvl="1"/>
            <a:r>
              <a:rPr lang="fi-FI" sz="1700" dirty="0"/>
              <a:t>Vuoden </a:t>
            </a:r>
            <a:r>
              <a:rPr lang="fi-FI" sz="1700" b="1" dirty="0"/>
              <a:t>2020 </a:t>
            </a:r>
            <a:r>
              <a:rPr lang="fi-FI" sz="1700" dirty="0"/>
              <a:t>keskimääräinen inflaatio oli 0,3 %</a:t>
            </a:r>
          </a:p>
          <a:p>
            <a:pPr marL="0" indent="0">
              <a:lnSpc>
                <a:spcPct val="50000"/>
              </a:lnSpc>
              <a:spcBef>
                <a:spcPts val="600"/>
              </a:spcBef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/>
              <a:t>Kotitaloudet</a:t>
            </a:r>
          </a:p>
          <a:p>
            <a:r>
              <a:rPr lang="fi-FI" sz="2000" dirty="0"/>
              <a:t>Talouden hallinta palkan ostovoiman laskiessa</a:t>
            </a:r>
          </a:p>
          <a:p>
            <a:pPr lvl="1"/>
            <a:r>
              <a:rPr lang="fi-FI" sz="1700" dirty="0"/>
              <a:t>Nettotulojen ostovoima heikkeni </a:t>
            </a:r>
            <a:r>
              <a:rPr lang="fi-FI" sz="1700" b="1" dirty="0">
                <a:solidFill>
                  <a:srgbClr val="FF0000"/>
                </a:solidFill>
              </a:rPr>
              <a:t>4%</a:t>
            </a:r>
            <a:r>
              <a:rPr lang="fi-FI" sz="1700" dirty="0"/>
              <a:t> vuonna 2022 </a:t>
            </a:r>
          </a:p>
          <a:p>
            <a:r>
              <a:rPr lang="fi-FI" sz="2000" dirty="0"/>
              <a:t>Pienituloisilla haasteita ennen kriisiä</a:t>
            </a:r>
          </a:p>
          <a:p>
            <a:pPr lvl="1"/>
            <a:r>
              <a:rPr lang="fi-FI" sz="1700" dirty="0"/>
              <a:t>Nyt myös keskituloisilla</a:t>
            </a:r>
          </a:p>
          <a:p>
            <a:r>
              <a:rPr lang="fi-FI" sz="2200" dirty="0"/>
              <a:t>Taitojen oppiminen on hidasta</a:t>
            </a:r>
          </a:p>
          <a:p>
            <a:r>
              <a:rPr lang="fi-FI" sz="2200" dirty="0"/>
              <a:t>Talouden nopea tasapainottaminen vaikeaa </a:t>
            </a:r>
            <a:r>
              <a:rPr lang="fi-FI" sz="1900" dirty="0"/>
              <a:t>(vrt. eläköityminen, työttömyys)</a:t>
            </a:r>
          </a:p>
          <a:p>
            <a:pPr lvl="1"/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794339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tsikko 1">
            <a:extLst>
              <a:ext uri="{FF2B5EF4-FFF2-40B4-BE49-F238E27FC236}">
                <a16:creationId xmlns:a16="http://schemas.microsoft.com/office/drawing/2014/main" id="{A3B38558-BD4D-8DAA-65CB-322CACB33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1488" y="152401"/>
            <a:ext cx="9681714" cy="1116013"/>
          </a:xfrm>
        </p:spPr>
        <p:txBody>
          <a:bodyPr>
            <a:normAutofit/>
          </a:bodyPr>
          <a:lstStyle/>
          <a:p>
            <a:r>
              <a:rPr lang="fi-FI" altLang="fi-FI" sz="2800" dirty="0">
                <a:latin typeface="Aharoni" panose="02010803020104030203" pitchFamily="2" charset="-79"/>
                <a:cs typeface="Aharoni" panose="02010803020104030203" pitchFamily="2" charset="-79"/>
              </a:rPr>
              <a:t>Maksuhäiriöiset iän ja sukupuolen mukaan % vastaavan ikäisestä väestöstä vuonna 31.3.2018</a:t>
            </a:r>
          </a:p>
        </p:txBody>
      </p:sp>
      <p:sp>
        <p:nvSpPr>
          <p:cNvPr id="29699" name="Tekstiruutu 5">
            <a:extLst>
              <a:ext uri="{FF2B5EF4-FFF2-40B4-BE49-F238E27FC236}">
                <a16:creationId xmlns:a16="http://schemas.microsoft.com/office/drawing/2014/main" id="{E6179D55-DC8E-A288-88CF-8296E656D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520" y="6381751"/>
            <a:ext cx="938419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i-FI" altLang="fi-FI" sz="1200" dirty="0"/>
              <a:t>Lähde: Asiakastieto   https://www.salkunrakentaja.fi/2018/04/maksuhairiot-uusi-ennatys/  </a:t>
            </a:r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74FB99E6-E6A8-BD07-B7E6-81A5E67BB5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851743"/>
              </p:ext>
            </p:extLst>
          </p:nvPr>
        </p:nvGraphicFramePr>
        <p:xfrm>
          <a:off x="888520" y="1412776"/>
          <a:ext cx="8170252" cy="496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285FFD35-D12F-6BBA-80DA-A69B84AFF780}"/>
              </a:ext>
            </a:extLst>
          </p:cNvPr>
          <p:cNvSpPr txBox="1"/>
          <p:nvPr/>
        </p:nvSpPr>
        <p:spPr>
          <a:xfrm>
            <a:off x="9058772" y="1412776"/>
            <a:ext cx="295782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1" dirty="0"/>
              <a:t>Maksuhäiriöisten määrä väheni vuonna 2022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Ensimmäistä kertaa vuoden 2008 jälkeen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Tilanne heikentynyt iäkkäämmissä ikäryhmissä (yli 60-vuotiaat)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effectLst/>
            </a:endParaRPr>
          </a:p>
          <a:p>
            <a:r>
              <a:rPr lang="fi-FI" sz="1200" dirty="0"/>
              <a:t>Lähde: https://yle.fi/a/3-12261416</a:t>
            </a:r>
            <a:endParaRPr lang="fi-FI" sz="1200" dirty="0">
              <a:effectLst/>
            </a:endParaRPr>
          </a:p>
          <a:p>
            <a:endParaRPr lang="fi-FI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E1C77"/>
    </a:dk2>
    <a:lt2>
      <a:srgbClr val="8C8A87"/>
    </a:lt2>
    <a:accent1>
      <a:srgbClr val="1E1C77"/>
    </a:accent1>
    <a:accent2>
      <a:srgbClr val="009E60"/>
    </a:accent2>
    <a:accent3>
      <a:srgbClr val="FFFFFF"/>
    </a:accent3>
    <a:accent4>
      <a:srgbClr val="000000"/>
    </a:accent4>
    <a:accent5>
      <a:srgbClr val="ABABBD"/>
    </a:accent5>
    <a:accent6>
      <a:srgbClr val="008F56"/>
    </a:accent6>
    <a:hlink>
      <a:srgbClr val="FCA311"/>
    </a:hlink>
    <a:folHlink>
      <a:srgbClr val="5E68C4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E1C77"/>
    </a:dk2>
    <a:lt2>
      <a:srgbClr val="8C8A87"/>
    </a:lt2>
    <a:accent1>
      <a:srgbClr val="1E1C77"/>
    </a:accent1>
    <a:accent2>
      <a:srgbClr val="009E60"/>
    </a:accent2>
    <a:accent3>
      <a:srgbClr val="FFFFFF"/>
    </a:accent3>
    <a:accent4>
      <a:srgbClr val="000000"/>
    </a:accent4>
    <a:accent5>
      <a:srgbClr val="ABABBD"/>
    </a:accent5>
    <a:accent6>
      <a:srgbClr val="008F56"/>
    </a:accent6>
    <a:hlink>
      <a:srgbClr val="FCA311"/>
    </a:hlink>
    <a:folHlink>
      <a:srgbClr val="5E68C4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801</Words>
  <Application>Microsoft Office PowerPoint</Application>
  <PresentationFormat>Laajakuva</PresentationFormat>
  <Paragraphs>137</Paragraphs>
  <Slides>13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Times New Roman</vt:lpstr>
      <vt:lpstr>Office-teema</vt:lpstr>
      <vt:lpstr>Arjen taidot talous- ja ympäristökriisissä </vt:lpstr>
      <vt:lpstr>Toimintaympäristö muutoksessa [aina on]</vt:lpstr>
      <vt:lpstr>Arjen kentät ja taidot</vt:lpstr>
      <vt:lpstr>Suomen hiilijälki suhteessa muihin maihin</vt:lpstr>
      <vt:lpstr>Menneisyyden taitoja vai nykyisiä?</vt:lpstr>
      <vt:lpstr>PowerPoint-esitys</vt:lpstr>
      <vt:lpstr>Maidon vähentämisen taito?</vt:lpstr>
      <vt:lpstr>Kuluttaja- ja taloustaidot</vt:lpstr>
      <vt:lpstr>Maksuhäiriöiset iän ja sukupuolen mukaan % vastaavan ikäisestä väestöstä vuonna 31.3.2018</vt:lpstr>
      <vt:lpstr>PowerPoint-esitys</vt:lpstr>
      <vt:lpstr>Kotitalousopettajat: 61% eri mieltä väitteen kanssa</vt:lpstr>
      <vt:lpstr>Arjen taitojen oppimisen instituutiot</vt:lpstr>
      <vt:lpstr>Kirjallisuus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Autio, Minna M</dc:creator>
  <cp:lastModifiedBy>Irmeli Ylitalo</cp:lastModifiedBy>
  <cp:revision>27</cp:revision>
  <dcterms:created xsi:type="dcterms:W3CDTF">2023-04-12T06:50:54Z</dcterms:created>
  <dcterms:modified xsi:type="dcterms:W3CDTF">2023-04-18T06:04:56Z</dcterms:modified>
</cp:coreProperties>
</file>