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9" r:id="rId4"/>
    <p:sldMasterId id="2147484055" r:id="rId5"/>
  </p:sldMasterIdLst>
  <p:notesMasterIdLst>
    <p:notesMasterId r:id="rId17"/>
  </p:notesMasterIdLst>
  <p:handoutMasterIdLst>
    <p:handoutMasterId r:id="rId18"/>
  </p:handoutMasterIdLst>
  <p:sldIdLst>
    <p:sldId id="256" r:id="rId6"/>
    <p:sldId id="2145707222" r:id="rId7"/>
    <p:sldId id="274" r:id="rId8"/>
    <p:sldId id="2145707233" r:id="rId9"/>
    <p:sldId id="2145707235" r:id="rId10"/>
    <p:sldId id="2145707237" r:id="rId11"/>
    <p:sldId id="283" r:id="rId12"/>
    <p:sldId id="284" r:id="rId13"/>
    <p:sldId id="2145707227" r:id="rId14"/>
    <p:sldId id="262" r:id="rId15"/>
    <p:sldId id="26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93"/>
    <p:restoredTop sz="93883" autoAdjust="0"/>
  </p:normalViewPr>
  <p:slideViewPr>
    <p:cSldViewPr snapToGrid="0">
      <p:cViewPr varScale="1">
        <p:scale>
          <a:sx n="33" d="100"/>
          <a:sy n="33" d="100"/>
        </p:scale>
        <p:origin x="12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36"/>
    </p:cViewPr>
  </p:sorterViewPr>
  <p:notesViewPr>
    <p:cSldViewPr snapToGrid="0">
      <p:cViewPr varScale="1">
        <p:scale>
          <a:sx n="107" d="100"/>
          <a:sy n="107" d="100"/>
        </p:scale>
        <p:origin x="477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10-D84B-985F-656A2D116C14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2540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10-D84B-985F-656A2D116C1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F10-D84B-985F-656A2D116C14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2540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F10-D84B-985F-656A2D116C14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 w="2540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F10-D84B-985F-656A2D116C14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F10-D84B-985F-656A2D116C14}"/>
              </c:ext>
            </c:extLst>
          </c:dPt>
          <c:dPt>
            <c:idx val="6"/>
            <c:bubble3D val="0"/>
            <c:spPr>
              <a:solidFill>
                <a:schemeClr val="bg2"/>
              </a:solidFill>
              <a:ln w="2540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F10-D84B-985F-656A2D116C14}"/>
              </c:ext>
            </c:extLst>
          </c:dPt>
          <c:dPt>
            <c:idx val="7"/>
            <c:bubble3D val="0"/>
            <c:spPr>
              <a:solidFill>
                <a:schemeClr val="accent2"/>
              </a:solidFill>
              <a:ln w="2540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F10-D84B-985F-656A2D116C14}"/>
              </c:ext>
            </c:extLst>
          </c:dPt>
          <c:dPt>
            <c:idx val="8"/>
            <c:bubble3D val="0"/>
            <c:spPr>
              <a:solidFill>
                <a:schemeClr val="accent1"/>
              </a:solidFill>
              <a:ln w="2540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F10-D84B-985F-656A2D116C14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85766F0-4FA7-EB47-ADFC-C2F0F6AC1962}" type="PERCENTAGE">
                      <a:rPr lang="en-US" b="1">
                        <a:solidFill>
                          <a:schemeClr val="tx2"/>
                        </a:solidFill>
                      </a:rPr>
                      <a:pPr>
                        <a:defRPr sz="1197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[PROSENTTI]</a:t>
                    </a:fld>
                    <a:endParaRPr lang="fi-FI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F10-D84B-985F-656A2D116C14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>
                        <a:solidFill>
                          <a:schemeClr val="tx2">
                            <a:alpha val="99000"/>
                          </a:schemeClr>
                        </a:solidFill>
                      </a:rPr>
                      <a:t>5 %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F10-D84B-985F-656A2D116C1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6D413A7-F0AA-C74B-B407-1011CBC80DBF}" type="PERCENTAGE">
                      <a:rPr lang="en-US" b="1">
                        <a:solidFill>
                          <a:schemeClr val="bg1"/>
                        </a:solidFill>
                      </a:rPr>
                      <a:pPr/>
                      <a:t>[PROSENTTI]</a:t>
                    </a:fld>
                    <a:endParaRPr lang="fi-FI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F10-D84B-985F-656A2D116C1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30 %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F10-D84B-985F-656A2D116C1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1" dirty="0"/>
                      <a:t>18 %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F10-D84B-985F-656A2D116C1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3863C0E-0AE7-3F41-9E71-03D2EDEAD43B}" type="PERCENTAGE">
                      <a:rPr lang="en-US" b="1">
                        <a:solidFill>
                          <a:schemeClr val="tx2"/>
                        </a:solidFill>
                      </a:rPr>
                      <a:pPr/>
                      <a:t>[PROSENTTI]</a:t>
                    </a:fld>
                    <a:endParaRPr lang="fi-FI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0F10-D84B-985F-656A2D116C14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>
                        <a:solidFill>
                          <a:schemeClr val="tx2"/>
                        </a:solidFill>
                      </a:rPr>
                      <a:t>5 %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D-0F10-D84B-985F-656A2D116C1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2"/>
                        </a:solidFill>
                      </a:rPr>
                      <a:t>8 %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0F10-D84B-985F-656A2D116C14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>
                        <a:solidFill>
                          <a:schemeClr val="tx2"/>
                        </a:solidFill>
                      </a:rPr>
                      <a:t>19 %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0F10-D84B-985F-656A2D116C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Taul1!$A$2:$A$10</c:f>
              <c:strCache>
                <c:ptCount val="9"/>
                <c:pt idx="0">
                  <c:v>Kivihiili</c:v>
                </c:pt>
                <c:pt idx="1">
                  <c:v>Maakaasu</c:v>
                </c:pt>
                <c:pt idx="2">
                  <c:v>Turve</c:v>
                </c:pt>
                <c:pt idx="3">
                  <c:v>Puupolttoaineet</c:v>
                </c:pt>
                <c:pt idx="4">
                  <c:v>Ydinenergia</c:v>
                </c:pt>
                <c:pt idx="5">
                  <c:v>Vesivoima ja tuulivoima</c:v>
                </c:pt>
                <c:pt idx="6">
                  <c:v>Sähkön nettotuonti</c:v>
                </c:pt>
                <c:pt idx="7">
                  <c:v>Muut </c:v>
                </c:pt>
                <c:pt idx="8">
                  <c:v>Öljy</c:v>
                </c:pt>
              </c:strCache>
            </c:strRef>
          </c:cat>
          <c:val>
            <c:numRef>
              <c:f>Taul1!$B$2:$B$10</c:f>
              <c:numCache>
                <c:formatCode>General</c:formatCode>
                <c:ptCount val="9"/>
                <c:pt idx="0">
                  <c:v>6</c:v>
                </c:pt>
                <c:pt idx="1">
                  <c:v>6</c:v>
                </c:pt>
                <c:pt idx="2">
                  <c:v>3</c:v>
                </c:pt>
                <c:pt idx="3">
                  <c:v>28</c:v>
                </c:pt>
                <c:pt idx="4">
                  <c:v>19</c:v>
                </c:pt>
                <c:pt idx="5">
                  <c:v>6</c:v>
                </c:pt>
                <c:pt idx="6">
                  <c:v>4</c:v>
                </c:pt>
                <c:pt idx="7">
                  <c:v>6</c:v>
                </c:pt>
                <c:pt idx="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F10-D84B-985F-656A2D116C1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b" anchorCtr="0"/>
    <a:lstStyle/>
    <a:p>
      <a:pPr>
        <a:defRPr/>
      </a:pPr>
      <a:endParaRPr lang="fi-F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AD20B63B-4234-EFEC-70AC-9BF80B25DB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D57592F-7468-6563-C238-200253DA85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45054-A33F-0A49-A785-282FA3B57A90}" type="datetimeFigureOut">
              <a:rPr lang="fi-FI" smtClean="0"/>
              <a:t>20.4.2023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492AC90-A286-5260-29DE-795585FDAF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CA0DACA-9F82-A4D8-6D3C-C5C6A79A53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F4297-ED7C-8C4A-B4A8-696B4626BC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3054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F3D64-3481-1F44-BE11-18C2F8102D70}" type="datetimeFigureOut">
              <a:rPr lang="fi-FI" smtClean="0"/>
              <a:t>20.4.2023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2B0D6-F485-6349-AC4D-4B44218D7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62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2B0D6-F485-6349-AC4D-4B44218D7083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7641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2B0D6-F485-6349-AC4D-4B44218D7083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2004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 dirty="0"/>
              <a:t>Tämä suullisesti:</a:t>
            </a:r>
          </a:p>
          <a:p>
            <a:r>
              <a:rPr lang="fi-FI" dirty="0"/>
              <a:t>Ilmasto- ja energiapoliittisissa päätöksissä on huoltovarmuus </a:t>
            </a:r>
            <a:br>
              <a:rPr lang="fi-FI" dirty="0"/>
            </a:br>
            <a:r>
              <a:rPr lang="fi-FI" dirty="0"/>
              <a:t>otettava kansallisen turvallisuuden varmistamiseksi huomioon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2B0D6-F485-6349-AC4D-4B44218D7083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6334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Lopussa animoitu logomme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2B0D6-F485-6349-AC4D-4B44218D7083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8547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>
            <a:extLst>
              <a:ext uri="{FF2B5EF4-FFF2-40B4-BE49-F238E27FC236}">
                <a16:creationId xmlns:a16="http://schemas.microsoft.com/office/drawing/2014/main" id="{408A3918-658E-A941-9ABA-87EED3D154AC}"/>
              </a:ext>
            </a:extLst>
          </p:cNvPr>
          <p:cNvSpPr/>
          <p:nvPr userDrawn="1"/>
        </p:nvSpPr>
        <p:spPr>
          <a:xfrm flipH="1">
            <a:off x="0" y="6219824"/>
            <a:ext cx="960003" cy="638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 dirty="0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28307B10-116B-AE9E-761A-419A7B04C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26690"/>
            <a:ext cx="960003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CDAA5F-9A33-774A-8B21-84372EDB069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ACA422B7-CAE3-65B6-8D91-900E97337D57}"/>
              </a:ext>
            </a:extLst>
          </p:cNvPr>
          <p:cNvSpPr/>
          <p:nvPr userDrawn="1"/>
        </p:nvSpPr>
        <p:spPr>
          <a:xfrm>
            <a:off x="960003" y="6356350"/>
            <a:ext cx="2483588" cy="501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6C45A5E5-0169-01B0-4893-96E2ED3816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6929" y="6426690"/>
            <a:ext cx="181347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25.1.2023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12192000" cy="63605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1565" y="1531402"/>
            <a:ext cx="6419272" cy="2238416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 spc="-100" baseline="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1565" y="4002236"/>
            <a:ext cx="6419273" cy="914400"/>
          </a:xfrm>
        </p:spPr>
        <p:txBody>
          <a:bodyPr anchor="t">
            <a:noAutofit/>
          </a:bodyPr>
          <a:lstStyle>
            <a:lvl1pPr marL="0" indent="0" algn="l">
              <a:buNone/>
              <a:defRPr sz="2200" cap="none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Huoltovarmuuskeskus</a:t>
            </a:r>
          </a:p>
        </p:txBody>
      </p:sp>
      <p:sp>
        <p:nvSpPr>
          <p:cNvPr id="10" name="Tekstin paikkamerkki 15">
            <a:extLst>
              <a:ext uri="{FF2B5EF4-FFF2-40B4-BE49-F238E27FC236}">
                <a16:creationId xmlns:a16="http://schemas.microsoft.com/office/drawing/2014/main" id="{1BB631A0-F46A-B4B7-9A96-FC0D9BF44C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1564" y="5250516"/>
            <a:ext cx="2888080" cy="2496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accent3"/>
                </a:solidFill>
              </a:defRPr>
            </a:lvl2pPr>
            <a:lvl3pPr marL="914400" indent="0">
              <a:buNone/>
              <a:defRPr sz="2000">
                <a:solidFill>
                  <a:schemeClr val="accent3"/>
                </a:solidFill>
              </a:defRPr>
            </a:lvl3pPr>
            <a:lvl4pPr marL="1371600" indent="0">
              <a:buNone/>
              <a:defRPr sz="1800">
                <a:solidFill>
                  <a:schemeClr val="accent3"/>
                </a:solidFill>
              </a:defRPr>
            </a:lvl4pPr>
            <a:lvl5pPr marL="1828800" indent="0">
              <a:buNone/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fi-FI" dirty="0"/>
              <a:t>Etu Sukunimi</a:t>
            </a:r>
          </a:p>
        </p:txBody>
      </p:sp>
      <p:sp>
        <p:nvSpPr>
          <p:cNvPr id="11" name="Tekstin paikkamerkki 15">
            <a:extLst>
              <a:ext uri="{FF2B5EF4-FFF2-40B4-BE49-F238E27FC236}">
                <a16:creationId xmlns:a16="http://schemas.microsoft.com/office/drawing/2014/main" id="{392E7ED5-AE16-1BAB-14BB-F20C4ED89D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11564" y="5483861"/>
            <a:ext cx="2888080" cy="22911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accent3"/>
                </a:solidFill>
              </a:defRPr>
            </a:lvl2pPr>
            <a:lvl3pPr marL="914400" indent="0">
              <a:buNone/>
              <a:defRPr sz="2000">
                <a:solidFill>
                  <a:schemeClr val="accent3"/>
                </a:solidFill>
              </a:defRPr>
            </a:lvl3pPr>
            <a:lvl4pPr marL="1371600" indent="0">
              <a:buNone/>
              <a:defRPr sz="1800">
                <a:solidFill>
                  <a:schemeClr val="accent3"/>
                </a:solidFill>
              </a:defRPr>
            </a:lvl4pPr>
            <a:lvl5pPr marL="1828800" indent="0">
              <a:buNone/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fi-FI" dirty="0"/>
              <a:t>Titteli, Yritys</a:t>
            </a:r>
          </a:p>
        </p:txBody>
      </p:sp>
      <p:pic>
        <p:nvPicPr>
          <p:cNvPr id="12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652A30D-C48B-7A63-B7D7-73684E6706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356" y="365955"/>
            <a:ext cx="4387317" cy="833475"/>
          </a:xfrm>
          <a:prstGeom prst="rect">
            <a:avLst/>
          </a:prstGeom>
        </p:spPr>
      </p:pic>
      <p:pic>
        <p:nvPicPr>
          <p:cNvPr id="37" name="Kuva 36">
            <a:extLst>
              <a:ext uri="{FF2B5EF4-FFF2-40B4-BE49-F238E27FC236}">
                <a16:creationId xmlns:a16="http://schemas.microsoft.com/office/drawing/2014/main" id="{1D23D36E-AEEA-0439-2C74-C85631EC7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90"/>
          <a:stretch/>
        </p:blipFill>
        <p:spPr>
          <a:xfrm>
            <a:off x="8101484" y="1245"/>
            <a:ext cx="4112022" cy="63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3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, sisältö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41B2FB3-ED05-3345-B752-105E980666BA}"/>
              </a:ext>
            </a:extLst>
          </p:cNvPr>
          <p:cNvSpPr/>
          <p:nvPr userDrawn="1"/>
        </p:nvSpPr>
        <p:spPr>
          <a:xfrm flipH="1" flipV="1">
            <a:off x="960001" y="6356344"/>
            <a:ext cx="11231998" cy="5016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A04028-65E0-D326-0C5E-52A9310430C0}"/>
              </a:ext>
            </a:extLst>
          </p:cNvPr>
          <p:cNvSpPr/>
          <p:nvPr userDrawn="1"/>
        </p:nvSpPr>
        <p:spPr>
          <a:xfrm flipH="1">
            <a:off x="11410122" y="-1"/>
            <a:ext cx="781878" cy="63563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8" y="864109"/>
            <a:ext cx="7335415" cy="6084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003" y="1780338"/>
            <a:ext cx="6628330" cy="420441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Huoltovarmuuskeskus</a:t>
            </a:r>
            <a:endParaRPr lang="fi-FI" dirty="0"/>
          </a:p>
        </p:txBody>
      </p:sp>
      <p:sp>
        <p:nvSpPr>
          <p:cNvPr id="10" name="Tekstin paikkamerkki 7">
            <a:extLst>
              <a:ext uri="{FF2B5EF4-FFF2-40B4-BE49-F238E27FC236}">
                <a16:creationId xmlns:a16="http://schemas.microsoft.com/office/drawing/2014/main" id="{937A5AE3-0E53-7210-5E6A-5BE329A591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2465" y="245096"/>
            <a:ext cx="3187746" cy="31121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Osion nimi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52362CFD-F472-E4AB-EB16-181891327130}"/>
              </a:ext>
            </a:extLst>
          </p:cNvPr>
          <p:cNvSpPr/>
          <p:nvPr userDrawn="1"/>
        </p:nvSpPr>
        <p:spPr>
          <a:xfrm flipV="1">
            <a:off x="-1" y="6356342"/>
            <a:ext cx="960002" cy="5016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256B57-9648-BC7C-B987-11C1AEE4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23585"/>
            <a:ext cx="96000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CDAA5F-9A33-774A-8B21-84372EDB069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Kuvan paikkamerkki 11">
            <a:extLst>
              <a:ext uri="{FF2B5EF4-FFF2-40B4-BE49-F238E27FC236}">
                <a16:creationId xmlns:a16="http://schemas.microsoft.com/office/drawing/2014/main" id="{CCD1039D-9D4B-6644-3FD4-9183FE5E1F41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877835" y="-872"/>
            <a:ext cx="3532287" cy="6356343"/>
          </a:xfrm>
          <a:solidFill>
            <a:schemeClr val="bg1">
              <a:lumMod val="6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753D403C-7CB8-0D42-7376-829C54CD5949}"/>
              </a:ext>
            </a:extLst>
          </p:cNvPr>
          <p:cNvSpPr/>
          <p:nvPr userDrawn="1"/>
        </p:nvSpPr>
        <p:spPr>
          <a:xfrm>
            <a:off x="960003" y="6356350"/>
            <a:ext cx="2483588" cy="501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C2419DF1-D5B9-D9B3-19C1-014119485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6929" y="6426690"/>
            <a:ext cx="181347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9A931B-AC1D-1549-B225-733DFD64B23D}" type="datetime1">
              <a:rPr lang="fi-FI" smtClean="0"/>
              <a:pPr/>
              <a:t>20.4.2023</a:t>
            </a:fld>
            <a:endParaRPr lang="fi-FI" dirty="0"/>
          </a:p>
        </p:txBody>
      </p:sp>
      <p:pic>
        <p:nvPicPr>
          <p:cNvPr id="19" name="Kuva 18" descr="Kuva, joka sisältää kohteen teksti, kuljetus, lentokone, vektorigrafiikka&#10;&#10;Kuvaus luotu automaattisesti">
            <a:extLst>
              <a:ext uri="{FF2B5EF4-FFF2-40B4-BE49-F238E27FC236}">
                <a16:creationId xmlns:a16="http://schemas.microsoft.com/office/drawing/2014/main" id="{8B63A6CF-5E1F-4BE1-81F3-D007FD0602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6331" y="102628"/>
            <a:ext cx="582713" cy="58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4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kuva ja 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864109"/>
            <a:ext cx="2947482" cy="4860912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1378" y="864108"/>
            <a:ext cx="4798158" cy="51206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426E3-F203-8A48-9969-D91EF0900031}" type="datetime1">
              <a:rPr lang="fi-FI" smtClean="0"/>
              <a:t>20.4.2023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Huoltovarmuuskeskus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A5F-9A33-774A-8B21-84372EDB069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2CD0ABA-220F-815E-8DBB-1CD826511F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2465" y="245096"/>
            <a:ext cx="3187746" cy="31121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Osion nimi</a:t>
            </a:r>
          </a:p>
        </p:txBody>
      </p:sp>
      <p:sp>
        <p:nvSpPr>
          <p:cNvPr id="13" name="Kuvan paikkamerkki 11">
            <a:extLst>
              <a:ext uri="{FF2B5EF4-FFF2-40B4-BE49-F238E27FC236}">
                <a16:creationId xmlns:a16="http://schemas.microsoft.com/office/drawing/2014/main" id="{9BC9DF6C-7E67-276E-762D-C2C7413B439E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440113" y="0"/>
            <a:ext cx="3451225" cy="6356345"/>
          </a:xfrm>
          <a:solidFill>
            <a:schemeClr val="bg1">
              <a:lumMod val="6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92376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868681"/>
            <a:ext cx="2947482" cy="485634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96511" y="868680"/>
            <a:ext cx="3676519" cy="5120640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67342" y="868680"/>
            <a:ext cx="3676519" cy="5120640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8C37-10E3-D641-802F-BFD8539D73DC}" type="datetime1">
              <a:rPr lang="fi-FI" smtClean="0"/>
              <a:t>20.4.2023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Huoltovarmuuskeskus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A5F-9A33-774A-8B21-84372EDB0699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kstin paikkamerkki 7">
            <a:extLst>
              <a:ext uri="{FF2B5EF4-FFF2-40B4-BE49-F238E27FC236}">
                <a16:creationId xmlns:a16="http://schemas.microsoft.com/office/drawing/2014/main" id="{57AC49F6-8E93-D1FE-ACE0-BBF0F00096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2465" y="245096"/>
            <a:ext cx="3187746" cy="31121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Osion nimi</a:t>
            </a:r>
          </a:p>
        </p:txBody>
      </p:sp>
    </p:spTree>
    <p:extLst>
      <p:ext uri="{BB962C8B-B14F-4D97-AF65-F5344CB8AC3E}">
        <p14:creationId xmlns:p14="http://schemas.microsoft.com/office/powerpoint/2010/main" val="2919253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96511" y="868681"/>
            <a:ext cx="3676519" cy="962625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6511" y="1930936"/>
            <a:ext cx="3676519" cy="4023360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67342" y="868682"/>
            <a:ext cx="3676519" cy="968076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67342" y="1930936"/>
            <a:ext cx="3676519" cy="4023360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CEB9-5CF6-B046-9FA5-046902B29B3F}" type="datetime1">
              <a:rPr lang="fi-FI" smtClean="0"/>
              <a:t>20.4.2023</a:t>
            </a:fld>
            <a:endParaRPr lang="fi-FI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Huoltovarmuuskeskus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A5F-9A33-774A-8B21-84372EDB069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8E20AE41-F06C-7575-1AB0-992AD77242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2465" y="245096"/>
            <a:ext cx="3187746" cy="31121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Osion nimi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0C7DE6C-BF31-3A6F-1564-9087924C6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868681"/>
            <a:ext cx="2947482" cy="485634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891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DE1E-87E9-864C-84A9-674CD04101BC}" type="datetime1">
              <a:rPr lang="fi-FI" smtClean="0"/>
              <a:t>20.4.2023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Huoltovarmuuskeskus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A5F-9A33-774A-8B21-84372EDB0699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kstin paikkamerkki 7">
            <a:extLst>
              <a:ext uri="{FF2B5EF4-FFF2-40B4-BE49-F238E27FC236}">
                <a16:creationId xmlns:a16="http://schemas.microsoft.com/office/drawing/2014/main" id="{8095E9F8-D6E4-30B5-403E-BCC511D66C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2465" y="245096"/>
            <a:ext cx="3187746" cy="31121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Osion nimi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8D945D7-BAB5-374A-1537-119D3079B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868681"/>
            <a:ext cx="2947482" cy="485634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72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8798-25AB-2D46-8047-C3486D09F2DC}" type="datetime1">
              <a:rPr lang="fi-FI" smtClean="0"/>
              <a:t>20.4.2023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Huoltovarmuuskeskus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A5F-9A33-774A-8B21-84372EDB0699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ekstin paikkamerkki 7">
            <a:extLst>
              <a:ext uri="{FF2B5EF4-FFF2-40B4-BE49-F238E27FC236}">
                <a16:creationId xmlns:a16="http://schemas.microsoft.com/office/drawing/2014/main" id="{98D8A297-B77B-3354-B8AC-88056B6F05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2465" y="245096"/>
            <a:ext cx="3187746" cy="311215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fi-FI" dirty="0"/>
              <a:t>Osion nimi</a:t>
            </a:r>
          </a:p>
        </p:txBody>
      </p:sp>
      <p:pic>
        <p:nvPicPr>
          <p:cNvPr id="9" name="Kuva 8" descr="Kuva, joka sisältää kohteen teksti, kuljetus, lentokone, vektorigrafiikka&#10;&#10;Kuvaus luotu automaattisesti">
            <a:extLst>
              <a:ext uri="{FF2B5EF4-FFF2-40B4-BE49-F238E27FC236}">
                <a16:creationId xmlns:a16="http://schemas.microsoft.com/office/drawing/2014/main" id="{E71E169A-5E7C-25DE-4A4C-1638D40F0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6331" y="102628"/>
            <a:ext cx="582713" cy="58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64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7FE2-A871-B246-8990-6E42BF745C4C}" type="datetime1">
              <a:rPr lang="fi-FI" smtClean="0"/>
              <a:t>20.4.2023</a:t>
            </a:fld>
            <a:endParaRPr lang="fi-F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A5F-9A33-774A-8B21-84372EDB0699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kstin paikkamerkki 7">
            <a:extLst>
              <a:ext uri="{FF2B5EF4-FFF2-40B4-BE49-F238E27FC236}">
                <a16:creationId xmlns:a16="http://schemas.microsoft.com/office/drawing/2014/main" id="{E0EE8CAC-E0B5-5113-0B4B-007E7EE9A6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2465" y="245096"/>
            <a:ext cx="3187746" cy="31121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Osion nimi</a:t>
            </a:r>
          </a:p>
        </p:txBody>
      </p:sp>
      <p:sp>
        <p:nvSpPr>
          <p:cNvPr id="5" name="Kuvan paikkamerkki 11">
            <a:extLst>
              <a:ext uri="{FF2B5EF4-FFF2-40B4-BE49-F238E27FC236}">
                <a16:creationId xmlns:a16="http://schemas.microsoft.com/office/drawing/2014/main" id="{80F2AA0D-924F-9E6C-3534-06ECA78BE24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0113" y="-1"/>
            <a:ext cx="7970009" cy="6356351"/>
          </a:xfrm>
          <a:solidFill>
            <a:schemeClr val="bg1">
              <a:lumMod val="6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0875BAF-CEE7-C2EA-4B74-9748AC886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868680"/>
            <a:ext cx="2834640" cy="26517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BC6C82B-83FD-7ACD-C6F9-7528405D3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3610098"/>
            <a:ext cx="2834640" cy="220548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4A7FF4A0-6F0C-0638-7ECC-C63C0C7F6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6512" y="6426690"/>
            <a:ext cx="7647350" cy="365125"/>
          </a:xfrm>
        </p:spPr>
        <p:txBody>
          <a:bodyPr/>
          <a:lstStyle/>
          <a:p>
            <a:r>
              <a:rPr lang="fi-FI"/>
              <a:t>Huoltovarmuuskeskus</a:t>
            </a:r>
          </a:p>
        </p:txBody>
      </p:sp>
    </p:spTree>
    <p:extLst>
      <p:ext uri="{BB962C8B-B14F-4D97-AF65-F5344CB8AC3E}">
        <p14:creationId xmlns:p14="http://schemas.microsoft.com/office/powerpoint/2010/main" val="3458936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p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>
            <a:extLst>
              <a:ext uri="{FF2B5EF4-FFF2-40B4-BE49-F238E27FC236}">
                <a16:creationId xmlns:a16="http://schemas.microsoft.com/office/drawing/2014/main" id="{02B1E297-1FD9-BF97-92FE-8D5A3FFD0D56}"/>
              </a:ext>
            </a:extLst>
          </p:cNvPr>
          <p:cNvSpPr/>
          <p:nvPr userDrawn="1"/>
        </p:nvSpPr>
        <p:spPr>
          <a:xfrm flipH="1">
            <a:off x="0" y="6219824"/>
            <a:ext cx="960003" cy="638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265F4F70-DFA6-D389-8486-78A11B644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26690"/>
            <a:ext cx="960003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CDAA5F-9A33-774A-8B21-84372EDB069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E2B0F16A-121D-D8DD-F700-C3FF75A7E701}"/>
              </a:ext>
            </a:extLst>
          </p:cNvPr>
          <p:cNvSpPr/>
          <p:nvPr userDrawn="1"/>
        </p:nvSpPr>
        <p:spPr>
          <a:xfrm>
            <a:off x="960003" y="6219824"/>
            <a:ext cx="2483588" cy="6381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A3E9DF30-27B9-61C4-9D3A-890C0EB943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6929" y="6426690"/>
            <a:ext cx="181347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9A931B-AC1D-1549-B225-733DFD64B23D}" type="datetime1">
              <a:rPr lang="fi-FI" smtClean="0"/>
              <a:pPr/>
              <a:t>20.4.2023</a:t>
            </a:fld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0" y="-14316"/>
            <a:ext cx="12192000" cy="63610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Huoltovarmuuskeskus</a:t>
            </a:r>
          </a:p>
        </p:txBody>
      </p:sp>
      <p:pic>
        <p:nvPicPr>
          <p:cNvPr id="12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652A30D-C48B-7A63-B7D7-73684E6706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046" y="771494"/>
            <a:ext cx="4387317" cy="833475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FE21B62B-92D6-B342-513A-814936495279}"/>
              </a:ext>
            </a:extLst>
          </p:cNvPr>
          <p:cNvSpPr txBox="1"/>
          <p:nvPr userDrawn="1"/>
        </p:nvSpPr>
        <p:spPr>
          <a:xfrm>
            <a:off x="5637896" y="2027463"/>
            <a:ext cx="52856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3200" b="0" i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Fiksua huoltovarmuutta yhdessä.</a:t>
            </a:r>
          </a:p>
          <a:p>
            <a:pPr algn="l"/>
            <a:endParaRPr lang="fi-FI" sz="3200" b="0" i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i-FI" sz="3200" b="0" i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Varmuuden</a:t>
            </a:r>
            <a:br>
              <a:rPr lang="fi-FI" sz="3200" b="0" i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3200" b="0" i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vuoksi.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C8AFE57A-F753-26C4-6F54-8AEFF8973F42}"/>
              </a:ext>
            </a:extLst>
          </p:cNvPr>
          <p:cNvSpPr txBox="1"/>
          <p:nvPr userDrawn="1"/>
        </p:nvSpPr>
        <p:spPr>
          <a:xfrm>
            <a:off x="5637896" y="5057510"/>
            <a:ext cx="2331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huoltovarmuuskeskus.fi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3DC379CB-CB74-A50F-9078-E87FBDE1038C}"/>
              </a:ext>
            </a:extLst>
          </p:cNvPr>
          <p:cNvSpPr txBox="1"/>
          <p:nvPr userDrawn="1"/>
        </p:nvSpPr>
        <p:spPr>
          <a:xfrm>
            <a:off x="7982374" y="5057510"/>
            <a:ext cx="2331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varmuudenvuoksi.fi</a:t>
            </a:r>
          </a:p>
        </p:txBody>
      </p:sp>
      <p:pic>
        <p:nvPicPr>
          <p:cNvPr id="33" name="Kuva 32">
            <a:extLst>
              <a:ext uri="{FF2B5EF4-FFF2-40B4-BE49-F238E27FC236}">
                <a16:creationId xmlns:a16="http://schemas.microsoft.com/office/drawing/2014/main" id="{DC8E9DAD-D183-DE6F-4C19-26FA7C8EB8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01"/>
          <a:stretch/>
        </p:blipFill>
        <p:spPr>
          <a:xfrm>
            <a:off x="0" y="-12519"/>
            <a:ext cx="4112022" cy="63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24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AED247-CF17-4D47-9BB8-DF96E68A2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550195"/>
            <a:ext cx="11306175" cy="445257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D76E1F-7948-441D-8483-040FEECA8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2275" y="6356350"/>
            <a:ext cx="626745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FDB3561-2A84-4F39-A67F-B3EB829C0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3850" y="6356350"/>
            <a:ext cx="514350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accent6"/>
                </a:solidFill>
              </a:defRPr>
            </a:lvl1pPr>
          </a:lstStyle>
          <a:p>
            <a:fld id="{760648E0-E6C6-4E5F-BE79-F3E7B81C7BF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80BC443D-7C25-487D-980F-E4955C48C6FA}"/>
              </a:ext>
            </a:extLst>
          </p:cNvPr>
          <p:cNvGrpSpPr/>
          <p:nvPr userDrawn="1"/>
        </p:nvGrpSpPr>
        <p:grpSpPr>
          <a:xfrm>
            <a:off x="9525836" y="4222604"/>
            <a:ext cx="2666165" cy="2635396"/>
            <a:chOff x="8698229" y="3438837"/>
            <a:chExt cx="3493774" cy="3453453"/>
          </a:xfrm>
        </p:grpSpPr>
        <p:sp>
          <p:nvSpPr>
            <p:cNvPr id="11" name="Suorakulmainen kolmio 2">
              <a:extLst>
                <a:ext uri="{FF2B5EF4-FFF2-40B4-BE49-F238E27FC236}">
                  <a16:creationId xmlns:a16="http://schemas.microsoft.com/office/drawing/2014/main" id="{924AC70A-F395-4C67-A588-E284480B545A}"/>
                </a:ext>
              </a:extLst>
            </p:cNvPr>
            <p:cNvSpPr/>
            <p:nvPr userDrawn="1"/>
          </p:nvSpPr>
          <p:spPr>
            <a:xfrm rot="5400000" flipH="1" flipV="1">
              <a:off x="10447747" y="4431855"/>
              <a:ext cx="2737274" cy="751238"/>
            </a:xfrm>
            <a:custGeom>
              <a:avLst/>
              <a:gdLst>
                <a:gd name="connsiteX0" fmla="*/ 0 w 3658979"/>
                <a:gd name="connsiteY0" fmla="*/ 831237 h 831237"/>
                <a:gd name="connsiteX1" fmla="*/ 0 w 3658979"/>
                <a:gd name="connsiteY1" fmla="*/ 0 h 831237"/>
                <a:gd name="connsiteX2" fmla="*/ 3658979 w 3658979"/>
                <a:gd name="connsiteY2" fmla="*/ 831237 h 831237"/>
                <a:gd name="connsiteX3" fmla="*/ 0 w 3658979"/>
                <a:gd name="connsiteY3" fmla="*/ 831237 h 831237"/>
                <a:gd name="connsiteX0" fmla="*/ 257175 w 3916154"/>
                <a:gd name="connsiteY0" fmla="*/ 1040787 h 1040787"/>
                <a:gd name="connsiteX1" fmla="*/ 0 w 3916154"/>
                <a:gd name="connsiteY1" fmla="*/ 0 h 1040787"/>
                <a:gd name="connsiteX2" fmla="*/ 3916154 w 3916154"/>
                <a:gd name="connsiteY2" fmla="*/ 1040787 h 1040787"/>
                <a:gd name="connsiteX3" fmla="*/ 257175 w 3916154"/>
                <a:gd name="connsiteY3" fmla="*/ 1040787 h 1040787"/>
                <a:gd name="connsiteX0" fmla="*/ 168619 w 3916154"/>
                <a:gd name="connsiteY0" fmla="*/ 1040787 h 1040787"/>
                <a:gd name="connsiteX1" fmla="*/ 0 w 3916154"/>
                <a:gd name="connsiteY1" fmla="*/ 0 h 1040787"/>
                <a:gd name="connsiteX2" fmla="*/ 3916154 w 3916154"/>
                <a:gd name="connsiteY2" fmla="*/ 1040787 h 1040787"/>
                <a:gd name="connsiteX3" fmla="*/ 168619 w 3916154"/>
                <a:gd name="connsiteY3" fmla="*/ 1040787 h 1040787"/>
                <a:gd name="connsiteX0" fmla="*/ 306373 w 4053908"/>
                <a:gd name="connsiteY0" fmla="*/ 1116987 h 1116987"/>
                <a:gd name="connsiteX1" fmla="*/ 0 w 4053908"/>
                <a:gd name="connsiteY1" fmla="*/ 0 h 1116987"/>
                <a:gd name="connsiteX2" fmla="*/ 4053908 w 4053908"/>
                <a:gd name="connsiteY2" fmla="*/ 1116987 h 1116987"/>
                <a:gd name="connsiteX3" fmla="*/ 306373 w 4053908"/>
                <a:gd name="connsiteY3" fmla="*/ 1116987 h 1116987"/>
                <a:gd name="connsiteX0" fmla="*/ 30865 w 3778400"/>
                <a:gd name="connsiteY0" fmla="*/ 1159850 h 1159850"/>
                <a:gd name="connsiteX1" fmla="*/ 0 w 3778400"/>
                <a:gd name="connsiteY1" fmla="*/ 0 h 1159850"/>
                <a:gd name="connsiteX2" fmla="*/ 3778400 w 3778400"/>
                <a:gd name="connsiteY2" fmla="*/ 1159850 h 1159850"/>
                <a:gd name="connsiteX3" fmla="*/ 30865 w 3778400"/>
                <a:gd name="connsiteY3" fmla="*/ 1159850 h 1159850"/>
                <a:gd name="connsiteX0" fmla="*/ 291614 w 4039149"/>
                <a:gd name="connsiteY0" fmla="*/ 1078887 h 1078887"/>
                <a:gd name="connsiteX1" fmla="*/ 0 w 4039149"/>
                <a:gd name="connsiteY1" fmla="*/ 0 h 1078887"/>
                <a:gd name="connsiteX2" fmla="*/ 4039149 w 4039149"/>
                <a:gd name="connsiteY2" fmla="*/ 1078887 h 1078887"/>
                <a:gd name="connsiteX3" fmla="*/ 291614 w 4039149"/>
                <a:gd name="connsiteY3" fmla="*/ 1078887 h 1078887"/>
                <a:gd name="connsiteX0" fmla="*/ 313427 w 4060962"/>
                <a:gd name="connsiteY0" fmla="*/ 1078881 h 1078881"/>
                <a:gd name="connsiteX1" fmla="*/ 1 w 4060962"/>
                <a:gd name="connsiteY1" fmla="*/ -1 h 1078881"/>
                <a:gd name="connsiteX2" fmla="*/ 4060962 w 4060962"/>
                <a:gd name="connsiteY2" fmla="*/ 1078881 h 1078881"/>
                <a:gd name="connsiteX3" fmla="*/ 313427 w 4060962"/>
                <a:gd name="connsiteY3" fmla="*/ 1078881 h 1078881"/>
                <a:gd name="connsiteX0" fmla="*/ 304213 w 4060960"/>
                <a:gd name="connsiteY0" fmla="*/ 1078888 h 1078889"/>
                <a:gd name="connsiteX1" fmla="*/ -1 w 4060960"/>
                <a:gd name="connsiteY1" fmla="*/ 1 h 1078889"/>
                <a:gd name="connsiteX2" fmla="*/ 4060960 w 4060960"/>
                <a:gd name="connsiteY2" fmla="*/ 1078883 h 1078889"/>
                <a:gd name="connsiteX3" fmla="*/ 304213 w 4060960"/>
                <a:gd name="connsiteY3" fmla="*/ 1078888 h 107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0960" h="1078889">
                  <a:moveTo>
                    <a:pt x="304213" y="1078888"/>
                  </a:moveTo>
                  <a:lnTo>
                    <a:pt x="-1" y="1"/>
                  </a:lnTo>
                  <a:lnTo>
                    <a:pt x="4060960" y="1078883"/>
                  </a:lnTo>
                  <a:lnTo>
                    <a:pt x="304213" y="107888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sp>
          <p:nvSpPr>
            <p:cNvPr id="10" name="Suorakulmainen kolmio 2">
              <a:extLst>
                <a:ext uri="{FF2B5EF4-FFF2-40B4-BE49-F238E27FC236}">
                  <a16:creationId xmlns:a16="http://schemas.microsoft.com/office/drawing/2014/main" id="{3F17120F-E01E-46D9-A883-A2B383BCA674}"/>
                </a:ext>
              </a:extLst>
            </p:cNvPr>
            <p:cNvSpPr/>
            <p:nvPr userDrawn="1"/>
          </p:nvSpPr>
          <p:spPr>
            <a:xfrm rot="10800000" flipV="1">
              <a:off x="8698229" y="6160045"/>
              <a:ext cx="2753749" cy="732244"/>
            </a:xfrm>
            <a:custGeom>
              <a:avLst/>
              <a:gdLst>
                <a:gd name="connsiteX0" fmla="*/ 0 w 3658979"/>
                <a:gd name="connsiteY0" fmla="*/ 831237 h 831237"/>
                <a:gd name="connsiteX1" fmla="*/ 0 w 3658979"/>
                <a:gd name="connsiteY1" fmla="*/ 0 h 831237"/>
                <a:gd name="connsiteX2" fmla="*/ 3658979 w 3658979"/>
                <a:gd name="connsiteY2" fmla="*/ 831237 h 831237"/>
                <a:gd name="connsiteX3" fmla="*/ 0 w 3658979"/>
                <a:gd name="connsiteY3" fmla="*/ 831237 h 831237"/>
                <a:gd name="connsiteX0" fmla="*/ 257175 w 3916154"/>
                <a:gd name="connsiteY0" fmla="*/ 1040787 h 1040787"/>
                <a:gd name="connsiteX1" fmla="*/ 0 w 3916154"/>
                <a:gd name="connsiteY1" fmla="*/ 0 h 1040787"/>
                <a:gd name="connsiteX2" fmla="*/ 3916154 w 3916154"/>
                <a:gd name="connsiteY2" fmla="*/ 1040787 h 1040787"/>
                <a:gd name="connsiteX3" fmla="*/ 257175 w 3916154"/>
                <a:gd name="connsiteY3" fmla="*/ 1040787 h 1040787"/>
                <a:gd name="connsiteX0" fmla="*/ 276225 w 3935204"/>
                <a:gd name="connsiteY0" fmla="*/ 1055074 h 1055074"/>
                <a:gd name="connsiteX1" fmla="*/ 0 w 3935204"/>
                <a:gd name="connsiteY1" fmla="*/ 0 h 1055074"/>
                <a:gd name="connsiteX2" fmla="*/ 3935204 w 3935204"/>
                <a:gd name="connsiteY2" fmla="*/ 1055074 h 1055074"/>
                <a:gd name="connsiteX3" fmla="*/ 276225 w 3935204"/>
                <a:gd name="connsiteY3" fmla="*/ 1055074 h 1055074"/>
                <a:gd name="connsiteX0" fmla="*/ 285750 w 3944729"/>
                <a:gd name="connsiteY0" fmla="*/ 1055074 h 1055074"/>
                <a:gd name="connsiteX1" fmla="*/ 0 w 3944729"/>
                <a:gd name="connsiteY1" fmla="*/ 0 h 1055074"/>
                <a:gd name="connsiteX2" fmla="*/ 3944729 w 3944729"/>
                <a:gd name="connsiteY2" fmla="*/ 1055074 h 1055074"/>
                <a:gd name="connsiteX3" fmla="*/ 285750 w 3944729"/>
                <a:gd name="connsiteY3" fmla="*/ 1055074 h 1055074"/>
                <a:gd name="connsiteX0" fmla="*/ 279400 w 3938379"/>
                <a:gd name="connsiteY0" fmla="*/ 1055074 h 1055074"/>
                <a:gd name="connsiteX1" fmla="*/ 0 w 3938379"/>
                <a:gd name="connsiteY1" fmla="*/ 0 h 1055074"/>
                <a:gd name="connsiteX2" fmla="*/ 3938379 w 3938379"/>
                <a:gd name="connsiteY2" fmla="*/ 1055074 h 1055074"/>
                <a:gd name="connsiteX3" fmla="*/ 279400 w 3938379"/>
                <a:gd name="connsiteY3" fmla="*/ 1055074 h 1055074"/>
                <a:gd name="connsiteX0" fmla="*/ 283991 w 3942970"/>
                <a:gd name="connsiteY0" fmla="*/ 1059665 h 1059665"/>
                <a:gd name="connsiteX1" fmla="*/ 0 w 3942970"/>
                <a:gd name="connsiteY1" fmla="*/ 0 h 1059665"/>
                <a:gd name="connsiteX2" fmla="*/ 3942970 w 3942970"/>
                <a:gd name="connsiteY2" fmla="*/ 1059665 h 1059665"/>
                <a:gd name="connsiteX3" fmla="*/ 283991 w 3942970"/>
                <a:gd name="connsiteY3" fmla="*/ 1059665 h 1059665"/>
                <a:gd name="connsiteX0" fmla="*/ 300122 w 3959101"/>
                <a:gd name="connsiteY0" fmla="*/ 1051610 h 1051610"/>
                <a:gd name="connsiteX1" fmla="*/ 0 w 3959101"/>
                <a:gd name="connsiteY1" fmla="*/ 0 h 1051610"/>
                <a:gd name="connsiteX2" fmla="*/ 3959101 w 3959101"/>
                <a:gd name="connsiteY2" fmla="*/ 1051610 h 1051610"/>
                <a:gd name="connsiteX3" fmla="*/ 300122 w 3959101"/>
                <a:gd name="connsiteY3" fmla="*/ 1051610 h 105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9101" h="1051610">
                  <a:moveTo>
                    <a:pt x="300122" y="1051610"/>
                  </a:moveTo>
                  <a:lnTo>
                    <a:pt x="0" y="0"/>
                  </a:lnTo>
                  <a:lnTo>
                    <a:pt x="3959101" y="1051610"/>
                  </a:lnTo>
                  <a:lnTo>
                    <a:pt x="300122" y="10516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Suorakulmainen kolmio 2">
              <a:extLst>
                <a:ext uri="{FF2B5EF4-FFF2-40B4-BE49-F238E27FC236}">
                  <a16:creationId xmlns:a16="http://schemas.microsoft.com/office/drawing/2014/main" id="{1370949F-B55D-4BDE-80CF-A5ED279A3F67}"/>
                </a:ext>
              </a:extLst>
            </p:cNvPr>
            <p:cNvSpPr/>
            <p:nvPr userDrawn="1"/>
          </p:nvSpPr>
          <p:spPr>
            <a:xfrm rot="5400000" flipH="1" flipV="1">
              <a:off x="11348803" y="6049092"/>
              <a:ext cx="935158" cy="751237"/>
            </a:xfrm>
            <a:custGeom>
              <a:avLst/>
              <a:gdLst>
                <a:gd name="connsiteX0" fmla="*/ 0 w 3658979"/>
                <a:gd name="connsiteY0" fmla="*/ 831237 h 831237"/>
                <a:gd name="connsiteX1" fmla="*/ 0 w 3658979"/>
                <a:gd name="connsiteY1" fmla="*/ 0 h 831237"/>
                <a:gd name="connsiteX2" fmla="*/ 3658979 w 3658979"/>
                <a:gd name="connsiteY2" fmla="*/ 831237 h 831237"/>
                <a:gd name="connsiteX3" fmla="*/ 0 w 3658979"/>
                <a:gd name="connsiteY3" fmla="*/ 831237 h 831237"/>
                <a:gd name="connsiteX0" fmla="*/ 257175 w 3916154"/>
                <a:gd name="connsiteY0" fmla="*/ 1040787 h 1040787"/>
                <a:gd name="connsiteX1" fmla="*/ 0 w 3916154"/>
                <a:gd name="connsiteY1" fmla="*/ 0 h 1040787"/>
                <a:gd name="connsiteX2" fmla="*/ 3916154 w 3916154"/>
                <a:gd name="connsiteY2" fmla="*/ 1040787 h 1040787"/>
                <a:gd name="connsiteX3" fmla="*/ 257175 w 3916154"/>
                <a:gd name="connsiteY3" fmla="*/ 1040787 h 1040787"/>
                <a:gd name="connsiteX0" fmla="*/ 168619 w 3916154"/>
                <a:gd name="connsiteY0" fmla="*/ 1040787 h 1040787"/>
                <a:gd name="connsiteX1" fmla="*/ 0 w 3916154"/>
                <a:gd name="connsiteY1" fmla="*/ 0 h 1040787"/>
                <a:gd name="connsiteX2" fmla="*/ 3916154 w 3916154"/>
                <a:gd name="connsiteY2" fmla="*/ 1040787 h 1040787"/>
                <a:gd name="connsiteX3" fmla="*/ 168619 w 3916154"/>
                <a:gd name="connsiteY3" fmla="*/ 1040787 h 1040787"/>
                <a:gd name="connsiteX0" fmla="*/ 306373 w 4053908"/>
                <a:gd name="connsiteY0" fmla="*/ 1116987 h 1116987"/>
                <a:gd name="connsiteX1" fmla="*/ 0 w 4053908"/>
                <a:gd name="connsiteY1" fmla="*/ 0 h 1116987"/>
                <a:gd name="connsiteX2" fmla="*/ 4053908 w 4053908"/>
                <a:gd name="connsiteY2" fmla="*/ 1116987 h 1116987"/>
                <a:gd name="connsiteX3" fmla="*/ 306373 w 4053908"/>
                <a:gd name="connsiteY3" fmla="*/ 1116987 h 1116987"/>
                <a:gd name="connsiteX0" fmla="*/ 30865 w 3778400"/>
                <a:gd name="connsiteY0" fmla="*/ 1159850 h 1159850"/>
                <a:gd name="connsiteX1" fmla="*/ 0 w 3778400"/>
                <a:gd name="connsiteY1" fmla="*/ 0 h 1159850"/>
                <a:gd name="connsiteX2" fmla="*/ 3778400 w 3778400"/>
                <a:gd name="connsiteY2" fmla="*/ 1159850 h 1159850"/>
                <a:gd name="connsiteX3" fmla="*/ 30865 w 3778400"/>
                <a:gd name="connsiteY3" fmla="*/ 1159850 h 1159850"/>
                <a:gd name="connsiteX0" fmla="*/ 291614 w 4039149"/>
                <a:gd name="connsiteY0" fmla="*/ 1078887 h 1078887"/>
                <a:gd name="connsiteX1" fmla="*/ 0 w 4039149"/>
                <a:gd name="connsiteY1" fmla="*/ 0 h 1078887"/>
                <a:gd name="connsiteX2" fmla="*/ 4039149 w 4039149"/>
                <a:gd name="connsiteY2" fmla="*/ 1078887 h 1078887"/>
                <a:gd name="connsiteX3" fmla="*/ 291614 w 4039149"/>
                <a:gd name="connsiteY3" fmla="*/ 1078887 h 1078887"/>
                <a:gd name="connsiteX0" fmla="*/ 1 w 3747536"/>
                <a:gd name="connsiteY0" fmla="*/ 1083649 h 1083649"/>
                <a:gd name="connsiteX1" fmla="*/ 3041891 w 3747536"/>
                <a:gd name="connsiteY1" fmla="*/ 0 h 1083649"/>
                <a:gd name="connsiteX2" fmla="*/ 3747536 w 3747536"/>
                <a:gd name="connsiteY2" fmla="*/ 1083649 h 1083649"/>
                <a:gd name="connsiteX3" fmla="*/ 1 w 3747536"/>
                <a:gd name="connsiteY3" fmla="*/ 1083649 h 1083649"/>
                <a:gd name="connsiteX0" fmla="*/ 1 w 3747536"/>
                <a:gd name="connsiteY0" fmla="*/ 1088412 h 1088412"/>
                <a:gd name="connsiteX1" fmla="*/ 2948865 w 3747536"/>
                <a:gd name="connsiteY1" fmla="*/ 0 h 1088412"/>
                <a:gd name="connsiteX2" fmla="*/ 3747536 w 3747536"/>
                <a:gd name="connsiteY2" fmla="*/ 1088412 h 1088412"/>
                <a:gd name="connsiteX3" fmla="*/ 1 w 3747536"/>
                <a:gd name="connsiteY3" fmla="*/ 1088412 h 1088412"/>
                <a:gd name="connsiteX0" fmla="*/ 1 w 3747536"/>
                <a:gd name="connsiteY0" fmla="*/ 1078887 h 1078887"/>
                <a:gd name="connsiteX1" fmla="*/ 2940013 w 3747536"/>
                <a:gd name="connsiteY1" fmla="*/ 0 h 1078887"/>
                <a:gd name="connsiteX2" fmla="*/ 3747536 w 3747536"/>
                <a:gd name="connsiteY2" fmla="*/ 1078887 h 1078887"/>
                <a:gd name="connsiteX3" fmla="*/ 1 w 3747536"/>
                <a:gd name="connsiteY3" fmla="*/ 1078887 h 107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7536" h="1078887">
                  <a:moveTo>
                    <a:pt x="1" y="1078887"/>
                  </a:moveTo>
                  <a:lnTo>
                    <a:pt x="2940013" y="0"/>
                  </a:lnTo>
                  <a:lnTo>
                    <a:pt x="3747536" y="1078887"/>
                  </a:lnTo>
                  <a:lnTo>
                    <a:pt x="1" y="107888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sp>
          <p:nvSpPr>
            <p:cNvPr id="14" name="Suorakulmainen kolmio 2">
              <a:extLst>
                <a:ext uri="{FF2B5EF4-FFF2-40B4-BE49-F238E27FC236}">
                  <a16:creationId xmlns:a16="http://schemas.microsoft.com/office/drawing/2014/main" id="{4AA2E53D-A65E-4145-8BD8-27F6FAB17EBA}"/>
                </a:ext>
              </a:extLst>
            </p:cNvPr>
            <p:cNvSpPr/>
            <p:nvPr userDrawn="1"/>
          </p:nvSpPr>
          <p:spPr>
            <a:xfrm rot="10800000" flipH="1" flipV="1">
              <a:off x="11241294" y="6157633"/>
              <a:ext cx="950705" cy="734656"/>
            </a:xfrm>
            <a:custGeom>
              <a:avLst/>
              <a:gdLst>
                <a:gd name="connsiteX0" fmla="*/ 0 w 3658979"/>
                <a:gd name="connsiteY0" fmla="*/ 831237 h 831237"/>
                <a:gd name="connsiteX1" fmla="*/ 0 w 3658979"/>
                <a:gd name="connsiteY1" fmla="*/ 0 h 831237"/>
                <a:gd name="connsiteX2" fmla="*/ 3658979 w 3658979"/>
                <a:gd name="connsiteY2" fmla="*/ 831237 h 831237"/>
                <a:gd name="connsiteX3" fmla="*/ 0 w 3658979"/>
                <a:gd name="connsiteY3" fmla="*/ 831237 h 831237"/>
                <a:gd name="connsiteX0" fmla="*/ 257175 w 3916154"/>
                <a:gd name="connsiteY0" fmla="*/ 1040787 h 1040787"/>
                <a:gd name="connsiteX1" fmla="*/ 0 w 3916154"/>
                <a:gd name="connsiteY1" fmla="*/ 0 h 1040787"/>
                <a:gd name="connsiteX2" fmla="*/ 3916154 w 3916154"/>
                <a:gd name="connsiteY2" fmla="*/ 1040787 h 1040787"/>
                <a:gd name="connsiteX3" fmla="*/ 257175 w 3916154"/>
                <a:gd name="connsiteY3" fmla="*/ 1040787 h 1040787"/>
                <a:gd name="connsiteX0" fmla="*/ 168619 w 3916154"/>
                <a:gd name="connsiteY0" fmla="*/ 1040787 h 1040787"/>
                <a:gd name="connsiteX1" fmla="*/ 0 w 3916154"/>
                <a:gd name="connsiteY1" fmla="*/ 0 h 1040787"/>
                <a:gd name="connsiteX2" fmla="*/ 3916154 w 3916154"/>
                <a:gd name="connsiteY2" fmla="*/ 1040787 h 1040787"/>
                <a:gd name="connsiteX3" fmla="*/ 168619 w 3916154"/>
                <a:gd name="connsiteY3" fmla="*/ 1040787 h 1040787"/>
                <a:gd name="connsiteX0" fmla="*/ 306373 w 4053908"/>
                <a:gd name="connsiteY0" fmla="*/ 1116987 h 1116987"/>
                <a:gd name="connsiteX1" fmla="*/ 0 w 4053908"/>
                <a:gd name="connsiteY1" fmla="*/ 0 h 1116987"/>
                <a:gd name="connsiteX2" fmla="*/ 4053908 w 4053908"/>
                <a:gd name="connsiteY2" fmla="*/ 1116987 h 1116987"/>
                <a:gd name="connsiteX3" fmla="*/ 306373 w 4053908"/>
                <a:gd name="connsiteY3" fmla="*/ 1116987 h 1116987"/>
                <a:gd name="connsiteX0" fmla="*/ 30865 w 3778400"/>
                <a:gd name="connsiteY0" fmla="*/ 1159850 h 1159850"/>
                <a:gd name="connsiteX1" fmla="*/ 0 w 3778400"/>
                <a:gd name="connsiteY1" fmla="*/ 0 h 1159850"/>
                <a:gd name="connsiteX2" fmla="*/ 3778400 w 3778400"/>
                <a:gd name="connsiteY2" fmla="*/ 1159850 h 1159850"/>
                <a:gd name="connsiteX3" fmla="*/ 30865 w 3778400"/>
                <a:gd name="connsiteY3" fmla="*/ 1159850 h 1159850"/>
                <a:gd name="connsiteX0" fmla="*/ 291614 w 4039149"/>
                <a:gd name="connsiteY0" fmla="*/ 1078887 h 1078887"/>
                <a:gd name="connsiteX1" fmla="*/ 0 w 4039149"/>
                <a:gd name="connsiteY1" fmla="*/ 0 h 1078887"/>
                <a:gd name="connsiteX2" fmla="*/ 4039149 w 4039149"/>
                <a:gd name="connsiteY2" fmla="*/ 1078887 h 1078887"/>
                <a:gd name="connsiteX3" fmla="*/ 291614 w 4039149"/>
                <a:gd name="connsiteY3" fmla="*/ 1078887 h 1078887"/>
                <a:gd name="connsiteX0" fmla="*/ 1 w 3747536"/>
                <a:gd name="connsiteY0" fmla="*/ 1083649 h 1083649"/>
                <a:gd name="connsiteX1" fmla="*/ 3041891 w 3747536"/>
                <a:gd name="connsiteY1" fmla="*/ 0 h 1083649"/>
                <a:gd name="connsiteX2" fmla="*/ 3747536 w 3747536"/>
                <a:gd name="connsiteY2" fmla="*/ 1083649 h 1083649"/>
                <a:gd name="connsiteX3" fmla="*/ 1 w 3747536"/>
                <a:gd name="connsiteY3" fmla="*/ 1083649 h 1083649"/>
                <a:gd name="connsiteX0" fmla="*/ 1 w 3747536"/>
                <a:gd name="connsiteY0" fmla="*/ 1088412 h 1088412"/>
                <a:gd name="connsiteX1" fmla="*/ 2948865 w 3747536"/>
                <a:gd name="connsiteY1" fmla="*/ 0 h 1088412"/>
                <a:gd name="connsiteX2" fmla="*/ 3747536 w 3747536"/>
                <a:gd name="connsiteY2" fmla="*/ 1088412 h 1088412"/>
                <a:gd name="connsiteX3" fmla="*/ 1 w 3747536"/>
                <a:gd name="connsiteY3" fmla="*/ 1088412 h 1088412"/>
                <a:gd name="connsiteX0" fmla="*/ 1 w 3747536"/>
                <a:gd name="connsiteY0" fmla="*/ 1050312 h 1050312"/>
                <a:gd name="connsiteX1" fmla="*/ 792016 w 3747536"/>
                <a:gd name="connsiteY1" fmla="*/ 0 h 1050312"/>
                <a:gd name="connsiteX2" fmla="*/ 3747536 w 3747536"/>
                <a:gd name="connsiteY2" fmla="*/ 1050312 h 1050312"/>
                <a:gd name="connsiteX3" fmla="*/ 1 w 3747536"/>
                <a:gd name="connsiteY3" fmla="*/ 1050312 h 1050312"/>
                <a:gd name="connsiteX0" fmla="*/ 1 w 3747536"/>
                <a:gd name="connsiteY0" fmla="*/ 1055074 h 1055074"/>
                <a:gd name="connsiteX1" fmla="*/ 792016 w 3747536"/>
                <a:gd name="connsiteY1" fmla="*/ 0 h 1055074"/>
                <a:gd name="connsiteX2" fmla="*/ 3747536 w 3747536"/>
                <a:gd name="connsiteY2" fmla="*/ 1055074 h 1055074"/>
                <a:gd name="connsiteX3" fmla="*/ 1 w 3747536"/>
                <a:gd name="connsiteY3" fmla="*/ 1055074 h 105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7536" h="1055074">
                  <a:moveTo>
                    <a:pt x="1" y="1055074"/>
                  </a:moveTo>
                  <a:lnTo>
                    <a:pt x="792016" y="0"/>
                  </a:lnTo>
                  <a:lnTo>
                    <a:pt x="3747536" y="1055074"/>
                  </a:lnTo>
                  <a:lnTo>
                    <a:pt x="1" y="10550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</p:grpSp>
      <p:sp>
        <p:nvSpPr>
          <p:cNvPr id="15" name="Otsikko 1">
            <a:extLst>
              <a:ext uri="{FF2B5EF4-FFF2-40B4-BE49-F238E27FC236}">
                <a16:creationId xmlns:a16="http://schemas.microsoft.com/office/drawing/2014/main" id="{5ED249AF-9CB3-4D0B-9984-93B26725B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857903"/>
            <a:ext cx="11306175" cy="498651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i-FI" dirty="0"/>
              <a:t>KIRJOITA OTSIKKO ISOILLA KIRJAIMILLA</a:t>
            </a:r>
            <a:endParaRPr lang="en-US" dirty="0"/>
          </a:p>
        </p:txBody>
      </p:sp>
      <p:sp>
        <p:nvSpPr>
          <p:cNvPr id="16" name="Tekstin paikkamerkki 6">
            <a:extLst>
              <a:ext uri="{FF2B5EF4-FFF2-40B4-BE49-F238E27FC236}">
                <a16:creationId xmlns:a16="http://schemas.microsoft.com/office/drawing/2014/main" id="{CCD1C666-2FDC-4049-A013-B79BECB6E2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9575" y="290613"/>
            <a:ext cx="4997566" cy="27987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i-FI" sz="1400" smtClean="0">
                <a:solidFill>
                  <a:schemeClr val="accent6"/>
                </a:solidFill>
              </a:defRPr>
            </a:lvl1pPr>
            <a:lvl2pPr marL="457200" indent="0">
              <a:buNone/>
              <a:defRPr lang="fi-FI" sz="2800" smtClean="0"/>
            </a:lvl2pPr>
            <a:lvl3pPr>
              <a:defRPr lang="fi-FI" sz="2400" smtClean="0"/>
            </a:lvl3pPr>
            <a:lvl4pPr>
              <a:defRPr lang="fi-FI" sz="2000" smtClean="0"/>
            </a:lvl4pPr>
            <a:lvl5pPr>
              <a:defRPr lang="fi-FI" sz="2000"/>
            </a:lvl5pPr>
          </a:lstStyle>
          <a:p>
            <a:pPr lvl="0"/>
            <a:r>
              <a:rPr lang="fi-FI" dirty="0"/>
              <a:t>OSION NIMI</a:t>
            </a:r>
          </a:p>
        </p:txBody>
      </p:sp>
    </p:spTree>
    <p:extLst>
      <p:ext uri="{BB962C8B-B14F-4D97-AF65-F5344CB8AC3E}">
        <p14:creationId xmlns:p14="http://schemas.microsoft.com/office/powerpoint/2010/main" val="313673709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isio / Energ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uorakulmio 26">
            <a:extLst>
              <a:ext uri="{FF2B5EF4-FFF2-40B4-BE49-F238E27FC236}">
                <a16:creationId xmlns:a16="http://schemas.microsoft.com/office/drawing/2014/main" id="{1E57ACDB-0B0C-4227-AA0B-E392ADD9E0C9}"/>
              </a:ext>
            </a:extLst>
          </p:cNvPr>
          <p:cNvSpPr/>
          <p:nvPr userDrawn="1"/>
        </p:nvSpPr>
        <p:spPr>
          <a:xfrm>
            <a:off x="557303" y="770024"/>
            <a:ext cx="10998748" cy="53169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50800" dir="54000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fi-FI" sz="2400" dirty="0" err="1">
              <a:solidFill>
                <a:schemeClr val="tx1"/>
              </a:solidFill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59CD2CAC-B615-44DA-9075-E154F554B9DF}"/>
              </a:ext>
            </a:extLst>
          </p:cNvPr>
          <p:cNvSpPr txBox="1"/>
          <p:nvPr userDrawn="1"/>
        </p:nvSpPr>
        <p:spPr>
          <a:xfrm>
            <a:off x="557300" y="770025"/>
            <a:ext cx="10998749" cy="27699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VISIO JA HYÖTYTAVOITTEET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D76E1F-7948-441D-8483-040FEECA8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574" y="241606"/>
            <a:ext cx="11306174" cy="32540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fi-FI"/>
              <a:t>&lt;OHJELMA&gt; Raportti Q&lt;n&gt; / &lt;vuosi&gt;</a:t>
            </a:r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FDB3561-2A84-4F39-A67F-B3EB829C0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3850" y="6356350"/>
            <a:ext cx="514350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accent6"/>
                </a:solidFill>
              </a:defRPr>
            </a:lvl1pPr>
          </a:lstStyle>
          <a:p>
            <a:fld id="{760648E0-E6C6-4E5F-BE79-F3E7B81C7BF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80BC443D-7C25-487D-980F-E4955C48C6FA}"/>
              </a:ext>
            </a:extLst>
          </p:cNvPr>
          <p:cNvGrpSpPr/>
          <p:nvPr userDrawn="1"/>
        </p:nvGrpSpPr>
        <p:grpSpPr>
          <a:xfrm>
            <a:off x="9525836" y="4222604"/>
            <a:ext cx="2666165" cy="2635396"/>
            <a:chOff x="8698229" y="3438837"/>
            <a:chExt cx="3493774" cy="3453453"/>
          </a:xfrm>
        </p:grpSpPr>
        <p:sp>
          <p:nvSpPr>
            <p:cNvPr id="11" name="Suorakulmainen kolmio 2">
              <a:extLst>
                <a:ext uri="{FF2B5EF4-FFF2-40B4-BE49-F238E27FC236}">
                  <a16:creationId xmlns:a16="http://schemas.microsoft.com/office/drawing/2014/main" id="{924AC70A-F395-4C67-A588-E284480B545A}"/>
                </a:ext>
              </a:extLst>
            </p:cNvPr>
            <p:cNvSpPr/>
            <p:nvPr userDrawn="1"/>
          </p:nvSpPr>
          <p:spPr>
            <a:xfrm rot="5400000" flipH="1" flipV="1">
              <a:off x="10447747" y="4431855"/>
              <a:ext cx="2737274" cy="751238"/>
            </a:xfrm>
            <a:custGeom>
              <a:avLst/>
              <a:gdLst>
                <a:gd name="connsiteX0" fmla="*/ 0 w 3658979"/>
                <a:gd name="connsiteY0" fmla="*/ 831237 h 831237"/>
                <a:gd name="connsiteX1" fmla="*/ 0 w 3658979"/>
                <a:gd name="connsiteY1" fmla="*/ 0 h 831237"/>
                <a:gd name="connsiteX2" fmla="*/ 3658979 w 3658979"/>
                <a:gd name="connsiteY2" fmla="*/ 831237 h 831237"/>
                <a:gd name="connsiteX3" fmla="*/ 0 w 3658979"/>
                <a:gd name="connsiteY3" fmla="*/ 831237 h 831237"/>
                <a:gd name="connsiteX0" fmla="*/ 257175 w 3916154"/>
                <a:gd name="connsiteY0" fmla="*/ 1040787 h 1040787"/>
                <a:gd name="connsiteX1" fmla="*/ 0 w 3916154"/>
                <a:gd name="connsiteY1" fmla="*/ 0 h 1040787"/>
                <a:gd name="connsiteX2" fmla="*/ 3916154 w 3916154"/>
                <a:gd name="connsiteY2" fmla="*/ 1040787 h 1040787"/>
                <a:gd name="connsiteX3" fmla="*/ 257175 w 3916154"/>
                <a:gd name="connsiteY3" fmla="*/ 1040787 h 1040787"/>
                <a:gd name="connsiteX0" fmla="*/ 168619 w 3916154"/>
                <a:gd name="connsiteY0" fmla="*/ 1040787 h 1040787"/>
                <a:gd name="connsiteX1" fmla="*/ 0 w 3916154"/>
                <a:gd name="connsiteY1" fmla="*/ 0 h 1040787"/>
                <a:gd name="connsiteX2" fmla="*/ 3916154 w 3916154"/>
                <a:gd name="connsiteY2" fmla="*/ 1040787 h 1040787"/>
                <a:gd name="connsiteX3" fmla="*/ 168619 w 3916154"/>
                <a:gd name="connsiteY3" fmla="*/ 1040787 h 1040787"/>
                <a:gd name="connsiteX0" fmla="*/ 306373 w 4053908"/>
                <a:gd name="connsiteY0" fmla="*/ 1116987 h 1116987"/>
                <a:gd name="connsiteX1" fmla="*/ 0 w 4053908"/>
                <a:gd name="connsiteY1" fmla="*/ 0 h 1116987"/>
                <a:gd name="connsiteX2" fmla="*/ 4053908 w 4053908"/>
                <a:gd name="connsiteY2" fmla="*/ 1116987 h 1116987"/>
                <a:gd name="connsiteX3" fmla="*/ 306373 w 4053908"/>
                <a:gd name="connsiteY3" fmla="*/ 1116987 h 1116987"/>
                <a:gd name="connsiteX0" fmla="*/ 30865 w 3778400"/>
                <a:gd name="connsiteY0" fmla="*/ 1159850 h 1159850"/>
                <a:gd name="connsiteX1" fmla="*/ 0 w 3778400"/>
                <a:gd name="connsiteY1" fmla="*/ 0 h 1159850"/>
                <a:gd name="connsiteX2" fmla="*/ 3778400 w 3778400"/>
                <a:gd name="connsiteY2" fmla="*/ 1159850 h 1159850"/>
                <a:gd name="connsiteX3" fmla="*/ 30865 w 3778400"/>
                <a:gd name="connsiteY3" fmla="*/ 1159850 h 1159850"/>
                <a:gd name="connsiteX0" fmla="*/ 291614 w 4039149"/>
                <a:gd name="connsiteY0" fmla="*/ 1078887 h 1078887"/>
                <a:gd name="connsiteX1" fmla="*/ 0 w 4039149"/>
                <a:gd name="connsiteY1" fmla="*/ 0 h 1078887"/>
                <a:gd name="connsiteX2" fmla="*/ 4039149 w 4039149"/>
                <a:gd name="connsiteY2" fmla="*/ 1078887 h 1078887"/>
                <a:gd name="connsiteX3" fmla="*/ 291614 w 4039149"/>
                <a:gd name="connsiteY3" fmla="*/ 1078887 h 1078887"/>
                <a:gd name="connsiteX0" fmla="*/ 313427 w 4060962"/>
                <a:gd name="connsiteY0" fmla="*/ 1078881 h 1078881"/>
                <a:gd name="connsiteX1" fmla="*/ 1 w 4060962"/>
                <a:gd name="connsiteY1" fmla="*/ -1 h 1078881"/>
                <a:gd name="connsiteX2" fmla="*/ 4060962 w 4060962"/>
                <a:gd name="connsiteY2" fmla="*/ 1078881 h 1078881"/>
                <a:gd name="connsiteX3" fmla="*/ 313427 w 4060962"/>
                <a:gd name="connsiteY3" fmla="*/ 1078881 h 1078881"/>
                <a:gd name="connsiteX0" fmla="*/ 304213 w 4060960"/>
                <a:gd name="connsiteY0" fmla="*/ 1078888 h 1078889"/>
                <a:gd name="connsiteX1" fmla="*/ -1 w 4060960"/>
                <a:gd name="connsiteY1" fmla="*/ 1 h 1078889"/>
                <a:gd name="connsiteX2" fmla="*/ 4060960 w 4060960"/>
                <a:gd name="connsiteY2" fmla="*/ 1078883 h 1078889"/>
                <a:gd name="connsiteX3" fmla="*/ 304213 w 4060960"/>
                <a:gd name="connsiteY3" fmla="*/ 1078888 h 107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0960" h="1078889">
                  <a:moveTo>
                    <a:pt x="304213" y="1078888"/>
                  </a:moveTo>
                  <a:lnTo>
                    <a:pt x="-1" y="1"/>
                  </a:lnTo>
                  <a:lnTo>
                    <a:pt x="4060960" y="1078883"/>
                  </a:lnTo>
                  <a:lnTo>
                    <a:pt x="304213" y="107888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sp>
          <p:nvSpPr>
            <p:cNvPr id="10" name="Suorakulmainen kolmio 2">
              <a:extLst>
                <a:ext uri="{FF2B5EF4-FFF2-40B4-BE49-F238E27FC236}">
                  <a16:creationId xmlns:a16="http://schemas.microsoft.com/office/drawing/2014/main" id="{3F17120F-E01E-46D9-A883-A2B383BCA674}"/>
                </a:ext>
              </a:extLst>
            </p:cNvPr>
            <p:cNvSpPr/>
            <p:nvPr userDrawn="1"/>
          </p:nvSpPr>
          <p:spPr>
            <a:xfrm rot="10800000" flipV="1">
              <a:off x="8698229" y="6160045"/>
              <a:ext cx="2753749" cy="732244"/>
            </a:xfrm>
            <a:custGeom>
              <a:avLst/>
              <a:gdLst>
                <a:gd name="connsiteX0" fmla="*/ 0 w 3658979"/>
                <a:gd name="connsiteY0" fmla="*/ 831237 h 831237"/>
                <a:gd name="connsiteX1" fmla="*/ 0 w 3658979"/>
                <a:gd name="connsiteY1" fmla="*/ 0 h 831237"/>
                <a:gd name="connsiteX2" fmla="*/ 3658979 w 3658979"/>
                <a:gd name="connsiteY2" fmla="*/ 831237 h 831237"/>
                <a:gd name="connsiteX3" fmla="*/ 0 w 3658979"/>
                <a:gd name="connsiteY3" fmla="*/ 831237 h 831237"/>
                <a:gd name="connsiteX0" fmla="*/ 257175 w 3916154"/>
                <a:gd name="connsiteY0" fmla="*/ 1040787 h 1040787"/>
                <a:gd name="connsiteX1" fmla="*/ 0 w 3916154"/>
                <a:gd name="connsiteY1" fmla="*/ 0 h 1040787"/>
                <a:gd name="connsiteX2" fmla="*/ 3916154 w 3916154"/>
                <a:gd name="connsiteY2" fmla="*/ 1040787 h 1040787"/>
                <a:gd name="connsiteX3" fmla="*/ 257175 w 3916154"/>
                <a:gd name="connsiteY3" fmla="*/ 1040787 h 1040787"/>
                <a:gd name="connsiteX0" fmla="*/ 276225 w 3935204"/>
                <a:gd name="connsiteY0" fmla="*/ 1055074 h 1055074"/>
                <a:gd name="connsiteX1" fmla="*/ 0 w 3935204"/>
                <a:gd name="connsiteY1" fmla="*/ 0 h 1055074"/>
                <a:gd name="connsiteX2" fmla="*/ 3935204 w 3935204"/>
                <a:gd name="connsiteY2" fmla="*/ 1055074 h 1055074"/>
                <a:gd name="connsiteX3" fmla="*/ 276225 w 3935204"/>
                <a:gd name="connsiteY3" fmla="*/ 1055074 h 1055074"/>
                <a:gd name="connsiteX0" fmla="*/ 285750 w 3944729"/>
                <a:gd name="connsiteY0" fmla="*/ 1055074 h 1055074"/>
                <a:gd name="connsiteX1" fmla="*/ 0 w 3944729"/>
                <a:gd name="connsiteY1" fmla="*/ 0 h 1055074"/>
                <a:gd name="connsiteX2" fmla="*/ 3944729 w 3944729"/>
                <a:gd name="connsiteY2" fmla="*/ 1055074 h 1055074"/>
                <a:gd name="connsiteX3" fmla="*/ 285750 w 3944729"/>
                <a:gd name="connsiteY3" fmla="*/ 1055074 h 1055074"/>
                <a:gd name="connsiteX0" fmla="*/ 279400 w 3938379"/>
                <a:gd name="connsiteY0" fmla="*/ 1055074 h 1055074"/>
                <a:gd name="connsiteX1" fmla="*/ 0 w 3938379"/>
                <a:gd name="connsiteY1" fmla="*/ 0 h 1055074"/>
                <a:gd name="connsiteX2" fmla="*/ 3938379 w 3938379"/>
                <a:gd name="connsiteY2" fmla="*/ 1055074 h 1055074"/>
                <a:gd name="connsiteX3" fmla="*/ 279400 w 3938379"/>
                <a:gd name="connsiteY3" fmla="*/ 1055074 h 1055074"/>
                <a:gd name="connsiteX0" fmla="*/ 283991 w 3942970"/>
                <a:gd name="connsiteY0" fmla="*/ 1059665 h 1059665"/>
                <a:gd name="connsiteX1" fmla="*/ 0 w 3942970"/>
                <a:gd name="connsiteY1" fmla="*/ 0 h 1059665"/>
                <a:gd name="connsiteX2" fmla="*/ 3942970 w 3942970"/>
                <a:gd name="connsiteY2" fmla="*/ 1059665 h 1059665"/>
                <a:gd name="connsiteX3" fmla="*/ 283991 w 3942970"/>
                <a:gd name="connsiteY3" fmla="*/ 1059665 h 1059665"/>
                <a:gd name="connsiteX0" fmla="*/ 300122 w 3959101"/>
                <a:gd name="connsiteY0" fmla="*/ 1051610 h 1051610"/>
                <a:gd name="connsiteX1" fmla="*/ 0 w 3959101"/>
                <a:gd name="connsiteY1" fmla="*/ 0 h 1051610"/>
                <a:gd name="connsiteX2" fmla="*/ 3959101 w 3959101"/>
                <a:gd name="connsiteY2" fmla="*/ 1051610 h 1051610"/>
                <a:gd name="connsiteX3" fmla="*/ 300122 w 3959101"/>
                <a:gd name="connsiteY3" fmla="*/ 1051610 h 105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9101" h="1051610">
                  <a:moveTo>
                    <a:pt x="300122" y="1051610"/>
                  </a:moveTo>
                  <a:lnTo>
                    <a:pt x="0" y="0"/>
                  </a:lnTo>
                  <a:lnTo>
                    <a:pt x="3959101" y="1051610"/>
                  </a:lnTo>
                  <a:lnTo>
                    <a:pt x="300122" y="10516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Suorakulmainen kolmio 2">
              <a:extLst>
                <a:ext uri="{FF2B5EF4-FFF2-40B4-BE49-F238E27FC236}">
                  <a16:creationId xmlns:a16="http://schemas.microsoft.com/office/drawing/2014/main" id="{1370949F-B55D-4BDE-80CF-A5ED279A3F67}"/>
                </a:ext>
              </a:extLst>
            </p:cNvPr>
            <p:cNvSpPr/>
            <p:nvPr userDrawn="1"/>
          </p:nvSpPr>
          <p:spPr>
            <a:xfrm rot="5400000" flipH="1" flipV="1">
              <a:off x="11348803" y="6049092"/>
              <a:ext cx="935158" cy="751237"/>
            </a:xfrm>
            <a:custGeom>
              <a:avLst/>
              <a:gdLst>
                <a:gd name="connsiteX0" fmla="*/ 0 w 3658979"/>
                <a:gd name="connsiteY0" fmla="*/ 831237 h 831237"/>
                <a:gd name="connsiteX1" fmla="*/ 0 w 3658979"/>
                <a:gd name="connsiteY1" fmla="*/ 0 h 831237"/>
                <a:gd name="connsiteX2" fmla="*/ 3658979 w 3658979"/>
                <a:gd name="connsiteY2" fmla="*/ 831237 h 831237"/>
                <a:gd name="connsiteX3" fmla="*/ 0 w 3658979"/>
                <a:gd name="connsiteY3" fmla="*/ 831237 h 831237"/>
                <a:gd name="connsiteX0" fmla="*/ 257175 w 3916154"/>
                <a:gd name="connsiteY0" fmla="*/ 1040787 h 1040787"/>
                <a:gd name="connsiteX1" fmla="*/ 0 w 3916154"/>
                <a:gd name="connsiteY1" fmla="*/ 0 h 1040787"/>
                <a:gd name="connsiteX2" fmla="*/ 3916154 w 3916154"/>
                <a:gd name="connsiteY2" fmla="*/ 1040787 h 1040787"/>
                <a:gd name="connsiteX3" fmla="*/ 257175 w 3916154"/>
                <a:gd name="connsiteY3" fmla="*/ 1040787 h 1040787"/>
                <a:gd name="connsiteX0" fmla="*/ 168619 w 3916154"/>
                <a:gd name="connsiteY0" fmla="*/ 1040787 h 1040787"/>
                <a:gd name="connsiteX1" fmla="*/ 0 w 3916154"/>
                <a:gd name="connsiteY1" fmla="*/ 0 h 1040787"/>
                <a:gd name="connsiteX2" fmla="*/ 3916154 w 3916154"/>
                <a:gd name="connsiteY2" fmla="*/ 1040787 h 1040787"/>
                <a:gd name="connsiteX3" fmla="*/ 168619 w 3916154"/>
                <a:gd name="connsiteY3" fmla="*/ 1040787 h 1040787"/>
                <a:gd name="connsiteX0" fmla="*/ 306373 w 4053908"/>
                <a:gd name="connsiteY0" fmla="*/ 1116987 h 1116987"/>
                <a:gd name="connsiteX1" fmla="*/ 0 w 4053908"/>
                <a:gd name="connsiteY1" fmla="*/ 0 h 1116987"/>
                <a:gd name="connsiteX2" fmla="*/ 4053908 w 4053908"/>
                <a:gd name="connsiteY2" fmla="*/ 1116987 h 1116987"/>
                <a:gd name="connsiteX3" fmla="*/ 306373 w 4053908"/>
                <a:gd name="connsiteY3" fmla="*/ 1116987 h 1116987"/>
                <a:gd name="connsiteX0" fmla="*/ 30865 w 3778400"/>
                <a:gd name="connsiteY0" fmla="*/ 1159850 h 1159850"/>
                <a:gd name="connsiteX1" fmla="*/ 0 w 3778400"/>
                <a:gd name="connsiteY1" fmla="*/ 0 h 1159850"/>
                <a:gd name="connsiteX2" fmla="*/ 3778400 w 3778400"/>
                <a:gd name="connsiteY2" fmla="*/ 1159850 h 1159850"/>
                <a:gd name="connsiteX3" fmla="*/ 30865 w 3778400"/>
                <a:gd name="connsiteY3" fmla="*/ 1159850 h 1159850"/>
                <a:gd name="connsiteX0" fmla="*/ 291614 w 4039149"/>
                <a:gd name="connsiteY0" fmla="*/ 1078887 h 1078887"/>
                <a:gd name="connsiteX1" fmla="*/ 0 w 4039149"/>
                <a:gd name="connsiteY1" fmla="*/ 0 h 1078887"/>
                <a:gd name="connsiteX2" fmla="*/ 4039149 w 4039149"/>
                <a:gd name="connsiteY2" fmla="*/ 1078887 h 1078887"/>
                <a:gd name="connsiteX3" fmla="*/ 291614 w 4039149"/>
                <a:gd name="connsiteY3" fmla="*/ 1078887 h 1078887"/>
                <a:gd name="connsiteX0" fmla="*/ 1 w 3747536"/>
                <a:gd name="connsiteY0" fmla="*/ 1083649 h 1083649"/>
                <a:gd name="connsiteX1" fmla="*/ 3041891 w 3747536"/>
                <a:gd name="connsiteY1" fmla="*/ 0 h 1083649"/>
                <a:gd name="connsiteX2" fmla="*/ 3747536 w 3747536"/>
                <a:gd name="connsiteY2" fmla="*/ 1083649 h 1083649"/>
                <a:gd name="connsiteX3" fmla="*/ 1 w 3747536"/>
                <a:gd name="connsiteY3" fmla="*/ 1083649 h 1083649"/>
                <a:gd name="connsiteX0" fmla="*/ 1 w 3747536"/>
                <a:gd name="connsiteY0" fmla="*/ 1088412 h 1088412"/>
                <a:gd name="connsiteX1" fmla="*/ 2948865 w 3747536"/>
                <a:gd name="connsiteY1" fmla="*/ 0 h 1088412"/>
                <a:gd name="connsiteX2" fmla="*/ 3747536 w 3747536"/>
                <a:gd name="connsiteY2" fmla="*/ 1088412 h 1088412"/>
                <a:gd name="connsiteX3" fmla="*/ 1 w 3747536"/>
                <a:gd name="connsiteY3" fmla="*/ 1088412 h 1088412"/>
                <a:gd name="connsiteX0" fmla="*/ 1 w 3747536"/>
                <a:gd name="connsiteY0" fmla="*/ 1078887 h 1078887"/>
                <a:gd name="connsiteX1" fmla="*/ 2940013 w 3747536"/>
                <a:gd name="connsiteY1" fmla="*/ 0 h 1078887"/>
                <a:gd name="connsiteX2" fmla="*/ 3747536 w 3747536"/>
                <a:gd name="connsiteY2" fmla="*/ 1078887 h 1078887"/>
                <a:gd name="connsiteX3" fmla="*/ 1 w 3747536"/>
                <a:gd name="connsiteY3" fmla="*/ 1078887 h 107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7536" h="1078887">
                  <a:moveTo>
                    <a:pt x="1" y="1078887"/>
                  </a:moveTo>
                  <a:lnTo>
                    <a:pt x="2940013" y="0"/>
                  </a:lnTo>
                  <a:lnTo>
                    <a:pt x="3747536" y="1078887"/>
                  </a:lnTo>
                  <a:lnTo>
                    <a:pt x="1" y="107888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sp>
          <p:nvSpPr>
            <p:cNvPr id="14" name="Suorakulmainen kolmio 2">
              <a:extLst>
                <a:ext uri="{FF2B5EF4-FFF2-40B4-BE49-F238E27FC236}">
                  <a16:creationId xmlns:a16="http://schemas.microsoft.com/office/drawing/2014/main" id="{4AA2E53D-A65E-4145-8BD8-27F6FAB17EBA}"/>
                </a:ext>
              </a:extLst>
            </p:cNvPr>
            <p:cNvSpPr/>
            <p:nvPr userDrawn="1"/>
          </p:nvSpPr>
          <p:spPr>
            <a:xfrm rot="10800000" flipH="1" flipV="1">
              <a:off x="11241294" y="6157633"/>
              <a:ext cx="950705" cy="734656"/>
            </a:xfrm>
            <a:custGeom>
              <a:avLst/>
              <a:gdLst>
                <a:gd name="connsiteX0" fmla="*/ 0 w 3658979"/>
                <a:gd name="connsiteY0" fmla="*/ 831237 h 831237"/>
                <a:gd name="connsiteX1" fmla="*/ 0 w 3658979"/>
                <a:gd name="connsiteY1" fmla="*/ 0 h 831237"/>
                <a:gd name="connsiteX2" fmla="*/ 3658979 w 3658979"/>
                <a:gd name="connsiteY2" fmla="*/ 831237 h 831237"/>
                <a:gd name="connsiteX3" fmla="*/ 0 w 3658979"/>
                <a:gd name="connsiteY3" fmla="*/ 831237 h 831237"/>
                <a:gd name="connsiteX0" fmla="*/ 257175 w 3916154"/>
                <a:gd name="connsiteY0" fmla="*/ 1040787 h 1040787"/>
                <a:gd name="connsiteX1" fmla="*/ 0 w 3916154"/>
                <a:gd name="connsiteY1" fmla="*/ 0 h 1040787"/>
                <a:gd name="connsiteX2" fmla="*/ 3916154 w 3916154"/>
                <a:gd name="connsiteY2" fmla="*/ 1040787 h 1040787"/>
                <a:gd name="connsiteX3" fmla="*/ 257175 w 3916154"/>
                <a:gd name="connsiteY3" fmla="*/ 1040787 h 1040787"/>
                <a:gd name="connsiteX0" fmla="*/ 168619 w 3916154"/>
                <a:gd name="connsiteY0" fmla="*/ 1040787 h 1040787"/>
                <a:gd name="connsiteX1" fmla="*/ 0 w 3916154"/>
                <a:gd name="connsiteY1" fmla="*/ 0 h 1040787"/>
                <a:gd name="connsiteX2" fmla="*/ 3916154 w 3916154"/>
                <a:gd name="connsiteY2" fmla="*/ 1040787 h 1040787"/>
                <a:gd name="connsiteX3" fmla="*/ 168619 w 3916154"/>
                <a:gd name="connsiteY3" fmla="*/ 1040787 h 1040787"/>
                <a:gd name="connsiteX0" fmla="*/ 306373 w 4053908"/>
                <a:gd name="connsiteY0" fmla="*/ 1116987 h 1116987"/>
                <a:gd name="connsiteX1" fmla="*/ 0 w 4053908"/>
                <a:gd name="connsiteY1" fmla="*/ 0 h 1116987"/>
                <a:gd name="connsiteX2" fmla="*/ 4053908 w 4053908"/>
                <a:gd name="connsiteY2" fmla="*/ 1116987 h 1116987"/>
                <a:gd name="connsiteX3" fmla="*/ 306373 w 4053908"/>
                <a:gd name="connsiteY3" fmla="*/ 1116987 h 1116987"/>
                <a:gd name="connsiteX0" fmla="*/ 30865 w 3778400"/>
                <a:gd name="connsiteY0" fmla="*/ 1159850 h 1159850"/>
                <a:gd name="connsiteX1" fmla="*/ 0 w 3778400"/>
                <a:gd name="connsiteY1" fmla="*/ 0 h 1159850"/>
                <a:gd name="connsiteX2" fmla="*/ 3778400 w 3778400"/>
                <a:gd name="connsiteY2" fmla="*/ 1159850 h 1159850"/>
                <a:gd name="connsiteX3" fmla="*/ 30865 w 3778400"/>
                <a:gd name="connsiteY3" fmla="*/ 1159850 h 1159850"/>
                <a:gd name="connsiteX0" fmla="*/ 291614 w 4039149"/>
                <a:gd name="connsiteY0" fmla="*/ 1078887 h 1078887"/>
                <a:gd name="connsiteX1" fmla="*/ 0 w 4039149"/>
                <a:gd name="connsiteY1" fmla="*/ 0 h 1078887"/>
                <a:gd name="connsiteX2" fmla="*/ 4039149 w 4039149"/>
                <a:gd name="connsiteY2" fmla="*/ 1078887 h 1078887"/>
                <a:gd name="connsiteX3" fmla="*/ 291614 w 4039149"/>
                <a:gd name="connsiteY3" fmla="*/ 1078887 h 1078887"/>
                <a:gd name="connsiteX0" fmla="*/ 1 w 3747536"/>
                <a:gd name="connsiteY0" fmla="*/ 1083649 h 1083649"/>
                <a:gd name="connsiteX1" fmla="*/ 3041891 w 3747536"/>
                <a:gd name="connsiteY1" fmla="*/ 0 h 1083649"/>
                <a:gd name="connsiteX2" fmla="*/ 3747536 w 3747536"/>
                <a:gd name="connsiteY2" fmla="*/ 1083649 h 1083649"/>
                <a:gd name="connsiteX3" fmla="*/ 1 w 3747536"/>
                <a:gd name="connsiteY3" fmla="*/ 1083649 h 1083649"/>
                <a:gd name="connsiteX0" fmla="*/ 1 w 3747536"/>
                <a:gd name="connsiteY0" fmla="*/ 1088412 h 1088412"/>
                <a:gd name="connsiteX1" fmla="*/ 2948865 w 3747536"/>
                <a:gd name="connsiteY1" fmla="*/ 0 h 1088412"/>
                <a:gd name="connsiteX2" fmla="*/ 3747536 w 3747536"/>
                <a:gd name="connsiteY2" fmla="*/ 1088412 h 1088412"/>
                <a:gd name="connsiteX3" fmla="*/ 1 w 3747536"/>
                <a:gd name="connsiteY3" fmla="*/ 1088412 h 1088412"/>
                <a:gd name="connsiteX0" fmla="*/ 1 w 3747536"/>
                <a:gd name="connsiteY0" fmla="*/ 1050312 h 1050312"/>
                <a:gd name="connsiteX1" fmla="*/ 792016 w 3747536"/>
                <a:gd name="connsiteY1" fmla="*/ 0 h 1050312"/>
                <a:gd name="connsiteX2" fmla="*/ 3747536 w 3747536"/>
                <a:gd name="connsiteY2" fmla="*/ 1050312 h 1050312"/>
                <a:gd name="connsiteX3" fmla="*/ 1 w 3747536"/>
                <a:gd name="connsiteY3" fmla="*/ 1050312 h 1050312"/>
                <a:gd name="connsiteX0" fmla="*/ 1 w 3747536"/>
                <a:gd name="connsiteY0" fmla="*/ 1055074 h 1055074"/>
                <a:gd name="connsiteX1" fmla="*/ 792016 w 3747536"/>
                <a:gd name="connsiteY1" fmla="*/ 0 h 1055074"/>
                <a:gd name="connsiteX2" fmla="*/ 3747536 w 3747536"/>
                <a:gd name="connsiteY2" fmla="*/ 1055074 h 1055074"/>
                <a:gd name="connsiteX3" fmla="*/ 1 w 3747536"/>
                <a:gd name="connsiteY3" fmla="*/ 1055074 h 105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7536" h="1055074">
                  <a:moveTo>
                    <a:pt x="1" y="1055074"/>
                  </a:moveTo>
                  <a:lnTo>
                    <a:pt x="792016" y="0"/>
                  </a:lnTo>
                  <a:lnTo>
                    <a:pt x="3747536" y="1055074"/>
                  </a:lnTo>
                  <a:lnTo>
                    <a:pt x="1" y="10550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</p:grp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14D2080B-8604-495E-83FE-7A7E7E494116}"/>
              </a:ext>
            </a:extLst>
          </p:cNvPr>
          <p:cNvGrpSpPr/>
          <p:nvPr userDrawn="1"/>
        </p:nvGrpSpPr>
        <p:grpSpPr>
          <a:xfrm flipH="1">
            <a:off x="10543064" y="771060"/>
            <a:ext cx="1012986" cy="275964"/>
            <a:chOff x="2143867" y="1316238"/>
            <a:chExt cx="2635396" cy="725505"/>
          </a:xfrm>
        </p:grpSpPr>
        <p:sp>
          <p:nvSpPr>
            <p:cNvPr id="23" name="Suorakulmainen kolmio 2">
              <a:extLst>
                <a:ext uri="{FF2B5EF4-FFF2-40B4-BE49-F238E27FC236}">
                  <a16:creationId xmlns:a16="http://schemas.microsoft.com/office/drawing/2014/main" id="{8B988609-45DF-4C5B-B83B-0E23A7D7DB5A}"/>
                </a:ext>
              </a:extLst>
            </p:cNvPr>
            <p:cNvSpPr/>
            <p:nvPr userDrawn="1"/>
          </p:nvSpPr>
          <p:spPr>
            <a:xfrm rot="10800000" flipH="1" flipV="1">
              <a:off x="2690397" y="1468459"/>
              <a:ext cx="2088866" cy="573284"/>
            </a:xfrm>
            <a:custGeom>
              <a:avLst/>
              <a:gdLst>
                <a:gd name="connsiteX0" fmla="*/ 0 w 3658979"/>
                <a:gd name="connsiteY0" fmla="*/ 831237 h 831237"/>
                <a:gd name="connsiteX1" fmla="*/ 0 w 3658979"/>
                <a:gd name="connsiteY1" fmla="*/ 0 h 831237"/>
                <a:gd name="connsiteX2" fmla="*/ 3658979 w 3658979"/>
                <a:gd name="connsiteY2" fmla="*/ 831237 h 831237"/>
                <a:gd name="connsiteX3" fmla="*/ 0 w 3658979"/>
                <a:gd name="connsiteY3" fmla="*/ 831237 h 831237"/>
                <a:gd name="connsiteX0" fmla="*/ 257175 w 3916154"/>
                <a:gd name="connsiteY0" fmla="*/ 1040787 h 1040787"/>
                <a:gd name="connsiteX1" fmla="*/ 0 w 3916154"/>
                <a:gd name="connsiteY1" fmla="*/ 0 h 1040787"/>
                <a:gd name="connsiteX2" fmla="*/ 3916154 w 3916154"/>
                <a:gd name="connsiteY2" fmla="*/ 1040787 h 1040787"/>
                <a:gd name="connsiteX3" fmla="*/ 257175 w 3916154"/>
                <a:gd name="connsiteY3" fmla="*/ 1040787 h 1040787"/>
                <a:gd name="connsiteX0" fmla="*/ 168619 w 3916154"/>
                <a:gd name="connsiteY0" fmla="*/ 1040787 h 1040787"/>
                <a:gd name="connsiteX1" fmla="*/ 0 w 3916154"/>
                <a:gd name="connsiteY1" fmla="*/ 0 h 1040787"/>
                <a:gd name="connsiteX2" fmla="*/ 3916154 w 3916154"/>
                <a:gd name="connsiteY2" fmla="*/ 1040787 h 1040787"/>
                <a:gd name="connsiteX3" fmla="*/ 168619 w 3916154"/>
                <a:gd name="connsiteY3" fmla="*/ 1040787 h 1040787"/>
                <a:gd name="connsiteX0" fmla="*/ 306373 w 4053908"/>
                <a:gd name="connsiteY0" fmla="*/ 1116987 h 1116987"/>
                <a:gd name="connsiteX1" fmla="*/ 0 w 4053908"/>
                <a:gd name="connsiteY1" fmla="*/ 0 h 1116987"/>
                <a:gd name="connsiteX2" fmla="*/ 4053908 w 4053908"/>
                <a:gd name="connsiteY2" fmla="*/ 1116987 h 1116987"/>
                <a:gd name="connsiteX3" fmla="*/ 306373 w 4053908"/>
                <a:gd name="connsiteY3" fmla="*/ 1116987 h 1116987"/>
                <a:gd name="connsiteX0" fmla="*/ 30865 w 3778400"/>
                <a:gd name="connsiteY0" fmla="*/ 1159850 h 1159850"/>
                <a:gd name="connsiteX1" fmla="*/ 0 w 3778400"/>
                <a:gd name="connsiteY1" fmla="*/ 0 h 1159850"/>
                <a:gd name="connsiteX2" fmla="*/ 3778400 w 3778400"/>
                <a:gd name="connsiteY2" fmla="*/ 1159850 h 1159850"/>
                <a:gd name="connsiteX3" fmla="*/ 30865 w 3778400"/>
                <a:gd name="connsiteY3" fmla="*/ 1159850 h 1159850"/>
                <a:gd name="connsiteX0" fmla="*/ 291614 w 4039149"/>
                <a:gd name="connsiteY0" fmla="*/ 1078887 h 1078887"/>
                <a:gd name="connsiteX1" fmla="*/ 0 w 4039149"/>
                <a:gd name="connsiteY1" fmla="*/ 0 h 1078887"/>
                <a:gd name="connsiteX2" fmla="*/ 4039149 w 4039149"/>
                <a:gd name="connsiteY2" fmla="*/ 1078887 h 1078887"/>
                <a:gd name="connsiteX3" fmla="*/ 291614 w 4039149"/>
                <a:gd name="connsiteY3" fmla="*/ 1078887 h 1078887"/>
                <a:gd name="connsiteX0" fmla="*/ 313427 w 4060962"/>
                <a:gd name="connsiteY0" fmla="*/ 1078881 h 1078881"/>
                <a:gd name="connsiteX1" fmla="*/ 1 w 4060962"/>
                <a:gd name="connsiteY1" fmla="*/ -1 h 1078881"/>
                <a:gd name="connsiteX2" fmla="*/ 4060962 w 4060962"/>
                <a:gd name="connsiteY2" fmla="*/ 1078881 h 1078881"/>
                <a:gd name="connsiteX3" fmla="*/ 313427 w 4060962"/>
                <a:gd name="connsiteY3" fmla="*/ 1078881 h 1078881"/>
                <a:gd name="connsiteX0" fmla="*/ 304213 w 4060960"/>
                <a:gd name="connsiteY0" fmla="*/ 1078888 h 1078889"/>
                <a:gd name="connsiteX1" fmla="*/ -1 w 4060960"/>
                <a:gd name="connsiteY1" fmla="*/ 1 h 1078889"/>
                <a:gd name="connsiteX2" fmla="*/ 4060960 w 4060960"/>
                <a:gd name="connsiteY2" fmla="*/ 1078883 h 1078889"/>
                <a:gd name="connsiteX3" fmla="*/ 304213 w 4060960"/>
                <a:gd name="connsiteY3" fmla="*/ 1078888 h 107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0960" h="1078889">
                  <a:moveTo>
                    <a:pt x="304213" y="1078888"/>
                  </a:moveTo>
                  <a:lnTo>
                    <a:pt x="-1" y="1"/>
                  </a:lnTo>
                  <a:lnTo>
                    <a:pt x="4060960" y="1078883"/>
                  </a:lnTo>
                  <a:lnTo>
                    <a:pt x="304213" y="107888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sp>
          <p:nvSpPr>
            <p:cNvPr id="24" name="Suorakulmainen kolmio 2">
              <a:extLst>
                <a:ext uri="{FF2B5EF4-FFF2-40B4-BE49-F238E27FC236}">
                  <a16:creationId xmlns:a16="http://schemas.microsoft.com/office/drawing/2014/main" id="{185BA25C-36C2-4D4E-9019-3668D29B34B3}"/>
                </a:ext>
              </a:extLst>
            </p:cNvPr>
            <p:cNvSpPr/>
            <p:nvPr userDrawn="1"/>
          </p:nvSpPr>
          <p:spPr>
            <a:xfrm rot="10800000" flipH="1" flipV="1">
              <a:off x="2143867" y="1468458"/>
              <a:ext cx="713637" cy="573283"/>
            </a:xfrm>
            <a:custGeom>
              <a:avLst/>
              <a:gdLst>
                <a:gd name="connsiteX0" fmla="*/ 0 w 3658979"/>
                <a:gd name="connsiteY0" fmla="*/ 831237 h 831237"/>
                <a:gd name="connsiteX1" fmla="*/ 0 w 3658979"/>
                <a:gd name="connsiteY1" fmla="*/ 0 h 831237"/>
                <a:gd name="connsiteX2" fmla="*/ 3658979 w 3658979"/>
                <a:gd name="connsiteY2" fmla="*/ 831237 h 831237"/>
                <a:gd name="connsiteX3" fmla="*/ 0 w 3658979"/>
                <a:gd name="connsiteY3" fmla="*/ 831237 h 831237"/>
                <a:gd name="connsiteX0" fmla="*/ 257175 w 3916154"/>
                <a:gd name="connsiteY0" fmla="*/ 1040787 h 1040787"/>
                <a:gd name="connsiteX1" fmla="*/ 0 w 3916154"/>
                <a:gd name="connsiteY1" fmla="*/ 0 h 1040787"/>
                <a:gd name="connsiteX2" fmla="*/ 3916154 w 3916154"/>
                <a:gd name="connsiteY2" fmla="*/ 1040787 h 1040787"/>
                <a:gd name="connsiteX3" fmla="*/ 257175 w 3916154"/>
                <a:gd name="connsiteY3" fmla="*/ 1040787 h 1040787"/>
                <a:gd name="connsiteX0" fmla="*/ 168619 w 3916154"/>
                <a:gd name="connsiteY0" fmla="*/ 1040787 h 1040787"/>
                <a:gd name="connsiteX1" fmla="*/ 0 w 3916154"/>
                <a:gd name="connsiteY1" fmla="*/ 0 h 1040787"/>
                <a:gd name="connsiteX2" fmla="*/ 3916154 w 3916154"/>
                <a:gd name="connsiteY2" fmla="*/ 1040787 h 1040787"/>
                <a:gd name="connsiteX3" fmla="*/ 168619 w 3916154"/>
                <a:gd name="connsiteY3" fmla="*/ 1040787 h 1040787"/>
                <a:gd name="connsiteX0" fmla="*/ 306373 w 4053908"/>
                <a:gd name="connsiteY0" fmla="*/ 1116987 h 1116987"/>
                <a:gd name="connsiteX1" fmla="*/ 0 w 4053908"/>
                <a:gd name="connsiteY1" fmla="*/ 0 h 1116987"/>
                <a:gd name="connsiteX2" fmla="*/ 4053908 w 4053908"/>
                <a:gd name="connsiteY2" fmla="*/ 1116987 h 1116987"/>
                <a:gd name="connsiteX3" fmla="*/ 306373 w 4053908"/>
                <a:gd name="connsiteY3" fmla="*/ 1116987 h 1116987"/>
                <a:gd name="connsiteX0" fmla="*/ 30865 w 3778400"/>
                <a:gd name="connsiteY0" fmla="*/ 1159850 h 1159850"/>
                <a:gd name="connsiteX1" fmla="*/ 0 w 3778400"/>
                <a:gd name="connsiteY1" fmla="*/ 0 h 1159850"/>
                <a:gd name="connsiteX2" fmla="*/ 3778400 w 3778400"/>
                <a:gd name="connsiteY2" fmla="*/ 1159850 h 1159850"/>
                <a:gd name="connsiteX3" fmla="*/ 30865 w 3778400"/>
                <a:gd name="connsiteY3" fmla="*/ 1159850 h 1159850"/>
                <a:gd name="connsiteX0" fmla="*/ 291614 w 4039149"/>
                <a:gd name="connsiteY0" fmla="*/ 1078887 h 1078887"/>
                <a:gd name="connsiteX1" fmla="*/ 0 w 4039149"/>
                <a:gd name="connsiteY1" fmla="*/ 0 h 1078887"/>
                <a:gd name="connsiteX2" fmla="*/ 4039149 w 4039149"/>
                <a:gd name="connsiteY2" fmla="*/ 1078887 h 1078887"/>
                <a:gd name="connsiteX3" fmla="*/ 291614 w 4039149"/>
                <a:gd name="connsiteY3" fmla="*/ 1078887 h 1078887"/>
                <a:gd name="connsiteX0" fmla="*/ 1 w 3747536"/>
                <a:gd name="connsiteY0" fmla="*/ 1083649 h 1083649"/>
                <a:gd name="connsiteX1" fmla="*/ 3041891 w 3747536"/>
                <a:gd name="connsiteY1" fmla="*/ 0 h 1083649"/>
                <a:gd name="connsiteX2" fmla="*/ 3747536 w 3747536"/>
                <a:gd name="connsiteY2" fmla="*/ 1083649 h 1083649"/>
                <a:gd name="connsiteX3" fmla="*/ 1 w 3747536"/>
                <a:gd name="connsiteY3" fmla="*/ 1083649 h 1083649"/>
                <a:gd name="connsiteX0" fmla="*/ 1 w 3747536"/>
                <a:gd name="connsiteY0" fmla="*/ 1088412 h 1088412"/>
                <a:gd name="connsiteX1" fmla="*/ 2948865 w 3747536"/>
                <a:gd name="connsiteY1" fmla="*/ 0 h 1088412"/>
                <a:gd name="connsiteX2" fmla="*/ 3747536 w 3747536"/>
                <a:gd name="connsiteY2" fmla="*/ 1088412 h 1088412"/>
                <a:gd name="connsiteX3" fmla="*/ 1 w 3747536"/>
                <a:gd name="connsiteY3" fmla="*/ 1088412 h 1088412"/>
                <a:gd name="connsiteX0" fmla="*/ 1 w 3747536"/>
                <a:gd name="connsiteY0" fmla="*/ 1078887 h 1078887"/>
                <a:gd name="connsiteX1" fmla="*/ 2940013 w 3747536"/>
                <a:gd name="connsiteY1" fmla="*/ 0 h 1078887"/>
                <a:gd name="connsiteX2" fmla="*/ 3747536 w 3747536"/>
                <a:gd name="connsiteY2" fmla="*/ 1078887 h 1078887"/>
                <a:gd name="connsiteX3" fmla="*/ 1 w 3747536"/>
                <a:gd name="connsiteY3" fmla="*/ 1078887 h 107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7536" h="1078887">
                  <a:moveTo>
                    <a:pt x="1" y="1078887"/>
                  </a:moveTo>
                  <a:lnTo>
                    <a:pt x="2940013" y="0"/>
                  </a:lnTo>
                  <a:lnTo>
                    <a:pt x="3747536" y="1078887"/>
                  </a:lnTo>
                  <a:lnTo>
                    <a:pt x="1" y="107888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sp>
          <p:nvSpPr>
            <p:cNvPr id="25" name="Suorakulmainen kolmio 2">
              <a:extLst>
                <a:ext uri="{FF2B5EF4-FFF2-40B4-BE49-F238E27FC236}">
                  <a16:creationId xmlns:a16="http://schemas.microsoft.com/office/drawing/2014/main" id="{21A5DEB8-0E92-460A-BF85-A662AB7CAF93}"/>
                </a:ext>
              </a:extLst>
            </p:cNvPr>
            <p:cNvSpPr/>
            <p:nvPr userDrawn="1"/>
          </p:nvSpPr>
          <p:spPr>
            <a:xfrm rot="16200000" flipH="1" flipV="1">
              <a:off x="2061432" y="1398674"/>
              <a:ext cx="725501" cy="560630"/>
            </a:xfrm>
            <a:custGeom>
              <a:avLst/>
              <a:gdLst>
                <a:gd name="connsiteX0" fmla="*/ 0 w 3658979"/>
                <a:gd name="connsiteY0" fmla="*/ 831237 h 831237"/>
                <a:gd name="connsiteX1" fmla="*/ 0 w 3658979"/>
                <a:gd name="connsiteY1" fmla="*/ 0 h 831237"/>
                <a:gd name="connsiteX2" fmla="*/ 3658979 w 3658979"/>
                <a:gd name="connsiteY2" fmla="*/ 831237 h 831237"/>
                <a:gd name="connsiteX3" fmla="*/ 0 w 3658979"/>
                <a:gd name="connsiteY3" fmla="*/ 831237 h 831237"/>
                <a:gd name="connsiteX0" fmla="*/ 257175 w 3916154"/>
                <a:gd name="connsiteY0" fmla="*/ 1040787 h 1040787"/>
                <a:gd name="connsiteX1" fmla="*/ 0 w 3916154"/>
                <a:gd name="connsiteY1" fmla="*/ 0 h 1040787"/>
                <a:gd name="connsiteX2" fmla="*/ 3916154 w 3916154"/>
                <a:gd name="connsiteY2" fmla="*/ 1040787 h 1040787"/>
                <a:gd name="connsiteX3" fmla="*/ 257175 w 3916154"/>
                <a:gd name="connsiteY3" fmla="*/ 1040787 h 1040787"/>
                <a:gd name="connsiteX0" fmla="*/ 168619 w 3916154"/>
                <a:gd name="connsiteY0" fmla="*/ 1040787 h 1040787"/>
                <a:gd name="connsiteX1" fmla="*/ 0 w 3916154"/>
                <a:gd name="connsiteY1" fmla="*/ 0 h 1040787"/>
                <a:gd name="connsiteX2" fmla="*/ 3916154 w 3916154"/>
                <a:gd name="connsiteY2" fmla="*/ 1040787 h 1040787"/>
                <a:gd name="connsiteX3" fmla="*/ 168619 w 3916154"/>
                <a:gd name="connsiteY3" fmla="*/ 1040787 h 1040787"/>
                <a:gd name="connsiteX0" fmla="*/ 306373 w 4053908"/>
                <a:gd name="connsiteY0" fmla="*/ 1116987 h 1116987"/>
                <a:gd name="connsiteX1" fmla="*/ 0 w 4053908"/>
                <a:gd name="connsiteY1" fmla="*/ 0 h 1116987"/>
                <a:gd name="connsiteX2" fmla="*/ 4053908 w 4053908"/>
                <a:gd name="connsiteY2" fmla="*/ 1116987 h 1116987"/>
                <a:gd name="connsiteX3" fmla="*/ 306373 w 4053908"/>
                <a:gd name="connsiteY3" fmla="*/ 1116987 h 1116987"/>
                <a:gd name="connsiteX0" fmla="*/ 30865 w 3778400"/>
                <a:gd name="connsiteY0" fmla="*/ 1159850 h 1159850"/>
                <a:gd name="connsiteX1" fmla="*/ 0 w 3778400"/>
                <a:gd name="connsiteY1" fmla="*/ 0 h 1159850"/>
                <a:gd name="connsiteX2" fmla="*/ 3778400 w 3778400"/>
                <a:gd name="connsiteY2" fmla="*/ 1159850 h 1159850"/>
                <a:gd name="connsiteX3" fmla="*/ 30865 w 3778400"/>
                <a:gd name="connsiteY3" fmla="*/ 1159850 h 1159850"/>
                <a:gd name="connsiteX0" fmla="*/ 291614 w 4039149"/>
                <a:gd name="connsiteY0" fmla="*/ 1078887 h 1078887"/>
                <a:gd name="connsiteX1" fmla="*/ 0 w 4039149"/>
                <a:gd name="connsiteY1" fmla="*/ 0 h 1078887"/>
                <a:gd name="connsiteX2" fmla="*/ 4039149 w 4039149"/>
                <a:gd name="connsiteY2" fmla="*/ 1078887 h 1078887"/>
                <a:gd name="connsiteX3" fmla="*/ 291614 w 4039149"/>
                <a:gd name="connsiteY3" fmla="*/ 1078887 h 1078887"/>
                <a:gd name="connsiteX0" fmla="*/ 1 w 3747536"/>
                <a:gd name="connsiteY0" fmla="*/ 1083649 h 1083649"/>
                <a:gd name="connsiteX1" fmla="*/ 3041891 w 3747536"/>
                <a:gd name="connsiteY1" fmla="*/ 0 h 1083649"/>
                <a:gd name="connsiteX2" fmla="*/ 3747536 w 3747536"/>
                <a:gd name="connsiteY2" fmla="*/ 1083649 h 1083649"/>
                <a:gd name="connsiteX3" fmla="*/ 1 w 3747536"/>
                <a:gd name="connsiteY3" fmla="*/ 1083649 h 1083649"/>
                <a:gd name="connsiteX0" fmla="*/ 1 w 3747536"/>
                <a:gd name="connsiteY0" fmla="*/ 1088412 h 1088412"/>
                <a:gd name="connsiteX1" fmla="*/ 2948865 w 3747536"/>
                <a:gd name="connsiteY1" fmla="*/ 0 h 1088412"/>
                <a:gd name="connsiteX2" fmla="*/ 3747536 w 3747536"/>
                <a:gd name="connsiteY2" fmla="*/ 1088412 h 1088412"/>
                <a:gd name="connsiteX3" fmla="*/ 1 w 3747536"/>
                <a:gd name="connsiteY3" fmla="*/ 1088412 h 1088412"/>
                <a:gd name="connsiteX0" fmla="*/ 1 w 3747536"/>
                <a:gd name="connsiteY0" fmla="*/ 1050312 h 1050312"/>
                <a:gd name="connsiteX1" fmla="*/ 792016 w 3747536"/>
                <a:gd name="connsiteY1" fmla="*/ 0 h 1050312"/>
                <a:gd name="connsiteX2" fmla="*/ 3747536 w 3747536"/>
                <a:gd name="connsiteY2" fmla="*/ 1050312 h 1050312"/>
                <a:gd name="connsiteX3" fmla="*/ 1 w 3747536"/>
                <a:gd name="connsiteY3" fmla="*/ 1050312 h 1050312"/>
                <a:gd name="connsiteX0" fmla="*/ 1 w 3747536"/>
                <a:gd name="connsiteY0" fmla="*/ 1055074 h 1055074"/>
                <a:gd name="connsiteX1" fmla="*/ 792016 w 3747536"/>
                <a:gd name="connsiteY1" fmla="*/ 0 h 1055074"/>
                <a:gd name="connsiteX2" fmla="*/ 3747536 w 3747536"/>
                <a:gd name="connsiteY2" fmla="*/ 1055074 h 1055074"/>
                <a:gd name="connsiteX3" fmla="*/ 1 w 3747536"/>
                <a:gd name="connsiteY3" fmla="*/ 1055074 h 105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7536" h="1055074">
                  <a:moveTo>
                    <a:pt x="1" y="1055074"/>
                  </a:moveTo>
                  <a:lnTo>
                    <a:pt x="792016" y="0"/>
                  </a:lnTo>
                  <a:lnTo>
                    <a:pt x="3747536" y="1055074"/>
                  </a:lnTo>
                  <a:lnTo>
                    <a:pt x="1" y="10550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</p:grpSp>
      <p:sp>
        <p:nvSpPr>
          <p:cNvPr id="38" name="Sisällön paikkamerkki 36">
            <a:extLst>
              <a:ext uri="{FF2B5EF4-FFF2-40B4-BE49-F238E27FC236}">
                <a16:creationId xmlns:a16="http://schemas.microsoft.com/office/drawing/2014/main" id="{BED329C9-C7AD-4DE9-A743-E7ACADBE625E}"/>
              </a:ext>
            </a:extLst>
          </p:cNvPr>
          <p:cNvSpPr txBox="1">
            <a:spLocks/>
          </p:cNvSpPr>
          <p:nvPr userDrawn="1"/>
        </p:nvSpPr>
        <p:spPr>
          <a:xfrm>
            <a:off x="2334094" y="2736425"/>
            <a:ext cx="1354394" cy="30325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HVO sitoutuu ja uudistaa</a:t>
            </a:r>
            <a:b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fi-FI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Huoltovarmuus-organisaatio uudistaa rohkeasti energiahuolto-varmuuden keinoja vastaamaan teknologian ja uhkakuvien kehittymistä.</a:t>
            </a:r>
            <a:endParaRPr kumimoji="0" lang="fi-FI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Sisällön paikkamerkki 36">
            <a:extLst>
              <a:ext uri="{FF2B5EF4-FFF2-40B4-BE49-F238E27FC236}">
                <a16:creationId xmlns:a16="http://schemas.microsoft.com/office/drawing/2014/main" id="{3DD21408-5266-4AC7-9040-1F4B72A03BB9}"/>
              </a:ext>
            </a:extLst>
          </p:cNvPr>
          <p:cNvSpPr txBox="1">
            <a:spLocks/>
          </p:cNvSpPr>
          <p:nvPr userDrawn="1"/>
        </p:nvSpPr>
        <p:spPr>
          <a:xfrm>
            <a:off x="5329230" y="2736431"/>
            <a:ext cx="1346446" cy="30325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Kriittiset arvoketjut</a:t>
            </a:r>
            <a:b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fi-FI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Yhteiskunnan kannalta kriittisten arvoketjujen toimijat ja niiden energiahuoltoon liittyvät riskit ja varautumisen keinot tunnetaan.</a:t>
            </a:r>
          </a:p>
        </p:txBody>
      </p:sp>
      <p:sp>
        <p:nvSpPr>
          <p:cNvPr id="40" name="Sisällön paikkamerkki 36">
            <a:extLst>
              <a:ext uri="{FF2B5EF4-FFF2-40B4-BE49-F238E27FC236}">
                <a16:creationId xmlns:a16="http://schemas.microsoft.com/office/drawing/2014/main" id="{77CBEE0E-C6D8-44AE-9A96-51D2E98734A2}"/>
              </a:ext>
            </a:extLst>
          </p:cNvPr>
          <p:cNvSpPr txBox="1">
            <a:spLocks/>
          </p:cNvSpPr>
          <p:nvPr userDrawn="1"/>
        </p:nvSpPr>
        <p:spPr>
          <a:xfrm>
            <a:off x="7766845" y="2736425"/>
            <a:ext cx="3294934" cy="30325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4738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Häiriötilanteisiin varautuminen ja harjoittelu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4738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Energiayritysten varautuminen ja varautumissuunnittelu ovat hyvällä tasolla. Suunnitelmat harjoitellaan toimiviksi kokonaisuuksiksi ja harjoitustoiminta on vaikuttavaa parantaen kykyä toipua häiriöistä.</a:t>
            </a:r>
          </a:p>
        </p:txBody>
      </p:sp>
      <p:sp>
        <p:nvSpPr>
          <p:cNvPr id="45" name="Sisällön paikkamerkki 36">
            <a:extLst>
              <a:ext uri="{FF2B5EF4-FFF2-40B4-BE49-F238E27FC236}">
                <a16:creationId xmlns:a16="http://schemas.microsoft.com/office/drawing/2014/main" id="{22E19098-7BEE-4DD7-BD2B-0BDBD0473776}"/>
              </a:ext>
            </a:extLst>
          </p:cNvPr>
          <p:cNvSpPr txBox="1">
            <a:spLocks/>
          </p:cNvSpPr>
          <p:nvPr userDrawn="1"/>
        </p:nvSpPr>
        <p:spPr>
          <a:xfrm>
            <a:off x="4296171" y="2727578"/>
            <a:ext cx="3294934" cy="3032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Kriittisten </a:t>
            </a: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arvoketjujen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hallinta ja yhteistyö</a:t>
            </a:r>
            <a:b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Yhteiskunnan kannalta kriittisten </a:t>
            </a: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arvoketjujen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toimijat, niiden energiahuoltoon liittyvät riskit ja varautumisen keinot tunnetaan. Elinkeinoelämän ja viranomaisten välinen yhteistyö energiahuoltovarmuuden edistämiseksi toimii ja varautumisen vastuut ovat selvät.</a:t>
            </a:r>
          </a:p>
        </p:txBody>
      </p:sp>
      <p:sp>
        <p:nvSpPr>
          <p:cNvPr id="48" name="Sisällön paikkamerkki 36">
            <a:extLst>
              <a:ext uri="{FF2B5EF4-FFF2-40B4-BE49-F238E27FC236}">
                <a16:creationId xmlns:a16="http://schemas.microsoft.com/office/drawing/2014/main" id="{82EAC544-E293-4851-9A77-B510B60D3E7D}"/>
              </a:ext>
            </a:extLst>
          </p:cNvPr>
          <p:cNvSpPr txBox="1">
            <a:spLocks/>
          </p:cNvSpPr>
          <p:nvPr userDrawn="1"/>
        </p:nvSpPr>
        <p:spPr>
          <a:xfrm>
            <a:off x="7764087" y="5719156"/>
            <a:ext cx="3284365" cy="85449"/>
          </a:xfrm>
          <a:prstGeom prst="rect">
            <a:avLst/>
          </a:prstGeom>
          <a:solidFill>
            <a:srgbClr val="209EC5"/>
          </a:solidFill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isällön paikkamerkki 36">
            <a:extLst>
              <a:ext uri="{FF2B5EF4-FFF2-40B4-BE49-F238E27FC236}">
                <a16:creationId xmlns:a16="http://schemas.microsoft.com/office/drawing/2014/main" id="{3B0435EB-884A-44BB-9918-A22FBC9DF68C}"/>
              </a:ext>
            </a:extLst>
          </p:cNvPr>
          <p:cNvSpPr txBox="1">
            <a:spLocks/>
          </p:cNvSpPr>
          <p:nvPr userDrawn="1"/>
        </p:nvSpPr>
        <p:spPr>
          <a:xfrm>
            <a:off x="4293413" y="5719145"/>
            <a:ext cx="3297508" cy="85449"/>
          </a:xfrm>
          <a:prstGeom prst="rect">
            <a:avLst/>
          </a:prstGeom>
          <a:solidFill>
            <a:srgbClr val="209EC5"/>
          </a:solidFill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Sisällön paikkamerkki 36">
            <a:extLst>
              <a:ext uri="{FF2B5EF4-FFF2-40B4-BE49-F238E27FC236}">
                <a16:creationId xmlns:a16="http://schemas.microsoft.com/office/drawing/2014/main" id="{A28189F8-327C-4454-992F-6110026FD938}"/>
              </a:ext>
            </a:extLst>
          </p:cNvPr>
          <p:cNvSpPr txBox="1">
            <a:spLocks/>
          </p:cNvSpPr>
          <p:nvPr userDrawn="1"/>
        </p:nvSpPr>
        <p:spPr>
          <a:xfrm>
            <a:off x="822002" y="5719145"/>
            <a:ext cx="3297507" cy="97854"/>
          </a:xfrm>
          <a:prstGeom prst="rect">
            <a:avLst/>
          </a:prstGeom>
          <a:solidFill>
            <a:srgbClr val="209EC5"/>
          </a:solidFill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Suorakulmio 52">
            <a:extLst>
              <a:ext uri="{FF2B5EF4-FFF2-40B4-BE49-F238E27FC236}">
                <a16:creationId xmlns:a16="http://schemas.microsoft.com/office/drawing/2014/main" id="{AEB0BE5F-71E2-47B3-B90F-0DDDB39EB05E}"/>
              </a:ext>
            </a:extLst>
          </p:cNvPr>
          <p:cNvSpPr/>
          <p:nvPr userDrawn="1"/>
        </p:nvSpPr>
        <p:spPr>
          <a:xfrm>
            <a:off x="6300683" y="1047023"/>
            <a:ext cx="4816297" cy="1534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b="1" i="1" dirty="0">
                <a:solidFill>
                  <a:schemeClr val="tx1"/>
                </a:solidFill>
              </a:rPr>
              <a:t>Kehitämme tehokkaasti ja läpinäkyvästi energiahuoltovarmuutta Suomen muuttuessa hiilineutraaliksi yhteiskunnaksi vuoteen 2035 mennessä.</a:t>
            </a:r>
          </a:p>
        </p:txBody>
      </p:sp>
      <p:sp>
        <p:nvSpPr>
          <p:cNvPr id="54" name="Sisällön paikkamerkki 36">
            <a:extLst>
              <a:ext uri="{FF2B5EF4-FFF2-40B4-BE49-F238E27FC236}">
                <a16:creationId xmlns:a16="http://schemas.microsoft.com/office/drawing/2014/main" id="{8E7C6F61-8525-46FE-B1FC-B3CEC6EFB010}"/>
              </a:ext>
            </a:extLst>
          </p:cNvPr>
          <p:cNvSpPr txBox="1">
            <a:spLocks/>
          </p:cNvSpPr>
          <p:nvPr userDrawn="1"/>
        </p:nvSpPr>
        <p:spPr>
          <a:xfrm>
            <a:off x="825497" y="2736425"/>
            <a:ext cx="3294934" cy="29827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defRPr/>
            </a:pPr>
            <a:r>
              <a:rPr lang="fi-FI" sz="1600" b="1" dirty="0">
                <a:solidFill>
                  <a:prstClr val="black"/>
                </a:solidFill>
              </a:rPr>
              <a:t>Kehittyvä energiajärjestelmä ja uudet huoltovarmuuskyvykkyydet</a:t>
            </a:r>
            <a:br>
              <a:rPr lang="fi-FI" sz="1600" b="1" dirty="0">
                <a:solidFill>
                  <a:prstClr val="black"/>
                </a:solidFill>
              </a:rPr>
            </a:br>
            <a:endParaRPr lang="fi-FI" sz="1600" b="1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  <a:defRPr/>
            </a:pPr>
            <a:r>
              <a:rPr lang="fi-FI" sz="1600" dirty="0">
                <a:solidFill>
                  <a:prstClr val="black"/>
                </a:solidFill>
              </a:rPr>
              <a:t>Huoltovarmuuden keinoja uudistetaan vastaamaan teknologian ja uhkakuvien kehittymistä. </a:t>
            </a:r>
          </a:p>
        </p:txBody>
      </p:sp>
      <p:cxnSp>
        <p:nvCxnSpPr>
          <p:cNvPr id="56" name="Suora yhdysviiva 55">
            <a:extLst>
              <a:ext uri="{FF2B5EF4-FFF2-40B4-BE49-F238E27FC236}">
                <a16:creationId xmlns:a16="http://schemas.microsoft.com/office/drawing/2014/main" id="{B1FAC921-7EDD-4B4F-9038-A47A4678F392}"/>
              </a:ext>
            </a:extLst>
          </p:cNvPr>
          <p:cNvCxnSpPr>
            <a:cxnSpLocks/>
          </p:cNvCxnSpPr>
          <p:nvPr userDrawn="1"/>
        </p:nvCxnSpPr>
        <p:spPr>
          <a:xfrm>
            <a:off x="871520" y="2590183"/>
            <a:ext cx="1017693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Kuva 31" descr="Kuva, joka sisältää kohteen objekti, kello&#10;&#10;Kuvaus luotu automaattisesti">
            <a:extLst>
              <a:ext uri="{FF2B5EF4-FFF2-40B4-BE49-F238E27FC236}">
                <a16:creationId xmlns:a16="http://schemas.microsoft.com/office/drawing/2014/main" id="{9A7C9B12-C79E-42C2-B981-996E1CC70E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0" y="1390257"/>
            <a:ext cx="4816298" cy="74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8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808CD3-9978-4A62-0EFB-95E5801DD73A}"/>
              </a:ext>
            </a:extLst>
          </p:cNvPr>
          <p:cNvSpPr/>
          <p:nvPr userDrawn="1"/>
        </p:nvSpPr>
        <p:spPr>
          <a:xfrm>
            <a:off x="-1" y="1"/>
            <a:ext cx="11410123" cy="6358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3" y="1784807"/>
            <a:ext cx="8110162" cy="35514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5900" b="0" spc="-1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8291" y="761999"/>
            <a:ext cx="8091874" cy="914400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DC52D12-9335-D9E4-AD08-922306EC6367}"/>
              </a:ext>
            </a:extLst>
          </p:cNvPr>
          <p:cNvSpPr/>
          <p:nvPr userDrawn="1"/>
        </p:nvSpPr>
        <p:spPr>
          <a:xfrm flipH="1" flipV="1">
            <a:off x="960001" y="6356344"/>
            <a:ext cx="11231998" cy="5016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 dirty="0">
              <a:solidFill>
                <a:schemeClr val="bg2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CCC530-58BF-F9CC-3F68-851BD8A81987}"/>
              </a:ext>
            </a:extLst>
          </p:cNvPr>
          <p:cNvSpPr/>
          <p:nvPr userDrawn="1"/>
        </p:nvSpPr>
        <p:spPr>
          <a:xfrm>
            <a:off x="960003" y="6356350"/>
            <a:ext cx="2483588" cy="501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EA068CF-4289-402D-3702-91D70409CD07}"/>
              </a:ext>
            </a:extLst>
          </p:cNvPr>
          <p:cNvSpPr/>
          <p:nvPr userDrawn="1"/>
        </p:nvSpPr>
        <p:spPr>
          <a:xfrm flipH="1">
            <a:off x="11410122" y="0"/>
            <a:ext cx="781878" cy="63563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09945B8-5872-28BF-9C9B-51204DEA3B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6929" y="6426690"/>
            <a:ext cx="181347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9A931B-AC1D-1549-B225-733DFD64B23D}" type="datetime1">
              <a:rPr lang="fi-FI" smtClean="0"/>
              <a:pPr/>
              <a:t>20.4.2023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5CF5D32-6C21-B866-EB52-8FF122A1B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6512" y="6426690"/>
            <a:ext cx="76473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Huoltovarmuuskeskus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A88CCE4-464B-B573-E361-495884C763CF}"/>
              </a:ext>
            </a:extLst>
          </p:cNvPr>
          <p:cNvSpPr/>
          <p:nvPr userDrawn="1"/>
        </p:nvSpPr>
        <p:spPr>
          <a:xfrm flipV="1">
            <a:off x="-1" y="6356341"/>
            <a:ext cx="960002" cy="5016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D4DFFE0-F715-958B-BE94-2798AD2DD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26690"/>
            <a:ext cx="96000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CDAA5F-9A33-774A-8B21-84372EDB069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3" name="Kuva 12" descr="Kuva, joka sisältää kohteen teksti, kuljetus, lentokone, vektorigrafiikka&#10;&#10;Kuvaus luotu automaattisesti">
            <a:extLst>
              <a:ext uri="{FF2B5EF4-FFF2-40B4-BE49-F238E27FC236}">
                <a16:creationId xmlns:a16="http://schemas.microsoft.com/office/drawing/2014/main" id="{EAA24692-2757-611B-A3F8-AD3DFD58F2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6331" y="102628"/>
            <a:ext cx="582713" cy="58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96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84CE77FE-EE3D-4313-B593-42DB8610A4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6094801" y="-9427"/>
            <a:ext cx="6099936" cy="6111678"/>
          </a:xfrm>
          <a:custGeom>
            <a:avLst/>
            <a:gdLst>
              <a:gd name="connsiteX0" fmla="*/ 0 w 6096000"/>
              <a:gd name="connsiteY0" fmla="*/ 6092825 h 6092825"/>
              <a:gd name="connsiteX1" fmla="*/ 1523206 w 6096000"/>
              <a:gd name="connsiteY1" fmla="*/ 0 h 6092825"/>
              <a:gd name="connsiteX2" fmla="*/ 6096000 w 6096000"/>
              <a:gd name="connsiteY2" fmla="*/ 0 h 6092825"/>
              <a:gd name="connsiteX3" fmla="*/ 4572794 w 6096000"/>
              <a:gd name="connsiteY3" fmla="*/ 6092825 h 6092825"/>
              <a:gd name="connsiteX4" fmla="*/ 0 w 6096000"/>
              <a:gd name="connsiteY4" fmla="*/ 6092825 h 6092825"/>
              <a:gd name="connsiteX0" fmla="*/ 3936 w 6099936"/>
              <a:gd name="connsiteY0" fmla="*/ 6102252 h 6102252"/>
              <a:gd name="connsiteX1" fmla="*/ 0 w 6099936"/>
              <a:gd name="connsiteY1" fmla="*/ 0 h 6102252"/>
              <a:gd name="connsiteX2" fmla="*/ 6099936 w 6099936"/>
              <a:gd name="connsiteY2" fmla="*/ 9427 h 6102252"/>
              <a:gd name="connsiteX3" fmla="*/ 4576730 w 6099936"/>
              <a:gd name="connsiteY3" fmla="*/ 6102252 h 6102252"/>
              <a:gd name="connsiteX4" fmla="*/ 3936 w 6099936"/>
              <a:gd name="connsiteY4" fmla="*/ 6102252 h 6102252"/>
              <a:gd name="connsiteX0" fmla="*/ 3936 w 6099936"/>
              <a:gd name="connsiteY0" fmla="*/ 6102252 h 6139959"/>
              <a:gd name="connsiteX1" fmla="*/ 0 w 6099936"/>
              <a:gd name="connsiteY1" fmla="*/ 0 h 6139959"/>
              <a:gd name="connsiteX2" fmla="*/ 6099936 w 6099936"/>
              <a:gd name="connsiteY2" fmla="*/ 9427 h 6139959"/>
              <a:gd name="connsiteX3" fmla="*/ 6085019 w 6099936"/>
              <a:gd name="connsiteY3" fmla="*/ 6139959 h 6139959"/>
              <a:gd name="connsiteX4" fmla="*/ 3936 w 6099936"/>
              <a:gd name="connsiteY4" fmla="*/ 6102252 h 6139959"/>
              <a:gd name="connsiteX0" fmla="*/ 3936 w 6099936"/>
              <a:gd name="connsiteY0" fmla="*/ 6102252 h 6111678"/>
              <a:gd name="connsiteX1" fmla="*/ 0 w 6099936"/>
              <a:gd name="connsiteY1" fmla="*/ 0 h 6111678"/>
              <a:gd name="connsiteX2" fmla="*/ 6099936 w 6099936"/>
              <a:gd name="connsiteY2" fmla="*/ 9427 h 6111678"/>
              <a:gd name="connsiteX3" fmla="*/ 6085019 w 6099936"/>
              <a:gd name="connsiteY3" fmla="*/ 6111678 h 6111678"/>
              <a:gd name="connsiteX4" fmla="*/ 3936 w 6099936"/>
              <a:gd name="connsiteY4" fmla="*/ 6102252 h 6111678"/>
              <a:gd name="connsiteX0" fmla="*/ 6085019 w 6099936"/>
              <a:gd name="connsiteY0" fmla="*/ 6111678 h 6111678"/>
              <a:gd name="connsiteX1" fmla="*/ 0 w 6099936"/>
              <a:gd name="connsiteY1" fmla="*/ 0 h 6111678"/>
              <a:gd name="connsiteX2" fmla="*/ 6099936 w 6099936"/>
              <a:gd name="connsiteY2" fmla="*/ 9427 h 6111678"/>
              <a:gd name="connsiteX3" fmla="*/ 6085019 w 6099936"/>
              <a:gd name="connsiteY3" fmla="*/ 6111678 h 6111678"/>
              <a:gd name="connsiteX0" fmla="*/ 6094446 w 6099936"/>
              <a:gd name="connsiteY0" fmla="*/ 6111678 h 6111678"/>
              <a:gd name="connsiteX1" fmla="*/ 0 w 6099936"/>
              <a:gd name="connsiteY1" fmla="*/ 0 h 6111678"/>
              <a:gd name="connsiteX2" fmla="*/ 6099936 w 6099936"/>
              <a:gd name="connsiteY2" fmla="*/ 9427 h 6111678"/>
              <a:gd name="connsiteX3" fmla="*/ 6094446 w 6099936"/>
              <a:gd name="connsiteY3" fmla="*/ 6111678 h 6111678"/>
              <a:gd name="connsiteX0" fmla="*/ 6094446 w 6095539"/>
              <a:gd name="connsiteY0" fmla="*/ 6111678 h 6111678"/>
              <a:gd name="connsiteX1" fmla="*/ 0 w 6095539"/>
              <a:gd name="connsiteY1" fmla="*/ 0 h 6111678"/>
              <a:gd name="connsiteX2" fmla="*/ 6090509 w 6095539"/>
              <a:gd name="connsiteY2" fmla="*/ 9427 h 6111678"/>
              <a:gd name="connsiteX3" fmla="*/ 6094446 w 6095539"/>
              <a:gd name="connsiteY3" fmla="*/ 6111678 h 6111678"/>
              <a:gd name="connsiteX0" fmla="*/ 6094446 w 6099936"/>
              <a:gd name="connsiteY0" fmla="*/ 6111678 h 6111678"/>
              <a:gd name="connsiteX1" fmla="*/ 0 w 6099936"/>
              <a:gd name="connsiteY1" fmla="*/ 0 h 6111678"/>
              <a:gd name="connsiteX2" fmla="*/ 6099936 w 6099936"/>
              <a:gd name="connsiteY2" fmla="*/ 9427 h 6111678"/>
              <a:gd name="connsiteX3" fmla="*/ 6094446 w 6099936"/>
              <a:gd name="connsiteY3" fmla="*/ 6111678 h 611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9936" h="6111678">
                <a:moveTo>
                  <a:pt x="6094446" y="6111678"/>
                </a:moveTo>
                <a:lnTo>
                  <a:pt x="0" y="0"/>
                </a:lnTo>
                <a:lnTo>
                  <a:pt x="6099936" y="9427"/>
                </a:lnTo>
                <a:cubicBezTo>
                  <a:pt x="6094964" y="2052938"/>
                  <a:pt x="6099418" y="4068167"/>
                  <a:pt x="6094446" y="611167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707023" y="1844677"/>
            <a:ext cx="5605001" cy="3837944"/>
          </a:xfrm>
        </p:spPr>
        <p:txBody>
          <a:bodyPr lIns="0" tIns="0" rIns="0" bIns="0"/>
          <a:lstStyle/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150D8E-CDA6-4786-877F-59977461F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24" y="452486"/>
            <a:ext cx="5605000" cy="110485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27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02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6" y="1825625"/>
            <a:ext cx="5278718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2647" y="1825625"/>
            <a:ext cx="5283204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26.1.2023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40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12.1.2023</a:t>
            </a:r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 tai esityksen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36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12.1.2023</a:t>
            </a:r>
            <a:endParaRPr lang="fi-FI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 tai esityksen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97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>
            <a:extLst>
              <a:ext uri="{FF2B5EF4-FFF2-40B4-BE49-F238E27FC236}">
                <a16:creationId xmlns:a16="http://schemas.microsoft.com/office/drawing/2014/main" id="{408A3918-658E-A941-9ABA-87EED3D154AC}"/>
              </a:ext>
            </a:extLst>
          </p:cNvPr>
          <p:cNvSpPr/>
          <p:nvPr userDrawn="1"/>
        </p:nvSpPr>
        <p:spPr>
          <a:xfrm flipH="1">
            <a:off x="0" y="6219824"/>
            <a:ext cx="960003" cy="638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noProof="0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28307B10-116B-AE9E-761A-419A7B04C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26690"/>
            <a:ext cx="960003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CDAA5F-9A33-774A-8B21-84372EDB0699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ACA422B7-CAE3-65B6-8D91-900E97337D57}"/>
              </a:ext>
            </a:extLst>
          </p:cNvPr>
          <p:cNvSpPr/>
          <p:nvPr userDrawn="1"/>
        </p:nvSpPr>
        <p:spPr>
          <a:xfrm>
            <a:off x="960003" y="6356350"/>
            <a:ext cx="2483588" cy="501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noProof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6C45A5E5-0169-01B0-4893-96E2ED3816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6929" y="6426690"/>
            <a:ext cx="181347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D9B362-1F71-6044-A878-897D813C4661}" type="datetime1">
              <a:rPr lang="en-GB" noProof="0" smtClean="0"/>
              <a:t>20/04/2023</a:t>
            </a:fld>
            <a:endParaRPr lang="en-GB" noProof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3605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1565" y="1531402"/>
            <a:ext cx="6419272" cy="2238416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 spc="-100" baseline="0">
                <a:solidFill>
                  <a:schemeClr val="accent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1565" y="4002236"/>
            <a:ext cx="6419273" cy="914400"/>
          </a:xfrm>
        </p:spPr>
        <p:txBody>
          <a:bodyPr anchor="t">
            <a:noAutofit/>
          </a:bodyPr>
          <a:lstStyle>
            <a:lvl1pPr marL="0" indent="0" algn="l">
              <a:buNone/>
              <a:defRPr sz="2200" cap="none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 noProof="0"/>
              <a:t>Muokkaa alaotsikon perustyyliä napsautt.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National Emergency Supply Agency</a:t>
            </a:r>
          </a:p>
        </p:txBody>
      </p:sp>
      <p:sp>
        <p:nvSpPr>
          <p:cNvPr id="10" name="Tekstin paikkamerkki 15">
            <a:extLst>
              <a:ext uri="{FF2B5EF4-FFF2-40B4-BE49-F238E27FC236}">
                <a16:creationId xmlns:a16="http://schemas.microsoft.com/office/drawing/2014/main" id="{1BB631A0-F46A-B4B7-9A96-FC0D9BF44C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1564" y="5250516"/>
            <a:ext cx="2888080" cy="2496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accent3"/>
                </a:solidFill>
              </a:defRPr>
            </a:lvl2pPr>
            <a:lvl3pPr marL="914400" indent="0">
              <a:buNone/>
              <a:defRPr sz="2000">
                <a:solidFill>
                  <a:schemeClr val="accent3"/>
                </a:solidFill>
              </a:defRPr>
            </a:lvl3pPr>
            <a:lvl4pPr marL="1371600" indent="0">
              <a:buNone/>
              <a:defRPr sz="1800">
                <a:solidFill>
                  <a:schemeClr val="accent3"/>
                </a:solidFill>
              </a:defRPr>
            </a:lvl4pPr>
            <a:lvl5pPr marL="1828800" indent="0">
              <a:buNone/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noProof="0" dirty="0"/>
              <a:t>First name Last name</a:t>
            </a:r>
          </a:p>
        </p:txBody>
      </p:sp>
      <p:sp>
        <p:nvSpPr>
          <p:cNvPr id="11" name="Tekstin paikkamerkki 15">
            <a:extLst>
              <a:ext uri="{FF2B5EF4-FFF2-40B4-BE49-F238E27FC236}">
                <a16:creationId xmlns:a16="http://schemas.microsoft.com/office/drawing/2014/main" id="{392E7ED5-AE16-1BAB-14BB-F20C4ED89D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11564" y="5483861"/>
            <a:ext cx="2888080" cy="22911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accent3"/>
                </a:solidFill>
              </a:defRPr>
            </a:lvl2pPr>
            <a:lvl3pPr marL="914400" indent="0">
              <a:buNone/>
              <a:defRPr sz="2000">
                <a:solidFill>
                  <a:schemeClr val="accent3"/>
                </a:solidFill>
              </a:defRPr>
            </a:lvl3pPr>
            <a:lvl4pPr marL="1371600" indent="0">
              <a:buNone/>
              <a:defRPr sz="1800">
                <a:solidFill>
                  <a:schemeClr val="accent3"/>
                </a:solidFill>
              </a:defRPr>
            </a:lvl4pPr>
            <a:lvl5pPr marL="1828800" indent="0">
              <a:buNone/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noProof="0" dirty="0"/>
              <a:t>Title, Company</a:t>
            </a:r>
          </a:p>
        </p:txBody>
      </p:sp>
      <p:pic>
        <p:nvPicPr>
          <p:cNvPr id="37" name="Kuva 36">
            <a:extLst>
              <a:ext uri="{FF2B5EF4-FFF2-40B4-BE49-F238E27FC236}">
                <a16:creationId xmlns:a16="http://schemas.microsoft.com/office/drawing/2014/main" id="{1D23D36E-AEEA-0439-2C74-C85631EC7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90"/>
          <a:stretch/>
        </p:blipFill>
        <p:spPr>
          <a:xfrm>
            <a:off x="8101484" y="1245"/>
            <a:ext cx="4112022" cy="6361043"/>
          </a:xfrm>
          <a:prstGeom prst="rect">
            <a:avLst/>
          </a:prstGeom>
        </p:spPr>
      </p:pic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BA42CF0-1069-FDC5-1EBB-E7F54565DF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359" y="185411"/>
            <a:ext cx="4577313" cy="118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21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808CD3-9978-4A62-0EFB-95E5801DD73A}"/>
              </a:ext>
            </a:extLst>
          </p:cNvPr>
          <p:cNvSpPr/>
          <p:nvPr userDrawn="1"/>
        </p:nvSpPr>
        <p:spPr>
          <a:xfrm>
            <a:off x="-1" y="1"/>
            <a:ext cx="11410123" cy="6358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3" y="1784807"/>
            <a:ext cx="8110162" cy="35514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5900" b="0" spc="-100" baseline="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8291" y="761999"/>
            <a:ext cx="8091874" cy="914400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DC52D12-9335-D9E4-AD08-922306EC6367}"/>
              </a:ext>
            </a:extLst>
          </p:cNvPr>
          <p:cNvSpPr/>
          <p:nvPr userDrawn="1"/>
        </p:nvSpPr>
        <p:spPr>
          <a:xfrm flipH="1" flipV="1">
            <a:off x="960001" y="6356344"/>
            <a:ext cx="11231998" cy="5016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noProof="0">
              <a:solidFill>
                <a:schemeClr val="bg2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CCC530-58BF-F9CC-3F68-851BD8A81987}"/>
              </a:ext>
            </a:extLst>
          </p:cNvPr>
          <p:cNvSpPr/>
          <p:nvPr userDrawn="1"/>
        </p:nvSpPr>
        <p:spPr>
          <a:xfrm>
            <a:off x="960003" y="6356350"/>
            <a:ext cx="2483588" cy="501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noProof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EA068CF-4289-402D-3702-91D70409CD07}"/>
              </a:ext>
            </a:extLst>
          </p:cNvPr>
          <p:cNvSpPr/>
          <p:nvPr userDrawn="1"/>
        </p:nvSpPr>
        <p:spPr>
          <a:xfrm flipH="1">
            <a:off x="11410122" y="0"/>
            <a:ext cx="781878" cy="63563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09945B8-5872-28BF-9C9B-51204DEA3B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6929" y="6426690"/>
            <a:ext cx="181347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A252D6-6E60-5847-AB25-0119001570D6}" type="datetime1">
              <a:rPr lang="en-GB" noProof="0" smtClean="0"/>
              <a:t>20/04/2023</a:t>
            </a:fld>
            <a:endParaRPr lang="en-GB" noProof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5CF5D32-6C21-B866-EB52-8FF122A1B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6512" y="6426690"/>
            <a:ext cx="76473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National Emergency Supply Agency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A88CCE4-464B-B573-E361-495884C763CF}"/>
              </a:ext>
            </a:extLst>
          </p:cNvPr>
          <p:cNvSpPr/>
          <p:nvPr userDrawn="1"/>
        </p:nvSpPr>
        <p:spPr>
          <a:xfrm flipV="1">
            <a:off x="-1" y="6356341"/>
            <a:ext cx="960002" cy="5016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D4DFFE0-F715-958B-BE94-2798AD2DD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26690"/>
            <a:ext cx="96000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CDAA5F-9A33-774A-8B21-84372EDB0699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3" name="Kuva 12" descr="Kuva, joka sisältää kohteen teksti, kuljetus, lentokone, vektorigrafiikka&#10;&#10;Kuvaus luotu automaattisesti">
            <a:extLst>
              <a:ext uri="{FF2B5EF4-FFF2-40B4-BE49-F238E27FC236}">
                <a16:creationId xmlns:a16="http://schemas.microsoft.com/office/drawing/2014/main" id="{EAA24692-2757-611B-A3F8-AD3DFD58F2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6331" y="102628"/>
            <a:ext cx="582713" cy="58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24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808CD3-9978-4A62-0EFB-95E5801DD73A}"/>
              </a:ext>
            </a:extLst>
          </p:cNvPr>
          <p:cNvSpPr/>
          <p:nvPr userDrawn="1"/>
        </p:nvSpPr>
        <p:spPr>
          <a:xfrm>
            <a:off x="-1" y="0"/>
            <a:ext cx="11410123" cy="63584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3" y="1784807"/>
            <a:ext cx="8110162" cy="35514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5900" b="0" spc="-100" baseline="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8291" y="761999"/>
            <a:ext cx="8091874" cy="914400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4B6312-FB74-DB74-1BE8-7CB1A2BF1749}"/>
              </a:ext>
            </a:extLst>
          </p:cNvPr>
          <p:cNvSpPr/>
          <p:nvPr userDrawn="1"/>
        </p:nvSpPr>
        <p:spPr>
          <a:xfrm flipH="1" flipV="1">
            <a:off x="960001" y="6356344"/>
            <a:ext cx="11231998" cy="5016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noProof="0">
              <a:solidFill>
                <a:schemeClr val="bg2"/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335C4AC-EEC2-6D64-5322-96FFDF5B54DE}"/>
              </a:ext>
            </a:extLst>
          </p:cNvPr>
          <p:cNvSpPr/>
          <p:nvPr userDrawn="1"/>
        </p:nvSpPr>
        <p:spPr>
          <a:xfrm>
            <a:off x="960003" y="6356350"/>
            <a:ext cx="2483588" cy="501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noProof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1FE35C8-04DC-771A-476D-4AFCAE007F31}"/>
              </a:ext>
            </a:extLst>
          </p:cNvPr>
          <p:cNvSpPr/>
          <p:nvPr userDrawn="1"/>
        </p:nvSpPr>
        <p:spPr>
          <a:xfrm flipH="1">
            <a:off x="11410122" y="0"/>
            <a:ext cx="781878" cy="63563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7BEDDB9-0105-330F-5D96-C000FF05CC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6929" y="6426690"/>
            <a:ext cx="181347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CECCD6-2410-384E-BED7-DACE17062B66}" type="datetime1">
              <a:rPr lang="en-GB" noProof="0" smtClean="0"/>
              <a:t>20/04/2023</a:t>
            </a:fld>
            <a:endParaRPr lang="en-GB" noProof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9FB2620-4FFE-68F9-041F-015A040F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6512" y="6426690"/>
            <a:ext cx="76473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National Emergency Supply Agency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0A69063A-733D-9BCD-C8DF-3FDEB69F6CF6}"/>
              </a:ext>
            </a:extLst>
          </p:cNvPr>
          <p:cNvSpPr/>
          <p:nvPr userDrawn="1"/>
        </p:nvSpPr>
        <p:spPr>
          <a:xfrm flipV="1">
            <a:off x="-1" y="6356341"/>
            <a:ext cx="960002" cy="5016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62DB2EE-FE4F-EEE5-8FA6-33CC6B9CC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26690"/>
            <a:ext cx="96000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CDAA5F-9A33-774A-8B21-84372EDB0699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5" name="Kuva 14" descr="Kuva, joka sisältää kohteen teksti, kuljetus, lentokone, vektorigrafiikka&#10;&#10;Kuvaus luotu automaattisesti">
            <a:extLst>
              <a:ext uri="{FF2B5EF4-FFF2-40B4-BE49-F238E27FC236}">
                <a16:creationId xmlns:a16="http://schemas.microsoft.com/office/drawing/2014/main" id="{4F2BD6A2-E194-F1D1-599B-AA5BB0DD8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6331" y="102628"/>
            <a:ext cx="582713" cy="58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08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808CD3-9978-4A62-0EFB-95E5801DD73A}"/>
              </a:ext>
            </a:extLst>
          </p:cNvPr>
          <p:cNvSpPr/>
          <p:nvPr userDrawn="1"/>
        </p:nvSpPr>
        <p:spPr>
          <a:xfrm>
            <a:off x="-1" y="0"/>
            <a:ext cx="11410123" cy="63584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3" y="1784807"/>
            <a:ext cx="8110162" cy="35514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5900" b="0" spc="-100" baseline="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8291" y="761999"/>
            <a:ext cx="8091874" cy="914400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76690E6-E1C1-F4EA-4B44-3C5592C3EEEE}"/>
              </a:ext>
            </a:extLst>
          </p:cNvPr>
          <p:cNvSpPr/>
          <p:nvPr userDrawn="1"/>
        </p:nvSpPr>
        <p:spPr>
          <a:xfrm flipH="1" flipV="1">
            <a:off x="960001" y="6356344"/>
            <a:ext cx="11231998" cy="5016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noProof="0">
              <a:solidFill>
                <a:schemeClr val="bg2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C6080B-F43E-6F93-7965-9CC4F534CD40}"/>
              </a:ext>
            </a:extLst>
          </p:cNvPr>
          <p:cNvSpPr/>
          <p:nvPr userDrawn="1"/>
        </p:nvSpPr>
        <p:spPr>
          <a:xfrm>
            <a:off x="960003" y="6356350"/>
            <a:ext cx="2483588" cy="501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noProof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A724369-CA2D-30C0-F459-8A23A9062CA1}"/>
              </a:ext>
            </a:extLst>
          </p:cNvPr>
          <p:cNvSpPr/>
          <p:nvPr userDrawn="1"/>
        </p:nvSpPr>
        <p:spPr>
          <a:xfrm flipH="1">
            <a:off x="11410122" y="0"/>
            <a:ext cx="781878" cy="63563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017252C-BD7B-74DC-F715-FCEA766DD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6929" y="6426690"/>
            <a:ext cx="181347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B82ED4-7301-8247-9C89-F0ECF2127CCD}" type="datetime1">
              <a:rPr lang="en-GB" noProof="0" smtClean="0"/>
              <a:t>20/04/2023</a:t>
            </a:fld>
            <a:endParaRPr lang="en-GB" noProof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5149ED3-A65B-C401-DA11-502ABC18D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6512" y="6426690"/>
            <a:ext cx="76473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National Emergency Supply Agency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2FDAA714-6625-CA3D-8C54-F4C513667AD4}"/>
              </a:ext>
            </a:extLst>
          </p:cNvPr>
          <p:cNvSpPr/>
          <p:nvPr userDrawn="1"/>
        </p:nvSpPr>
        <p:spPr>
          <a:xfrm flipV="1">
            <a:off x="-1" y="6356341"/>
            <a:ext cx="960002" cy="5016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2B766DC-FB22-57CB-93D0-9E63C43A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26690"/>
            <a:ext cx="96000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CDAA5F-9A33-774A-8B21-84372EDB0699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3" name="Kuva 12" descr="Kuva, joka sisältää kohteen teksti, kuljetus, lentokone, vektorigrafiikka&#10;&#10;Kuvaus luotu automaattisesti">
            <a:extLst>
              <a:ext uri="{FF2B5EF4-FFF2-40B4-BE49-F238E27FC236}">
                <a16:creationId xmlns:a16="http://schemas.microsoft.com/office/drawing/2014/main" id="{BB9B7A50-AAF5-24F8-9B45-0F7D15B49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6331" y="102628"/>
            <a:ext cx="582713" cy="58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25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A5F-9A33-774A-8B21-84372EDB0699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ekstin paikkamerkki 7">
            <a:extLst>
              <a:ext uri="{FF2B5EF4-FFF2-40B4-BE49-F238E27FC236}">
                <a16:creationId xmlns:a16="http://schemas.microsoft.com/office/drawing/2014/main" id="{937A5AE3-0E53-7210-5E6A-5BE329A591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2465" y="245096"/>
            <a:ext cx="3187746" cy="31121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Section name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A26BE24-9FD6-3E55-211E-BD1B6A4F77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6929" y="6426690"/>
            <a:ext cx="1813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51CBA89-82E6-EB49-9F10-4F447196598B}" type="datetime1">
              <a:rPr lang="en-GB" noProof="0" smtClean="0"/>
              <a:t>20/04/2023</a:t>
            </a:fld>
            <a:endParaRPr lang="en-GB" noProof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24020FE-798D-6BF4-5AF9-F4A1C8996442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3696511" y="864108"/>
            <a:ext cx="7647350" cy="51206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1278655-C008-C4C2-4030-6C8B7C8255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96512" y="6426690"/>
            <a:ext cx="7647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National Emergency Supply Agency</a:t>
            </a:r>
          </a:p>
        </p:txBody>
      </p:sp>
    </p:spTree>
    <p:extLst>
      <p:ext uri="{BB962C8B-B14F-4D97-AF65-F5344CB8AC3E}">
        <p14:creationId xmlns:p14="http://schemas.microsoft.com/office/powerpoint/2010/main" val="590701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A04028-65E0-D326-0C5E-52A9310430C0}"/>
              </a:ext>
            </a:extLst>
          </p:cNvPr>
          <p:cNvSpPr/>
          <p:nvPr userDrawn="1"/>
        </p:nvSpPr>
        <p:spPr>
          <a:xfrm>
            <a:off x="-1" y="0"/>
            <a:ext cx="11410123" cy="63616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8" y="864109"/>
            <a:ext cx="10518001" cy="6084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002" y="1780338"/>
            <a:ext cx="9810917" cy="420441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3F13-4BD5-CE40-9666-53C4676EC08B}" type="datetime1">
              <a:rPr lang="en-GB" noProof="0" smtClean="0"/>
              <a:t>20/04/2023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National Emergency Supply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A5F-9A33-774A-8B21-84372EDB0699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ekstin paikkamerkki 7">
            <a:extLst>
              <a:ext uri="{FF2B5EF4-FFF2-40B4-BE49-F238E27FC236}">
                <a16:creationId xmlns:a16="http://schemas.microsoft.com/office/drawing/2014/main" id="{937A5AE3-0E53-7210-5E6A-5BE329A591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2465" y="245096"/>
            <a:ext cx="3187746" cy="31121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347070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808CD3-9978-4A62-0EFB-95E5801DD73A}"/>
              </a:ext>
            </a:extLst>
          </p:cNvPr>
          <p:cNvSpPr/>
          <p:nvPr userDrawn="1"/>
        </p:nvSpPr>
        <p:spPr>
          <a:xfrm>
            <a:off x="-1" y="0"/>
            <a:ext cx="11410123" cy="63584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3" y="1784807"/>
            <a:ext cx="8110162" cy="35514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5900" b="0" spc="-1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8291" y="761999"/>
            <a:ext cx="8091874" cy="914400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4B6312-FB74-DB74-1BE8-7CB1A2BF1749}"/>
              </a:ext>
            </a:extLst>
          </p:cNvPr>
          <p:cNvSpPr/>
          <p:nvPr userDrawn="1"/>
        </p:nvSpPr>
        <p:spPr>
          <a:xfrm flipH="1" flipV="1">
            <a:off x="960001" y="6356344"/>
            <a:ext cx="11231998" cy="5016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 dirty="0">
              <a:solidFill>
                <a:schemeClr val="bg2"/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335C4AC-EEC2-6D64-5322-96FFDF5B54DE}"/>
              </a:ext>
            </a:extLst>
          </p:cNvPr>
          <p:cNvSpPr/>
          <p:nvPr userDrawn="1"/>
        </p:nvSpPr>
        <p:spPr>
          <a:xfrm>
            <a:off x="960003" y="6356350"/>
            <a:ext cx="2483588" cy="501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1FE35C8-04DC-771A-476D-4AFCAE007F31}"/>
              </a:ext>
            </a:extLst>
          </p:cNvPr>
          <p:cNvSpPr/>
          <p:nvPr userDrawn="1"/>
        </p:nvSpPr>
        <p:spPr>
          <a:xfrm flipH="1">
            <a:off x="11410122" y="0"/>
            <a:ext cx="781878" cy="63563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7BEDDB9-0105-330F-5D96-C000FF05CC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6929" y="6426690"/>
            <a:ext cx="181347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9A931B-AC1D-1549-B225-733DFD64B23D}" type="datetime1">
              <a:rPr lang="fi-FI" smtClean="0"/>
              <a:pPr/>
              <a:t>20.4.2023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9FB2620-4FFE-68F9-041F-015A040F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6512" y="6426690"/>
            <a:ext cx="76473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Huoltovarmuuskeskus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0A69063A-733D-9BCD-C8DF-3FDEB69F6CF6}"/>
              </a:ext>
            </a:extLst>
          </p:cNvPr>
          <p:cNvSpPr/>
          <p:nvPr userDrawn="1"/>
        </p:nvSpPr>
        <p:spPr>
          <a:xfrm flipV="1">
            <a:off x="-1" y="6356341"/>
            <a:ext cx="960002" cy="5016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62DB2EE-FE4F-EEE5-8FA6-33CC6B9CC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26690"/>
            <a:ext cx="96000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CDAA5F-9A33-774A-8B21-84372EDB069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Kuva 14" descr="Kuva, joka sisältää kohteen teksti, kuljetus, lentokone, vektorigrafiikka&#10;&#10;Kuvaus luotu automaattisesti">
            <a:extLst>
              <a:ext uri="{FF2B5EF4-FFF2-40B4-BE49-F238E27FC236}">
                <a16:creationId xmlns:a16="http://schemas.microsoft.com/office/drawing/2014/main" id="{4F2BD6A2-E194-F1D1-599B-AA5BB0DD8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6331" y="102628"/>
            <a:ext cx="582713" cy="58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82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olme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A04028-65E0-D326-0C5E-52A9310430C0}"/>
              </a:ext>
            </a:extLst>
          </p:cNvPr>
          <p:cNvSpPr/>
          <p:nvPr userDrawn="1"/>
        </p:nvSpPr>
        <p:spPr>
          <a:xfrm>
            <a:off x="-1" y="0"/>
            <a:ext cx="11410123" cy="63601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8" y="864109"/>
            <a:ext cx="10679571" cy="608431"/>
          </a:xfrm>
          <a:prstGeom prst="rect">
            <a:avLst/>
          </a:prstGeom>
        </p:spPr>
        <p:txBody>
          <a:bodyPr/>
          <a:lstStyle/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145DD-1937-BE4D-81BE-136485F13D85}" type="datetime1">
              <a:rPr lang="en-GB" noProof="0" smtClean="0"/>
              <a:t>20/04/2023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National Emergency Supply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A5F-9A33-774A-8B21-84372EDB0699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ekstin paikkamerkki 7">
            <a:extLst>
              <a:ext uri="{FF2B5EF4-FFF2-40B4-BE49-F238E27FC236}">
                <a16:creationId xmlns:a16="http://schemas.microsoft.com/office/drawing/2014/main" id="{937A5AE3-0E53-7210-5E6A-5BE329A591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2465" y="245096"/>
            <a:ext cx="3187746" cy="31121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Section name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7A5E57-7E45-1591-60CD-281887E42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80467" y="1900052"/>
            <a:ext cx="3224471" cy="4089268"/>
          </a:xfrm>
        </p:spPr>
        <p:txBody>
          <a:bodyPr/>
          <a:lstStyle>
            <a:lvl1pPr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2820D38-FB4F-9FE0-C61F-573B94C48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08018" y="1900052"/>
            <a:ext cx="3224471" cy="4089268"/>
          </a:xfrm>
        </p:spPr>
        <p:txBody>
          <a:bodyPr/>
          <a:lstStyle>
            <a:lvl1pPr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30A9F94-E103-5AA7-3734-5197BEC8734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62465" y="1900052"/>
            <a:ext cx="3224471" cy="4089268"/>
          </a:xfrm>
        </p:spPr>
        <p:txBody>
          <a:bodyPr/>
          <a:lstStyle>
            <a:lvl1pPr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25856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A04028-65E0-D326-0C5E-52A9310430C0}"/>
              </a:ext>
            </a:extLst>
          </p:cNvPr>
          <p:cNvSpPr/>
          <p:nvPr userDrawn="1"/>
        </p:nvSpPr>
        <p:spPr>
          <a:xfrm>
            <a:off x="0" y="-2"/>
            <a:ext cx="11410122" cy="63601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864109"/>
            <a:ext cx="7233502" cy="608431"/>
          </a:xfrm>
          <a:prstGeom prst="rect">
            <a:avLst/>
          </a:prstGeom>
        </p:spPr>
        <p:txBody>
          <a:bodyPr/>
          <a:lstStyle/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003" y="1780338"/>
            <a:ext cx="6540727" cy="420441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CC06-E638-8A43-A510-BEEFA1357A3C}" type="datetime1">
              <a:rPr lang="en-GB" noProof="0" smtClean="0"/>
              <a:t>20/04/2023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National Emergency Supply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A5F-9A33-774A-8B21-84372EDB0699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ekstin paikkamerkki 7">
            <a:extLst>
              <a:ext uri="{FF2B5EF4-FFF2-40B4-BE49-F238E27FC236}">
                <a16:creationId xmlns:a16="http://schemas.microsoft.com/office/drawing/2014/main" id="{937A5AE3-0E53-7210-5E6A-5BE329A591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2465" y="245096"/>
            <a:ext cx="3187746" cy="31121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Section name</a:t>
            </a:r>
          </a:p>
        </p:txBody>
      </p:sp>
      <p:sp>
        <p:nvSpPr>
          <p:cNvPr id="8" name="Kuvan paikkamerkki 11">
            <a:extLst>
              <a:ext uri="{FF2B5EF4-FFF2-40B4-BE49-F238E27FC236}">
                <a16:creationId xmlns:a16="http://schemas.microsoft.com/office/drawing/2014/main" id="{A8EAB564-DBD6-4CA2-553E-AE29848FB08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880995" y="-2"/>
            <a:ext cx="3529127" cy="6346854"/>
          </a:xfrm>
          <a:solidFill>
            <a:schemeClr val="bg1">
              <a:lumMod val="6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kuva napsauttamalla kuvaketta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520761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41B2FB3-ED05-3345-B752-105E980666BA}"/>
              </a:ext>
            </a:extLst>
          </p:cNvPr>
          <p:cNvSpPr/>
          <p:nvPr userDrawn="1"/>
        </p:nvSpPr>
        <p:spPr>
          <a:xfrm flipH="1" flipV="1">
            <a:off x="960001" y="6356344"/>
            <a:ext cx="11231998" cy="5016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noProof="0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8DE51E1F-13ED-B7DB-DD0C-BDDBE5B10746}"/>
              </a:ext>
            </a:extLst>
          </p:cNvPr>
          <p:cNvSpPr/>
          <p:nvPr userDrawn="1"/>
        </p:nvSpPr>
        <p:spPr>
          <a:xfrm>
            <a:off x="960003" y="6356350"/>
            <a:ext cx="2483588" cy="501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A04028-65E0-D326-0C5E-52A9310430C0}"/>
              </a:ext>
            </a:extLst>
          </p:cNvPr>
          <p:cNvSpPr/>
          <p:nvPr userDrawn="1"/>
        </p:nvSpPr>
        <p:spPr>
          <a:xfrm flipH="1">
            <a:off x="11410122" y="-1"/>
            <a:ext cx="781878" cy="63563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864109"/>
            <a:ext cx="10848090" cy="6084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002" y="1780338"/>
            <a:ext cx="10118815" cy="420441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5C5860-E39C-1B4B-BC81-53801F3BDFDA}" type="datetime1">
              <a:rPr lang="en-GB" noProof="0" smtClean="0"/>
              <a:t>20/04/2023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National Emergency Supply Agency</a:t>
            </a:r>
          </a:p>
        </p:txBody>
      </p:sp>
      <p:sp>
        <p:nvSpPr>
          <p:cNvPr id="10" name="Tekstin paikkamerkki 7">
            <a:extLst>
              <a:ext uri="{FF2B5EF4-FFF2-40B4-BE49-F238E27FC236}">
                <a16:creationId xmlns:a16="http://schemas.microsoft.com/office/drawing/2014/main" id="{937A5AE3-0E53-7210-5E6A-5BE329A591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2465" y="245096"/>
            <a:ext cx="3187746" cy="31121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Section name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52362CFD-F472-E4AB-EB16-181891327130}"/>
              </a:ext>
            </a:extLst>
          </p:cNvPr>
          <p:cNvSpPr/>
          <p:nvPr userDrawn="1"/>
        </p:nvSpPr>
        <p:spPr>
          <a:xfrm flipV="1">
            <a:off x="-1" y="6356341"/>
            <a:ext cx="960002" cy="5016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256B57-9648-BC7C-B987-11C1AEE4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23585"/>
            <a:ext cx="96000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CDAA5F-9A33-774A-8B21-84372EDB0699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9" name="Kuva 18" descr="Kuva, joka sisältää kohteen teksti, kuljetus, lentokone, vektorigrafiikka&#10;&#10;Kuvaus luotu automaattisesti">
            <a:extLst>
              <a:ext uri="{FF2B5EF4-FFF2-40B4-BE49-F238E27FC236}">
                <a16:creationId xmlns:a16="http://schemas.microsoft.com/office/drawing/2014/main" id="{ECDC648E-3851-85B5-D55A-5BAB3CB717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6331" y="102628"/>
            <a:ext cx="582713" cy="58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40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, sisältö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41B2FB3-ED05-3345-B752-105E980666BA}"/>
              </a:ext>
            </a:extLst>
          </p:cNvPr>
          <p:cNvSpPr/>
          <p:nvPr userDrawn="1"/>
        </p:nvSpPr>
        <p:spPr>
          <a:xfrm flipH="1" flipV="1">
            <a:off x="960001" y="6356344"/>
            <a:ext cx="11231998" cy="5016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A04028-65E0-D326-0C5E-52A9310430C0}"/>
              </a:ext>
            </a:extLst>
          </p:cNvPr>
          <p:cNvSpPr/>
          <p:nvPr userDrawn="1"/>
        </p:nvSpPr>
        <p:spPr>
          <a:xfrm flipH="1">
            <a:off x="11410122" y="-1"/>
            <a:ext cx="781878" cy="63563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8" y="864109"/>
            <a:ext cx="7335415" cy="6084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003" y="1780338"/>
            <a:ext cx="6628330" cy="420441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National Emergency Supply Agency</a:t>
            </a:r>
          </a:p>
        </p:txBody>
      </p:sp>
      <p:sp>
        <p:nvSpPr>
          <p:cNvPr id="10" name="Tekstin paikkamerkki 7">
            <a:extLst>
              <a:ext uri="{FF2B5EF4-FFF2-40B4-BE49-F238E27FC236}">
                <a16:creationId xmlns:a16="http://schemas.microsoft.com/office/drawing/2014/main" id="{937A5AE3-0E53-7210-5E6A-5BE329A591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2465" y="245096"/>
            <a:ext cx="3187746" cy="31121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Section name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52362CFD-F472-E4AB-EB16-181891327130}"/>
              </a:ext>
            </a:extLst>
          </p:cNvPr>
          <p:cNvSpPr/>
          <p:nvPr userDrawn="1"/>
        </p:nvSpPr>
        <p:spPr>
          <a:xfrm flipV="1">
            <a:off x="-1" y="6356342"/>
            <a:ext cx="960002" cy="5016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256B57-9648-BC7C-B987-11C1AEE4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23585"/>
            <a:ext cx="96000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CDAA5F-9A33-774A-8B21-84372EDB0699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Kuvan paikkamerkki 11">
            <a:extLst>
              <a:ext uri="{FF2B5EF4-FFF2-40B4-BE49-F238E27FC236}">
                <a16:creationId xmlns:a16="http://schemas.microsoft.com/office/drawing/2014/main" id="{CCD1039D-9D4B-6644-3FD4-9183FE5E1F41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877835" y="-872"/>
            <a:ext cx="3532287" cy="6356343"/>
          </a:xfrm>
          <a:solidFill>
            <a:schemeClr val="bg1">
              <a:lumMod val="6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753D403C-7CB8-0D42-7376-829C54CD5949}"/>
              </a:ext>
            </a:extLst>
          </p:cNvPr>
          <p:cNvSpPr/>
          <p:nvPr userDrawn="1"/>
        </p:nvSpPr>
        <p:spPr>
          <a:xfrm>
            <a:off x="960003" y="6356350"/>
            <a:ext cx="2483588" cy="501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noProof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C2419DF1-D5B9-D9B3-19C1-014119485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6929" y="6426690"/>
            <a:ext cx="181347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E4222D-598B-D546-9544-473FFBB2E088}" type="datetime1">
              <a:rPr lang="en-GB" noProof="0" smtClean="0"/>
              <a:t>20/04/2023</a:t>
            </a:fld>
            <a:endParaRPr lang="en-GB" noProof="0"/>
          </a:p>
        </p:txBody>
      </p:sp>
      <p:pic>
        <p:nvPicPr>
          <p:cNvPr id="19" name="Kuva 18" descr="Kuva, joka sisältää kohteen teksti, kuljetus, lentokone, vektorigrafiikka&#10;&#10;Kuvaus luotu automaattisesti">
            <a:extLst>
              <a:ext uri="{FF2B5EF4-FFF2-40B4-BE49-F238E27FC236}">
                <a16:creationId xmlns:a16="http://schemas.microsoft.com/office/drawing/2014/main" id="{8B63A6CF-5E1F-4BE1-81F3-D007FD0602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6331" y="102628"/>
            <a:ext cx="582713" cy="58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991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kuva ja 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864109"/>
            <a:ext cx="2947482" cy="4860912"/>
          </a:xfrm>
          <a:prstGeom prst="rect">
            <a:avLst/>
          </a:prstGeom>
        </p:spPr>
        <p:txBody>
          <a:bodyPr/>
          <a:lstStyle/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1378" y="864108"/>
            <a:ext cx="4798158" cy="5120640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AB28-417D-EF45-B6C5-7BD3F9886695}" type="datetime1">
              <a:rPr lang="en-GB" noProof="0" smtClean="0"/>
              <a:t>20/04/2023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National Emergency Supply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A5F-9A33-774A-8B21-84372EDB0699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2CD0ABA-220F-815E-8DBB-1CD826511F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2465" y="245096"/>
            <a:ext cx="3187746" cy="31121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Section name</a:t>
            </a:r>
          </a:p>
        </p:txBody>
      </p:sp>
      <p:sp>
        <p:nvSpPr>
          <p:cNvPr id="13" name="Kuvan paikkamerkki 11">
            <a:extLst>
              <a:ext uri="{FF2B5EF4-FFF2-40B4-BE49-F238E27FC236}">
                <a16:creationId xmlns:a16="http://schemas.microsoft.com/office/drawing/2014/main" id="{9BC9DF6C-7E67-276E-762D-C2C7413B439E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440113" y="0"/>
            <a:ext cx="3451225" cy="6356345"/>
          </a:xfrm>
          <a:solidFill>
            <a:schemeClr val="bg1">
              <a:lumMod val="6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kuva napsauttamalla kuvaketta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451444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868681"/>
            <a:ext cx="2947482" cy="4856340"/>
          </a:xfrm>
          <a:prstGeom prst="rect">
            <a:avLst/>
          </a:prstGeom>
        </p:spPr>
        <p:txBody>
          <a:bodyPr/>
          <a:lstStyle/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96511" y="868680"/>
            <a:ext cx="3676519" cy="5120640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67342" y="868680"/>
            <a:ext cx="3676519" cy="5120640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7C94-217E-3046-A637-79C01987D72F}" type="datetime1">
              <a:rPr lang="en-GB" noProof="0" smtClean="0"/>
              <a:t>20/04/2023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National Emergency Supply Agency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A5F-9A33-774A-8B21-84372EDB0699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6" name="Tekstin paikkamerkki 7">
            <a:extLst>
              <a:ext uri="{FF2B5EF4-FFF2-40B4-BE49-F238E27FC236}">
                <a16:creationId xmlns:a16="http://schemas.microsoft.com/office/drawing/2014/main" id="{57AC49F6-8E93-D1FE-ACE0-BBF0F00096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2465" y="245096"/>
            <a:ext cx="3187746" cy="31121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25202705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96511" y="868681"/>
            <a:ext cx="3676519" cy="962625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6511" y="1930936"/>
            <a:ext cx="3676519" cy="4023360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67342" y="868682"/>
            <a:ext cx="3676519" cy="968076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67342" y="1930936"/>
            <a:ext cx="3676519" cy="4023360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012D-4170-9342-868A-B4629E3042A2}" type="datetime1">
              <a:rPr lang="en-GB" noProof="0" smtClean="0"/>
              <a:t>20/04/2023</a:t>
            </a:fld>
            <a:endParaRPr lang="en-GB" noProof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National Emergency Supply Agency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A5F-9A33-774A-8B21-84372EDB0699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8E20AE41-F06C-7575-1AB0-992AD77242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2465" y="245096"/>
            <a:ext cx="3187746" cy="31121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Section name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0C7DE6C-BF31-3A6F-1564-9087924C6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868681"/>
            <a:ext cx="2947482" cy="4856340"/>
          </a:xfrm>
          <a:prstGeom prst="rect">
            <a:avLst/>
          </a:prstGeom>
        </p:spPr>
        <p:txBody>
          <a:bodyPr/>
          <a:lstStyle/>
          <a:p>
            <a:r>
              <a:rPr lang="fi-FI" noProof="0"/>
              <a:t>Muokkaa ots. perustyyl. napsautt.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098267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341D-756F-BB41-B1D9-5C67715BBE01}" type="datetime1">
              <a:rPr lang="en-GB" noProof="0" smtClean="0"/>
              <a:t>20/04/2023</a:t>
            </a:fld>
            <a:endParaRPr lang="en-GB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National Emergency Supply Agency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A5F-9A33-774A-8B21-84372EDB0699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Tekstin paikkamerkki 7">
            <a:extLst>
              <a:ext uri="{FF2B5EF4-FFF2-40B4-BE49-F238E27FC236}">
                <a16:creationId xmlns:a16="http://schemas.microsoft.com/office/drawing/2014/main" id="{8095E9F8-D6E4-30B5-403E-BCC511D66C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2465" y="245096"/>
            <a:ext cx="3187746" cy="31121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Section name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8D945D7-BAB5-374A-1537-119D3079B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868681"/>
            <a:ext cx="2947482" cy="4856340"/>
          </a:xfrm>
          <a:prstGeom prst="rect">
            <a:avLst/>
          </a:prstGeom>
        </p:spPr>
        <p:txBody>
          <a:bodyPr/>
          <a:lstStyle/>
          <a:p>
            <a:r>
              <a:rPr lang="fi-FI" noProof="0"/>
              <a:t>Muokkaa ots. perustyyl. napsautt.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687939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0B9D-08ED-2745-8902-EC22F20C794C}" type="datetime1">
              <a:rPr lang="en-GB" noProof="0" smtClean="0"/>
              <a:t>20/04/2023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National Emergency Supply Agency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A5F-9A33-774A-8B21-84372EDB0699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" name="Tekstin paikkamerkki 7">
            <a:extLst>
              <a:ext uri="{FF2B5EF4-FFF2-40B4-BE49-F238E27FC236}">
                <a16:creationId xmlns:a16="http://schemas.microsoft.com/office/drawing/2014/main" id="{98D8A297-B77B-3354-B8AC-88056B6F05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2465" y="245096"/>
            <a:ext cx="3187746" cy="311215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GB" noProof="0" dirty="0"/>
              <a:t>Section name</a:t>
            </a:r>
          </a:p>
        </p:txBody>
      </p:sp>
      <p:pic>
        <p:nvPicPr>
          <p:cNvPr id="9" name="Kuva 8" descr="Kuva, joka sisältää kohteen teksti, kuljetus, lentokone, vektorigrafiikka&#10;&#10;Kuvaus luotu automaattisesti">
            <a:extLst>
              <a:ext uri="{FF2B5EF4-FFF2-40B4-BE49-F238E27FC236}">
                <a16:creationId xmlns:a16="http://schemas.microsoft.com/office/drawing/2014/main" id="{E71E169A-5E7C-25DE-4A4C-1638D40F0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6331" y="102628"/>
            <a:ext cx="582713" cy="58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665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9A9C-CBC9-EA4E-8325-E0611413FEAB}" type="datetime1">
              <a:rPr lang="en-GB" noProof="0" smtClean="0"/>
              <a:t>20/04/2023</a:t>
            </a:fld>
            <a:endParaRPr lang="en-GB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A5F-9A33-774A-8B21-84372EDB0699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6" name="Tekstin paikkamerkki 7">
            <a:extLst>
              <a:ext uri="{FF2B5EF4-FFF2-40B4-BE49-F238E27FC236}">
                <a16:creationId xmlns:a16="http://schemas.microsoft.com/office/drawing/2014/main" id="{E0EE8CAC-E0B5-5113-0B4B-007E7EE9A6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2465" y="245096"/>
            <a:ext cx="3187746" cy="31121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Section name</a:t>
            </a:r>
          </a:p>
        </p:txBody>
      </p:sp>
      <p:sp>
        <p:nvSpPr>
          <p:cNvPr id="5" name="Kuvan paikkamerkki 11">
            <a:extLst>
              <a:ext uri="{FF2B5EF4-FFF2-40B4-BE49-F238E27FC236}">
                <a16:creationId xmlns:a16="http://schemas.microsoft.com/office/drawing/2014/main" id="{80F2AA0D-924F-9E6C-3534-06ECA78BE24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0113" y="-1"/>
            <a:ext cx="7970009" cy="6356351"/>
          </a:xfrm>
          <a:solidFill>
            <a:schemeClr val="bg1">
              <a:lumMod val="6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0875BAF-CEE7-C2EA-4B74-9748AC886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868680"/>
            <a:ext cx="2834640" cy="26517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 b="0"/>
            </a:lvl1pPr>
          </a:lstStyle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BC6C82B-83FD-7ACD-C6F9-7528405D3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3610098"/>
            <a:ext cx="2834640" cy="220548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4A7FF4A0-6F0C-0638-7ECC-C63C0C7F6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6512" y="6426690"/>
            <a:ext cx="7647350" cy="365125"/>
          </a:xfrm>
        </p:spPr>
        <p:txBody>
          <a:bodyPr/>
          <a:lstStyle/>
          <a:p>
            <a:r>
              <a:rPr lang="en-GB" noProof="0"/>
              <a:t>National Emergency Supply Agency</a:t>
            </a:r>
          </a:p>
        </p:txBody>
      </p:sp>
    </p:spTree>
    <p:extLst>
      <p:ext uri="{BB962C8B-B14F-4D97-AF65-F5344CB8AC3E}">
        <p14:creationId xmlns:p14="http://schemas.microsoft.com/office/powerpoint/2010/main" val="262481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808CD3-9978-4A62-0EFB-95E5801DD73A}"/>
              </a:ext>
            </a:extLst>
          </p:cNvPr>
          <p:cNvSpPr/>
          <p:nvPr userDrawn="1"/>
        </p:nvSpPr>
        <p:spPr>
          <a:xfrm>
            <a:off x="-1" y="0"/>
            <a:ext cx="11410123" cy="63584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3" y="1784807"/>
            <a:ext cx="8110162" cy="35514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5900" b="0" spc="-1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8291" y="761999"/>
            <a:ext cx="8091874" cy="914400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76690E6-E1C1-F4EA-4B44-3C5592C3EEEE}"/>
              </a:ext>
            </a:extLst>
          </p:cNvPr>
          <p:cNvSpPr/>
          <p:nvPr userDrawn="1"/>
        </p:nvSpPr>
        <p:spPr>
          <a:xfrm flipH="1" flipV="1">
            <a:off x="960001" y="6356344"/>
            <a:ext cx="11231998" cy="5016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 dirty="0">
              <a:solidFill>
                <a:schemeClr val="bg2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C6080B-F43E-6F93-7965-9CC4F534CD40}"/>
              </a:ext>
            </a:extLst>
          </p:cNvPr>
          <p:cNvSpPr/>
          <p:nvPr userDrawn="1"/>
        </p:nvSpPr>
        <p:spPr>
          <a:xfrm>
            <a:off x="960003" y="6356350"/>
            <a:ext cx="2483588" cy="501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A724369-CA2D-30C0-F459-8A23A9062CA1}"/>
              </a:ext>
            </a:extLst>
          </p:cNvPr>
          <p:cNvSpPr/>
          <p:nvPr userDrawn="1"/>
        </p:nvSpPr>
        <p:spPr>
          <a:xfrm flipH="1">
            <a:off x="11410122" y="0"/>
            <a:ext cx="781878" cy="63563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017252C-BD7B-74DC-F715-FCEA766DD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6929" y="6426690"/>
            <a:ext cx="181347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9A931B-AC1D-1549-B225-733DFD64B23D}" type="datetime1">
              <a:rPr lang="fi-FI" smtClean="0"/>
              <a:pPr/>
              <a:t>20.4.2023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5149ED3-A65B-C401-DA11-502ABC18D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6512" y="6426690"/>
            <a:ext cx="76473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Huoltovarmuuskeskus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2FDAA714-6625-CA3D-8C54-F4C513667AD4}"/>
              </a:ext>
            </a:extLst>
          </p:cNvPr>
          <p:cNvSpPr/>
          <p:nvPr userDrawn="1"/>
        </p:nvSpPr>
        <p:spPr>
          <a:xfrm flipV="1">
            <a:off x="-1" y="6356341"/>
            <a:ext cx="960002" cy="5016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2B766DC-FB22-57CB-93D0-9E63C43A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26690"/>
            <a:ext cx="96000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CDAA5F-9A33-774A-8B21-84372EDB069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3" name="Kuva 12" descr="Kuva, joka sisältää kohteen teksti, kuljetus, lentokone, vektorigrafiikka&#10;&#10;Kuvaus luotu automaattisesti">
            <a:extLst>
              <a:ext uri="{FF2B5EF4-FFF2-40B4-BE49-F238E27FC236}">
                <a16:creationId xmlns:a16="http://schemas.microsoft.com/office/drawing/2014/main" id="{BB9B7A50-AAF5-24F8-9B45-0F7D15B49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6331" y="102628"/>
            <a:ext cx="582713" cy="58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630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p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>
            <a:extLst>
              <a:ext uri="{FF2B5EF4-FFF2-40B4-BE49-F238E27FC236}">
                <a16:creationId xmlns:a16="http://schemas.microsoft.com/office/drawing/2014/main" id="{02B1E297-1FD9-BF97-92FE-8D5A3FFD0D56}"/>
              </a:ext>
            </a:extLst>
          </p:cNvPr>
          <p:cNvSpPr/>
          <p:nvPr userDrawn="1"/>
        </p:nvSpPr>
        <p:spPr>
          <a:xfrm flipH="1">
            <a:off x="0" y="6219824"/>
            <a:ext cx="960003" cy="638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265F4F70-DFA6-D389-8486-78A11B644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26690"/>
            <a:ext cx="960003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CDAA5F-9A33-774A-8B21-84372EDB069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E2B0F16A-121D-D8DD-F700-C3FF75A7E701}"/>
              </a:ext>
            </a:extLst>
          </p:cNvPr>
          <p:cNvSpPr/>
          <p:nvPr userDrawn="1"/>
        </p:nvSpPr>
        <p:spPr>
          <a:xfrm>
            <a:off x="960003" y="6219824"/>
            <a:ext cx="2483588" cy="6381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A3E9DF30-27B9-61C4-9D3A-890C0EB943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6929" y="6426690"/>
            <a:ext cx="181347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3164A6-60EE-E740-A1FF-F38BFA1B0735}" type="datetime1">
              <a:rPr lang="fi-FI" smtClean="0"/>
              <a:t>20.4.2023</a:t>
            </a:fld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0" y="-14316"/>
            <a:ext cx="12192000" cy="63610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National Emergency Supply Agency</a:t>
            </a:r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E21B62B-92D6-B342-513A-814936495279}"/>
              </a:ext>
            </a:extLst>
          </p:cNvPr>
          <p:cNvSpPr txBox="1"/>
          <p:nvPr userDrawn="1"/>
        </p:nvSpPr>
        <p:spPr>
          <a:xfrm>
            <a:off x="5637896" y="2965257"/>
            <a:ext cx="5285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0" i="0" noProof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you.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C8AFE57A-F753-26C4-6F54-8AEFF8973F42}"/>
              </a:ext>
            </a:extLst>
          </p:cNvPr>
          <p:cNvSpPr txBox="1"/>
          <p:nvPr userDrawn="1"/>
        </p:nvSpPr>
        <p:spPr>
          <a:xfrm>
            <a:off x="5637896" y="5057510"/>
            <a:ext cx="2331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b="0" i="0" noProof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nesa.fi</a:t>
            </a:r>
          </a:p>
        </p:txBody>
      </p:sp>
      <p:pic>
        <p:nvPicPr>
          <p:cNvPr id="33" name="Kuva 32">
            <a:extLst>
              <a:ext uri="{FF2B5EF4-FFF2-40B4-BE49-F238E27FC236}">
                <a16:creationId xmlns:a16="http://schemas.microsoft.com/office/drawing/2014/main" id="{DC8E9DAD-D183-DE6F-4C19-26FA7C8EB8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01"/>
          <a:stretch/>
        </p:blipFill>
        <p:spPr>
          <a:xfrm>
            <a:off x="0" y="-12519"/>
            <a:ext cx="4112022" cy="6361043"/>
          </a:xfrm>
          <a:prstGeom prst="rect">
            <a:avLst/>
          </a:prstGeom>
        </p:spPr>
      </p:pic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06D0F31-8FF5-70B4-0066-55F19A0057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14833" y="604996"/>
            <a:ext cx="4577313" cy="118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3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A5F-9A33-774A-8B21-84372EDB0699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kstin paikkamerkki 7">
            <a:extLst>
              <a:ext uri="{FF2B5EF4-FFF2-40B4-BE49-F238E27FC236}">
                <a16:creationId xmlns:a16="http://schemas.microsoft.com/office/drawing/2014/main" id="{937A5AE3-0E53-7210-5E6A-5BE329A591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2465" y="245096"/>
            <a:ext cx="3187746" cy="31121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Osion nimi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A26BE24-9FD6-3E55-211E-BD1B6A4F77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6929" y="6426690"/>
            <a:ext cx="1813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503C41D-B082-114E-8773-F8EF3D195F95}" type="datetime1">
              <a:rPr lang="fi-FI" smtClean="0"/>
              <a:pPr/>
              <a:t>20.4.2023</a:t>
            </a:fld>
            <a:endParaRPr lang="fi-F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24020FE-798D-6BF4-5AF9-F4A1C8996442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3696511" y="864108"/>
            <a:ext cx="7647350" cy="51206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1278655-C008-C4C2-4030-6C8B7C8255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96512" y="6426690"/>
            <a:ext cx="7647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Huoltovarmuuskeskus</a:t>
            </a:r>
          </a:p>
        </p:txBody>
      </p:sp>
    </p:spTree>
    <p:extLst>
      <p:ext uri="{BB962C8B-B14F-4D97-AF65-F5344CB8AC3E}">
        <p14:creationId xmlns:p14="http://schemas.microsoft.com/office/powerpoint/2010/main" val="264140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A04028-65E0-D326-0C5E-52A9310430C0}"/>
              </a:ext>
            </a:extLst>
          </p:cNvPr>
          <p:cNvSpPr/>
          <p:nvPr userDrawn="1"/>
        </p:nvSpPr>
        <p:spPr>
          <a:xfrm>
            <a:off x="-1" y="0"/>
            <a:ext cx="11410123" cy="63616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8" y="864109"/>
            <a:ext cx="10518001" cy="6084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002" y="1780338"/>
            <a:ext cx="9810917" cy="420441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931B-AC1D-1549-B225-733DFD64B23D}" type="datetime1">
              <a:rPr lang="fi-FI" smtClean="0"/>
              <a:t>20.4.2023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Huoltovarmuuskeskus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A5F-9A33-774A-8B21-84372EDB0699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kstin paikkamerkki 7">
            <a:extLst>
              <a:ext uri="{FF2B5EF4-FFF2-40B4-BE49-F238E27FC236}">
                <a16:creationId xmlns:a16="http://schemas.microsoft.com/office/drawing/2014/main" id="{937A5AE3-0E53-7210-5E6A-5BE329A591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2465" y="245096"/>
            <a:ext cx="3187746" cy="31121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Osion nimi</a:t>
            </a:r>
          </a:p>
        </p:txBody>
      </p:sp>
    </p:spTree>
    <p:extLst>
      <p:ext uri="{BB962C8B-B14F-4D97-AF65-F5344CB8AC3E}">
        <p14:creationId xmlns:p14="http://schemas.microsoft.com/office/powerpoint/2010/main" val="1993406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olme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A04028-65E0-D326-0C5E-52A9310430C0}"/>
              </a:ext>
            </a:extLst>
          </p:cNvPr>
          <p:cNvSpPr/>
          <p:nvPr userDrawn="1"/>
        </p:nvSpPr>
        <p:spPr>
          <a:xfrm>
            <a:off x="-1" y="0"/>
            <a:ext cx="11410123" cy="63601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8" y="864109"/>
            <a:ext cx="10679571" cy="608431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931B-AC1D-1549-B225-733DFD64B23D}" type="datetime1">
              <a:rPr lang="fi-FI" smtClean="0"/>
              <a:t>20.4.2023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Huoltovarmuuskeskus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A5F-9A33-774A-8B21-84372EDB0699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kstin paikkamerkki 7">
            <a:extLst>
              <a:ext uri="{FF2B5EF4-FFF2-40B4-BE49-F238E27FC236}">
                <a16:creationId xmlns:a16="http://schemas.microsoft.com/office/drawing/2014/main" id="{937A5AE3-0E53-7210-5E6A-5BE329A591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2465" y="245096"/>
            <a:ext cx="3187746" cy="31121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Osion nimi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7A5E57-7E45-1591-60CD-281887E42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80467" y="1900052"/>
            <a:ext cx="3224471" cy="4089268"/>
          </a:xfrm>
        </p:spPr>
        <p:txBody>
          <a:bodyPr/>
          <a:lstStyle>
            <a:lvl1pPr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2820D38-FB4F-9FE0-C61F-573B94C48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08018" y="1900052"/>
            <a:ext cx="3224471" cy="4089268"/>
          </a:xfrm>
        </p:spPr>
        <p:txBody>
          <a:bodyPr/>
          <a:lstStyle>
            <a:lvl1pPr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30A9F94-E103-5AA7-3734-5197BEC8734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62465" y="1900052"/>
            <a:ext cx="3224471" cy="4089268"/>
          </a:xfrm>
        </p:spPr>
        <p:txBody>
          <a:bodyPr/>
          <a:lstStyle>
            <a:lvl1pPr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8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A04028-65E0-D326-0C5E-52A9310430C0}"/>
              </a:ext>
            </a:extLst>
          </p:cNvPr>
          <p:cNvSpPr/>
          <p:nvPr userDrawn="1"/>
        </p:nvSpPr>
        <p:spPr>
          <a:xfrm>
            <a:off x="0" y="-2"/>
            <a:ext cx="11410122" cy="63601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864109"/>
            <a:ext cx="7233502" cy="608431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003" y="1780338"/>
            <a:ext cx="6540727" cy="420441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931B-AC1D-1549-B225-733DFD64B23D}" type="datetime1">
              <a:rPr lang="fi-FI" smtClean="0"/>
              <a:t>20.4.2023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Huoltovarmuuskeskus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A5F-9A33-774A-8B21-84372EDB0699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kstin paikkamerkki 7">
            <a:extLst>
              <a:ext uri="{FF2B5EF4-FFF2-40B4-BE49-F238E27FC236}">
                <a16:creationId xmlns:a16="http://schemas.microsoft.com/office/drawing/2014/main" id="{937A5AE3-0E53-7210-5E6A-5BE329A591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2465" y="245096"/>
            <a:ext cx="3187746" cy="31121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Osion nimi</a:t>
            </a:r>
          </a:p>
        </p:txBody>
      </p:sp>
      <p:sp>
        <p:nvSpPr>
          <p:cNvPr id="8" name="Kuvan paikkamerkki 11">
            <a:extLst>
              <a:ext uri="{FF2B5EF4-FFF2-40B4-BE49-F238E27FC236}">
                <a16:creationId xmlns:a16="http://schemas.microsoft.com/office/drawing/2014/main" id="{A8EAB564-DBD6-4CA2-553E-AE29848FB08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880995" y="-2"/>
            <a:ext cx="3529127" cy="6346854"/>
          </a:xfrm>
          <a:solidFill>
            <a:schemeClr val="bg1">
              <a:lumMod val="6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76409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41B2FB3-ED05-3345-B752-105E980666BA}"/>
              </a:ext>
            </a:extLst>
          </p:cNvPr>
          <p:cNvSpPr/>
          <p:nvPr userDrawn="1"/>
        </p:nvSpPr>
        <p:spPr>
          <a:xfrm flipH="1" flipV="1">
            <a:off x="960001" y="6356344"/>
            <a:ext cx="11231998" cy="5016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 dirty="0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8DE51E1F-13ED-B7DB-DD0C-BDDBE5B10746}"/>
              </a:ext>
            </a:extLst>
          </p:cNvPr>
          <p:cNvSpPr/>
          <p:nvPr userDrawn="1"/>
        </p:nvSpPr>
        <p:spPr>
          <a:xfrm>
            <a:off x="960003" y="6356350"/>
            <a:ext cx="2483588" cy="501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A04028-65E0-D326-0C5E-52A9310430C0}"/>
              </a:ext>
            </a:extLst>
          </p:cNvPr>
          <p:cNvSpPr/>
          <p:nvPr userDrawn="1"/>
        </p:nvSpPr>
        <p:spPr>
          <a:xfrm flipH="1">
            <a:off x="11410122" y="-1"/>
            <a:ext cx="781878" cy="63563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864109"/>
            <a:ext cx="10848090" cy="6084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002" y="1780338"/>
            <a:ext cx="10118815" cy="420441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9A931B-AC1D-1549-B225-733DFD64B23D}" type="datetime1">
              <a:rPr lang="fi-FI" smtClean="0"/>
              <a:pPr/>
              <a:t>20.4.2023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Huoltovarmuuskeskus</a:t>
            </a:r>
          </a:p>
        </p:txBody>
      </p:sp>
      <p:sp>
        <p:nvSpPr>
          <p:cNvPr id="10" name="Tekstin paikkamerkki 7">
            <a:extLst>
              <a:ext uri="{FF2B5EF4-FFF2-40B4-BE49-F238E27FC236}">
                <a16:creationId xmlns:a16="http://schemas.microsoft.com/office/drawing/2014/main" id="{937A5AE3-0E53-7210-5E6A-5BE329A591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2465" y="245096"/>
            <a:ext cx="3187746" cy="31121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Osion nimi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52362CFD-F472-E4AB-EB16-181891327130}"/>
              </a:ext>
            </a:extLst>
          </p:cNvPr>
          <p:cNvSpPr/>
          <p:nvPr userDrawn="1"/>
        </p:nvSpPr>
        <p:spPr>
          <a:xfrm flipV="1">
            <a:off x="-1" y="6356341"/>
            <a:ext cx="960002" cy="5016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256B57-9648-BC7C-B987-11C1AEE4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23585"/>
            <a:ext cx="96000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CDAA5F-9A33-774A-8B21-84372EDB069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9" name="Kuva 18" descr="Kuva, joka sisältää kohteen teksti, kuljetus, lentokone, vektorigrafiikka&#10;&#10;Kuvaus luotu automaattisesti">
            <a:extLst>
              <a:ext uri="{FF2B5EF4-FFF2-40B4-BE49-F238E27FC236}">
                <a16:creationId xmlns:a16="http://schemas.microsoft.com/office/drawing/2014/main" id="{ECDC648E-3851-85B5-D55A-5BAB3CB717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6331" y="102628"/>
            <a:ext cx="582713" cy="58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2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FCB8517D-348B-D156-C05B-801CE771D16D}"/>
              </a:ext>
            </a:extLst>
          </p:cNvPr>
          <p:cNvSpPr/>
          <p:nvPr userDrawn="1"/>
        </p:nvSpPr>
        <p:spPr>
          <a:xfrm>
            <a:off x="960003" y="6356350"/>
            <a:ext cx="2483588" cy="501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3443591" cy="6356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864109"/>
            <a:ext cx="2947482" cy="48609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3696511" y="864108"/>
            <a:ext cx="7647350" cy="51206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6929" y="6426690"/>
            <a:ext cx="1813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503C41D-B082-114E-8773-F8EF3D195F95}" type="datetime1">
              <a:rPr lang="fi-FI" smtClean="0"/>
              <a:pPr/>
              <a:t>20.4.2023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6512" y="6426690"/>
            <a:ext cx="7647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Huoltovarmuuskeskus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26690"/>
            <a:ext cx="9600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fld id="{C7CDAA5F-9A33-774A-8B21-84372EDB069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9" name="Kuva 18" descr="Kuva, joka sisältää kohteen teksti, kuljetus, lentokone, vektorigrafiikka&#10;&#10;Kuvaus luotu automaattisesti">
            <a:extLst>
              <a:ext uri="{FF2B5EF4-FFF2-40B4-BE49-F238E27FC236}">
                <a16:creationId xmlns:a16="http://schemas.microsoft.com/office/drawing/2014/main" id="{E5A741F9-BD24-CA9C-8C14-87785A89354A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6331" y="102628"/>
            <a:ext cx="582713" cy="58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1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52" r:id="rId2"/>
    <p:sldLayoutId id="2147484053" r:id="rId3"/>
    <p:sldLayoutId id="2147484054" r:id="rId4"/>
    <p:sldLayoutId id="2147484021" r:id="rId5"/>
    <p:sldLayoutId id="2147484033" r:id="rId6"/>
    <p:sldLayoutId id="2147484038" r:id="rId7"/>
    <p:sldLayoutId id="2147484037" r:id="rId8"/>
    <p:sldLayoutId id="2147484034" r:id="rId9"/>
    <p:sldLayoutId id="2147484036" r:id="rId10"/>
    <p:sldLayoutId id="2147484029" r:id="rId11"/>
    <p:sldLayoutId id="2147484023" r:id="rId12"/>
    <p:sldLayoutId id="2147484024" r:id="rId13"/>
    <p:sldLayoutId id="2147484025" r:id="rId14"/>
    <p:sldLayoutId id="2147484026" r:id="rId15"/>
    <p:sldLayoutId id="2147484028" r:id="rId16"/>
    <p:sldLayoutId id="2147484040" r:id="rId17"/>
    <p:sldLayoutId id="2147484073" r:id="rId18"/>
    <p:sldLayoutId id="2147484074" r:id="rId19"/>
    <p:sldLayoutId id="2147484075" r:id="rId20"/>
    <p:sldLayoutId id="2147484076" r:id="rId21"/>
    <p:sldLayoutId id="2147484077" r:id="rId22"/>
    <p:sldLayoutId id="2147484078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6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FCB8517D-348B-D156-C05B-801CE771D16D}"/>
              </a:ext>
            </a:extLst>
          </p:cNvPr>
          <p:cNvSpPr/>
          <p:nvPr userDrawn="1"/>
        </p:nvSpPr>
        <p:spPr>
          <a:xfrm>
            <a:off x="960003" y="6356350"/>
            <a:ext cx="2483588" cy="501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noProof="0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3443591" cy="6356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864109"/>
            <a:ext cx="2947482" cy="48609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3696511" y="864108"/>
            <a:ext cx="7647350" cy="51206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GB" noProof="0"/>
              <a:t>Muokkaa tekstin perustyylejä napsauttamalla</a:t>
            </a:r>
          </a:p>
          <a:p>
            <a:pPr lvl="1"/>
            <a:r>
              <a:rPr lang="en-GB" noProof="0"/>
              <a:t>toinen taso</a:t>
            </a:r>
          </a:p>
          <a:p>
            <a:pPr lvl="2"/>
            <a:r>
              <a:rPr lang="en-GB" noProof="0"/>
              <a:t>kolmas taso</a:t>
            </a:r>
          </a:p>
          <a:p>
            <a:pPr lvl="3"/>
            <a:r>
              <a:rPr lang="en-GB" noProof="0"/>
              <a:t>neljäs taso</a:t>
            </a:r>
          </a:p>
          <a:p>
            <a:pPr lvl="4"/>
            <a:r>
              <a:rPr lang="en-GB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6929" y="6426690"/>
            <a:ext cx="1813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19FDFE3-728C-A44A-AE56-C60151F151B2}" type="datetime1">
              <a:rPr lang="en-GB" noProof="0" smtClean="0"/>
              <a:t>20/04/2023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6512" y="6426690"/>
            <a:ext cx="7647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National Emergency Supply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26690"/>
            <a:ext cx="9600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fld id="{C7CDAA5F-9A33-774A-8B21-84372EDB0699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9" name="Kuva 18" descr="Kuva, joka sisältää kohteen teksti, kuljetus, lentokone, vektorigrafiikka&#10;&#10;Kuvaus luotu automaattisesti">
            <a:extLst>
              <a:ext uri="{FF2B5EF4-FFF2-40B4-BE49-F238E27FC236}">
                <a16:creationId xmlns:a16="http://schemas.microsoft.com/office/drawing/2014/main" id="{E5A741F9-BD24-CA9C-8C14-87785A89354A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6331" y="102628"/>
            <a:ext cx="582713" cy="58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  <p:sldLayoutId id="2147484068" r:id="rId13"/>
    <p:sldLayoutId id="2147484069" r:id="rId14"/>
    <p:sldLayoutId id="2147484070" r:id="rId15"/>
    <p:sldLayoutId id="2147484071" r:id="rId16"/>
    <p:sldLayoutId id="2147484072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6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DB014B-95EF-13EA-0D22-5B2669D008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400" dirty="0"/>
              <a:t>Kriisistä kriisiin - huoltovarmuuden tilannekuva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64D1BD6-8369-B081-4BCC-30EDB6772B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Marttaliiton vuosiseminaari 21.4.2023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186B44E5-17EC-F930-6F28-3B351FFF71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6929" y="6426690"/>
            <a:ext cx="1813472" cy="365125"/>
          </a:xfrm>
        </p:spPr>
        <p:txBody>
          <a:bodyPr/>
          <a:lstStyle/>
          <a:p>
            <a:fld id="{E6BF78CC-162B-FE4E-B16F-505AFAD84A9D}" type="datetime1">
              <a:rPr lang="fi-FI" smtClean="0"/>
              <a:t>20.4.2023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F3513D56-F0CC-CF07-86F5-D5C8381D3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Huoltovarmuuskeskus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15D3E016-8A04-70B9-0B0C-EC75DA317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26690"/>
            <a:ext cx="960003" cy="365125"/>
          </a:xfrm>
        </p:spPr>
        <p:txBody>
          <a:bodyPr/>
          <a:lstStyle/>
          <a:p>
            <a:fld id="{C7CDAA5F-9A33-774A-8B21-84372EDB0699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2B33F7A-DF09-9E0C-A07F-641A34963C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i-FI" dirty="0"/>
              <a:t>Pia Oesch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5793B5F-64BA-63BF-D2A5-DCDADD6ED7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i-FI" dirty="0"/>
              <a:t>Johtava asiantuntija, Huoltovarmuuskeskus</a:t>
            </a:r>
          </a:p>
        </p:txBody>
      </p:sp>
    </p:spTree>
    <p:extLst>
      <p:ext uri="{BB962C8B-B14F-4D97-AF65-F5344CB8AC3E}">
        <p14:creationId xmlns:p14="http://schemas.microsoft.com/office/powerpoint/2010/main" val="1965057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004B828-7B8A-439C-8BF6-763B7E98A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B0B9D-08ED-2745-8902-EC22F20C794C}" type="datetime1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51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515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7C9B70F-D620-4E1A-A338-AA7EC65EF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51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National Emergency Supply Agency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69C1E2E-0220-4D44-860B-7C36CB2F5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CDAA5F-9A33-774A-8B21-84372EDB0699}" type="slidenum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0051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00515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48F01B2-723E-472D-A380-1206F14D48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hvk_logoanimaatio_fi_se_en">
            <a:hlinkClick r:id="" action="ppaction://media"/>
            <a:extLst>
              <a:ext uri="{FF2B5EF4-FFF2-40B4-BE49-F238E27FC236}">
                <a16:creationId xmlns:a16="http://schemas.microsoft.com/office/drawing/2014/main" id="{6ACE4F28-EAEF-4314-8F49-E396C1AFDBC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26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6A7CADF-E973-E093-6799-3B26C1F44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A5F-9A33-774A-8B21-84372EDB0699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76FD0B4-637D-7A3C-CCDC-9004BB444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931B-AC1D-1549-B225-733DFD64B23D}" type="datetime1">
              <a:rPr lang="fi-FI" smtClean="0"/>
              <a:pPr/>
              <a:t>20.4.2023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7B81B98-5A72-7BDA-7F25-68A07182A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Huoltovarmuuskeskus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459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217752C-0346-0257-C3DF-C2CF764F7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931B-AC1D-1549-B225-733DFD64B23D}" type="datetime1">
              <a:rPr lang="fi-FI" smtClean="0"/>
              <a:pPr/>
              <a:t>20.4.2023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2B09E96-56C1-702A-304C-3DD08EE3C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Huoltovarmuuskeskus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3AB472D-5486-3A48-B1FA-CF343CCC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A5F-9A33-774A-8B21-84372EDB0699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BF6E11-D1BA-7250-2682-27817324C9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3A5E86C-33FF-8645-84CB-BE291ADDE1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2464" y="823444"/>
            <a:ext cx="11081397" cy="609600"/>
          </a:xfrm>
        </p:spPr>
        <p:txBody>
          <a:bodyPr/>
          <a:lstStyle/>
          <a:p>
            <a:r>
              <a:rPr lang="fi-FI" sz="3000" dirty="0">
                <a:solidFill>
                  <a:schemeClr val="accent1"/>
                </a:solidFill>
              </a:rPr>
              <a:t>Huoltovarmuustyön perustana riskien ja keskinäisriippuvuuksien tunnistaminen</a:t>
            </a:r>
          </a:p>
        </p:txBody>
      </p:sp>
      <p:sp>
        <p:nvSpPr>
          <p:cNvPr id="29" name="Nuoli: Viisikulmio 28">
            <a:extLst>
              <a:ext uri="{FF2B5EF4-FFF2-40B4-BE49-F238E27FC236}">
                <a16:creationId xmlns:a16="http://schemas.microsoft.com/office/drawing/2014/main" id="{CC760C12-F293-4E90-ACDF-9E66D1D5E780}"/>
              </a:ext>
            </a:extLst>
          </p:cNvPr>
          <p:cNvSpPr/>
          <p:nvPr/>
        </p:nvSpPr>
        <p:spPr>
          <a:xfrm>
            <a:off x="2177" y="5074516"/>
            <a:ext cx="3788229" cy="349216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4492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Sotilaallinen voimankäyttö</a:t>
            </a:r>
          </a:p>
        </p:txBody>
      </p:sp>
      <p:sp>
        <p:nvSpPr>
          <p:cNvPr id="30" name="Nuoli: Viisikulmio 29">
            <a:extLst>
              <a:ext uri="{FF2B5EF4-FFF2-40B4-BE49-F238E27FC236}">
                <a16:creationId xmlns:a16="http://schemas.microsoft.com/office/drawing/2014/main" id="{C5062CAB-6141-443F-8C43-903FABA3E1BE}"/>
              </a:ext>
            </a:extLst>
          </p:cNvPr>
          <p:cNvSpPr/>
          <p:nvPr/>
        </p:nvSpPr>
        <p:spPr>
          <a:xfrm>
            <a:off x="0" y="4194013"/>
            <a:ext cx="3788228" cy="349216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4492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Tietojärjestelmäuhat</a:t>
            </a:r>
          </a:p>
        </p:txBody>
      </p:sp>
      <p:sp>
        <p:nvSpPr>
          <p:cNvPr id="31" name="Nuoli: Viisikulmio 30">
            <a:extLst>
              <a:ext uri="{FF2B5EF4-FFF2-40B4-BE49-F238E27FC236}">
                <a16:creationId xmlns:a16="http://schemas.microsoft.com/office/drawing/2014/main" id="{7ED0E741-F8B3-481C-BAF7-51841144BE94}"/>
              </a:ext>
            </a:extLst>
          </p:cNvPr>
          <p:cNvSpPr/>
          <p:nvPr/>
        </p:nvSpPr>
        <p:spPr>
          <a:xfrm>
            <a:off x="0" y="3758061"/>
            <a:ext cx="3702955" cy="349216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Verkkohyökkäykset</a:t>
            </a:r>
          </a:p>
        </p:txBody>
      </p:sp>
      <p:sp>
        <p:nvSpPr>
          <p:cNvPr id="32" name="Nuoli: Viisikulmio 31">
            <a:extLst>
              <a:ext uri="{FF2B5EF4-FFF2-40B4-BE49-F238E27FC236}">
                <a16:creationId xmlns:a16="http://schemas.microsoft.com/office/drawing/2014/main" id="{C8D4272E-542F-44A3-BF58-2CA3F3F37D17}"/>
              </a:ext>
            </a:extLst>
          </p:cNvPr>
          <p:cNvSpPr/>
          <p:nvPr/>
        </p:nvSpPr>
        <p:spPr>
          <a:xfrm>
            <a:off x="-11905" y="3322109"/>
            <a:ext cx="3702956" cy="349216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4492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Logistiikan häiriöt</a:t>
            </a:r>
          </a:p>
        </p:txBody>
      </p:sp>
      <p:sp>
        <p:nvSpPr>
          <p:cNvPr id="33" name="Nuoli: Viisikulmio 32">
            <a:extLst>
              <a:ext uri="{FF2B5EF4-FFF2-40B4-BE49-F238E27FC236}">
                <a16:creationId xmlns:a16="http://schemas.microsoft.com/office/drawing/2014/main" id="{D5C8ABD0-0A73-4B4A-BF4C-59F5F6A74AA3}"/>
              </a:ext>
            </a:extLst>
          </p:cNvPr>
          <p:cNvSpPr/>
          <p:nvPr/>
        </p:nvSpPr>
        <p:spPr>
          <a:xfrm>
            <a:off x="0" y="2875209"/>
            <a:ext cx="3702956" cy="349216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9138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Sään ääri-ilmiöt</a:t>
            </a:r>
          </a:p>
        </p:txBody>
      </p:sp>
      <p:sp>
        <p:nvSpPr>
          <p:cNvPr id="34" name="Nuoli: Viisikulmio 33">
            <a:extLst>
              <a:ext uri="{FF2B5EF4-FFF2-40B4-BE49-F238E27FC236}">
                <a16:creationId xmlns:a16="http://schemas.microsoft.com/office/drawing/2014/main" id="{918723CE-339B-4A74-8FC1-FA6030D0A56A}"/>
              </a:ext>
            </a:extLst>
          </p:cNvPr>
          <p:cNvSpPr/>
          <p:nvPr/>
        </p:nvSpPr>
        <p:spPr>
          <a:xfrm>
            <a:off x="-2" y="2428309"/>
            <a:ext cx="3702956" cy="349216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Energiapula</a:t>
            </a:r>
          </a:p>
        </p:txBody>
      </p:sp>
      <p:sp>
        <p:nvSpPr>
          <p:cNvPr id="35" name="Nuoli: Viisikulmio 34">
            <a:extLst>
              <a:ext uri="{FF2B5EF4-FFF2-40B4-BE49-F238E27FC236}">
                <a16:creationId xmlns:a16="http://schemas.microsoft.com/office/drawing/2014/main" id="{4A3527C4-1570-41F7-9AE2-717842877570}"/>
              </a:ext>
            </a:extLst>
          </p:cNvPr>
          <p:cNvSpPr/>
          <p:nvPr/>
        </p:nvSpPr>
        <p:spPr>
          <a:xfrm>
            <a:off x="-2" y="4638564"/>
            <a:ext cx="3788229" cy="349216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4492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Vaaralliset tartuntataudit</a:t>
            </a:r>
          </a:p>
        </p:txBody>
      </p:sp>
      <p:sp>
        <p:nvSpPr>
          <p:cNvPr id="36" name="Nuoli: Viisikulmio 35">
            <a:extLst>
              <a:ext uri="{FF2B5EF4-FFF2-40B4-BE49-F238E27FC236}">
                <a16:creationId xmlns:a16="http://schemas.microsoft.com/office/drawing/2014/main" id="{57989475-CF8B-43D0-B361-70AEB6BA9A32}"/>
              </a:ext>
            </a:extLst>
          </p:cNvPr>
          <p:cNvSpPr/>
          <p:nvPr/>
        </p:nvSpPr>
        <p:spPr>
          <a:xfrm>
            <a:off x="-11905" y="1986472"/>
            <a:ext cx="3788229" cy="349216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4492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Terrorismi</a:t>
            </a:r>
          </a:p>
        </p:txBody>
      </p:sp>
      <p:pic>
        <p:nvPicPr>
          <p:cNvPr id="58" name="Kuva 57">
            <a:extLst>
              <a:ext uri="{FF2B5EF4-FFF2-40B4-BE49-F238E27FC236}">
                <a16:creationId xmlns:a16="http://schemas.microsoft.com/office/drawing/2014/main" id="{F37E8815-4747-4A05-978A-FE01EDAD08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1669" y="1364916"/>
            <a:ext cx="3648644" cy="5493084"/>
          </a:xfrm>
          <a:prstGeom prst="rect">
            <a:avLst/>
          </a:prstGeom>
        </p:spPr>
      </p:pic>
      <p:grpSp>
        <p:nvGrpSpPr>
          <p:cNvPr id="37" name="Ryhmä 36">
            <a:extLst>
              <a:ext uri="{FF2B5EF4-FFF2-40B4-BE49-F238E27FC236}">
                <a16:creationId xmlns:a16="http://schemas.microsoft.com/office/drawing/2014/main" id="{5E5B460E-6A80-493E-98BD-C12C65F0C7D7}"/>
              </a:ext>
            </a:extLst>
          </p:cNvPr>
          <p:cNvGrpSpPr/>
          <p:nvPr/>
        </p:nvGrpSpPr>
        <p:grpSpPr>
          <a:xfrm>
            <a:off x="3333262" y="1313243"/>
            <a:ext cx="8317135" cy="5544757"/>
            <a:chOff x="3973722" y="1110343"/>
            <a:chExt cx="8023515" cy="5349010"/>
          </a:xfrm>
        </p:grpSpPr>
        <p:sp>
          <p:nvSpPr>
            <p:cNvPr id="38" name="Suorakulmio 37">
              <a:extLst>
                <a:ext uri="{FF2B5EF4-FFF2-40B4-BE49-F238E27FC236}">
                  <a16:creationId xmlns:a16="http://schemas.microsoft.com/office/drawing/2014/main" id="{4217A682-F6E9-4099-AB89-DEC69406E3F1}"/>
                </a:ext>
              </a:extLst>
            </p:cNvPr>
            <p:cNvSpPr/>
            <p:nvPr/>
          </p:nvSpPr>
          <p:spPr>
            <a:xfrm>
              <a:off x="3973722" y="1110343"/>
              <a:ext cx="8023515" cy="5349010"/>
            </a:xfrm>
            <a:prstGeom prst="rect">
              <a:avLst/>
            </a:prstGeom>
            <a:ln>
              <a:noFill/>
            </a:ln>
          </p:spPr>
        </p:sp>
        <p:sp>
          <p:nvSpPr>
            <p:cNvPr id="39" name="Vapaamuotoinen: Muoto 38">
              <a:extLst>
                <a:ext uri="{FF2B5EF4-FFF2-40B4-BE49-F238E27FC236}">
                  <a16:creationId xmlns:a16="http://schemas.microsoft.com/office/drawing/2014/main" id="{FC494F0A-7729-4440-ABE3-E535C3F101D9}"/>
                </a:ext>
              </a:extLst>
            </p:cNvPr>
            <p:cNvSpPr/>
            <p:nvPr/>
          </p:nvSpPr>
          <p:spPr>
            <a:xfrm>
              <a:off x="5093804" y="3226854"/>
              <a:ext cx="1302216" cy="1117919"/>
            </a:xfrm>
            <a:custGeom>
              <a:avLst/>
              <a:gdLst>
                <a:gd name="connsiteX0" fmla="*/ 0 w 1302216"/>
                <a:gd name="connsiteY0" fmla="*/ 558960 h 1117919"/>
                <a:gd name="connsiteX1" fmla="*/ 279480 w 1302216"/>
                <a:gd name="connsiteY1" fmla="*/ 0 h 1117919"/>
                <a:gd name="connsiteX2" fmla="*/ 1022736 w 1302216"/>
                <a:gd name="connsiteY2" fmla="*/ 0 h 1117919"/>
                <a:gd name="connsiteX3" fmla="*/ 1302216 w 1302216"/>
                <a:gd name="connsiteY3" fmla="*/ 558960 h 1117919"/>
                <a:gd name="connsiteX4" fmla="*/ 1022736 w 1302216"/>
                <a:gd name="connsiteY4" fmla="*/ 1117919 h 1117919"/>
                <a:gd name="connsiteX5" fmla="*/ 279480 w 1302216"/>
                <a:gd name="connsiteY5" fmla="*/ 1117919 h 1117919"/>
                <a:gd name="connsiteX6" fmla="*/ 0 w 1302216"/>
                <a:gd name="connsiteY6" fmla="*/ 558960 h 111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2216" h="1117919">
                  <a:moveTo>
                    <a:pt x="0" y="558960"/>
                  </a:moveTo>
                  <a:lnTo>
                    <a:pt x="279480" y="0"/>
                  </a:lnTo>
                  <a:lnTo>
                    <a:pt x="1022736" y="0"/>
                  </a:lnTo>
                  <a:lnTo>
                    <a:pt x="1302216" y="558960"/>
                  </a:lnTo>
                  <a:lnTo>
                    <a:pt x="1022736" y="1117919"/>
                  </a:lnTo>
                  <a:lnTo>
                    <a:pt x="279480" y="1117919"/>
                  </a:lnTo>
                  <a:lnTo>
                    <a:pt x="0" y="55896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effectLst>
              <a:outerShdw blurRad="228600" dir="5400000" algn="t" rotWithShape="0">
                <a:schemeClr val="accent4">
                  <a:alpha val="56000"/>
                </a:schemeClr>
              </a:outerShdw>
            </a:effectLst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678" tIns="188375" rIns="201678" bIns="188375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Elintarvike-huolto</a:t>
              </a:r>
            </a:p>
          </p:txBody>
        </p:sp>
        <p:sp>
          <p:nvSpPr>
            <p:cNvPr id="40" name="Kuusikulmio 39" descr="Oranssi ruska">
              <a:extLst>
                <a:ext uri="{FF2B5EF4-FFF2-40B4-BE49-F238E27FC236}">
                  <a16:creationId xmlns:a16="http://schemas.microsoft.com/office/drawing/2014/main" id="{027F0628-B53C-411E-A165-2AD855061829}"/>
                </a:ext>
              </a:extLst>
            </p:cNvPr>
            <p:cNvSpPr/>
            <p:nvPr/>
          </p:nvSpPr>
          <p:spPr>
            <a:xfrm>
              <a:off x="10676594" y="1444406"/>
              <a:ext cx="1302216" cy="1117919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Vapaamuotoinen: Muoto 40">
              <a:extLst>
                <a:ext uri="{FF2B5EF4-FFF2-40B4-BE49-F238E27FC236}">
                  <a16:creationId xmlns:a16="http://schemas.microsoft.com/office/drawing/2014/main" id="{5B0D7448-3FC6-4888-90DC-BB7D3C0D2C06}"/>
                </a:ext>
              </a:extLst>
            </p:cNvPr>
            <p:cNvSpPr/>
            <p:nvPr/>
          </p:nvSpPr>
          <p:spPr>
            <a:xfrm>
              <a:off x="6214689" y="2605089"/>
              <a:ext cx="1302216" cy="1117919"/>
            </a:xfrm>
            <a:custGeom>
              <a:avLst/>
              <a:gdLst>
                <a:gd name="connsiteX0" fmla="*/ 0 w 1302216"/>
                <a:gd name="connsiteY0" fmla="*/ 558960 h 1117919"/>
                <a:gd name="connsiteX1" fmla="*/ 279480 w 1302216"/>
                <a:gd name="connsiteY1" fmla="*/ 0 h 1117919"/>
                <a:gd name="connsiteX2" fmla="*/ 1022736 w 1302216"/>
                <a:gd name="connsiteY2" fmla="*/ 0 h 1117919"/>
                <a:gd name="connsiteX3" fmla="*/ 1302216 w 1302216"/>
                <a:gd name="connsiteY3" fmla="*/ 558960 h 1117919"/>
                <a:gd name="connsiteX4" fmla="*/ 1022736 w 1302216"/>
                <a:gd name="connsiteY4" fmla="*/ 1117919 h 1117919"/>
                <a:gd name="connsiteX5" fmla="*/ 279480 w 1302216"/>
                <a:gd name="connsiteY5" fmla="*/ 1117919 h 1117919"/>
                <a:gd name="connsiteX6" fmla="*/ 0 w 1302216"/>
                <a:gd name="connsiteY6" fmla="*/ 558960 h 111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2216" h="1117919">
                  <a:moveTo>
                    <a:pt x="0" y="558960"/>
                  </a:moveTo>
                  <a:lnTo>
                    <a:pt x="279480" y="0"/>
                  </a:lnTo>
                  <a:lnTo>
                    <a:pt x="1022736" y="0"/>
                  </a:lnTo>
                  <a:lnTo>
                    <a:pt x="1302216" y="558960"/>
                  </a:lnTo>
                  <a:lnTo>
                    <a:pt x="1022736" y="1117919"/>
                  </a:lnTo>
                  <a:lnTo>
                    <a:pt x="279480" y="1117919"/>
                  </a:lnTo>
                  <a:lnTo>
                    <a:pt x="0" y="55896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effectLst>
              <a:outerShdw blurRad="228600" dir="5400000" algn="t" rotWithShape="0">
                <a:schemeClr val="accent4">
                  <a:alpha val="56000"/>
                </a:schemeClr>
              </a:outerShdw>
            </a:effectLst>
          </p:spPr>
          <p:style>
            <a:lnRef idx="2">
              <a:schemeClr val="accent3">
                <a:hueOff val="5295"/>
                <a:satOff val="1962"/>
                <a:lumOff val="-2244"/>
                <a:alphaOff val="0"/>
              </a:schemeClr>
            </a:lnRef>
            <a:fillRef idx="1">
              <a:schemeClr val="accent3">
                <a:hueOff val="5295"/>
                <a:satOff val="1962"/>
                <a:lumOff val="-2244"/>
                <a:alphaOff val="0"/>
              </a:schemeClr>
            </a:fillRef>
            <a:effectRef idx="0">
              <a:schemeClr val="accent3">
                <a:hueOff val="5295"/>
                <a:satOff val="1962"/>
                <a:lumOff val="-224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678" tIns="188375" rIns="201678" bIns="188375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Kansalaiset</a:t>
              </a:r>
            </a:p>
          </p:txBody>
        </p:sp>
        <p:sp>
          <p:nvSpPr>
            <p:cNvPr id="42" name="Kuusikulmio 41" descr="Henkilö korjaus moduuli">
              <a:extLst>
                <a:ext uri="{FF2B5EF4-FFF2-40B4-BE49-F238E27FC236}">
                  <a16:creationId xmlns:a16="http://schemas.microsoft.com/office/drawing/2014/main" id="{81B2E599-CC2E-4586-8DF6-FF44B98BF26B}"/>
                </a:ext>
              </a:extLst>
            </p:cNvPr>
            <p:cNvSpPr/>
            <p:nvPr/>
          </p:nvSpPr>
          <p:spPr>
            <a:xfrm>
              <a:off x="7334772" y="3224438"/>
              <a:ext cx="1302216" cy="1117919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Vapaamuotoinen: Muoto 42">
              <a:extLst>
                <a:ext uri="{FF2B5EF4-FFF2-40B4-BE49-F238E27FC236}">
                  <a16:creationId xmlns:a16="http://schemas.microsoft.com/office/drawing/2014/main" id="{64969F76-AA68-4245-A844-BA3D8D27F290}"/>
                </a:ext>
              </a:extLst>
            </p:cNvPr>
            <p:cNvSpPr/>
            <p:nvPr/>
          </p:nvSpPr>
          <p:spPr>
            <a:xfrm>
              <a:off x="5093804" y="1990572"/>
              <a:ext cx="1302216" cy="1117919"/>
            </a:xfrm>
            <a:custGeom>
              <a:avLst/>
              <a:gdLst>
                <a:gd name="connsiteX0" fmla="*/ 0 w 1302216"/>
                <a:gd name="connsiteY0" fmla="*/ 558960 h 1117919"/>
                <a:gd name="connsiteX1" fmla="*/ 279480 w 1302216"/>
                <a:gd name="connsiteY1" fmla="*/ 0 h 1117919"/>
                <a:gd name="connsiteX2" fmla="*/ 1022736 w 1302216"/>
                <a:gd name="connsiteY2" fmla="*/ 0 h 1117919"/>
                <a:gd name="connsiteX3" fmla="*/ 1302216 w 1302216"/>
                <a:gd name="connsiteY3" fmla="*/ 558960 h 1117919"/>
                <a:gd name="connsiteX4" fmla="*/ 1022736 w 1302216"/>
                <a:gd name="connsiteY4" fmla="*/ 1117919 h 1117919"/>
                <a:gd name="connsiteX5" fmla="*/ 279480 w 1302216"/>
                <a:gd name="connsiteY5" fmla="*/ 1117919 h 1117919"/>
                <a:gd name="connsiteX6" fmla="*/ 0 w 1302216"/>
                <a:gd name="connsiteY6" fmla="*/ 558960 h 111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2216" h="1117919">
                  <a:moveTo>
                    <a:pt x="0" y="558960"/>
                  </a:moveTo>
                  <a:lnTo>
                    <a:pt x="279480" y="0"/>
                  </a:lnTo>
                  <a:lnTo>
                    <a:pt x="1022736" y="0"/>
                  </a:lnTo>
                  <a:lnTo>
                    <a:pt x="1302216" y="558960"/>
                  </a:lnTo>
                  <a:lnTo>
                    <a:pt x="1022736" y="1117919"/>
                  </a:lnTo>
                  <a:lnTo>
                    <a:pt x="279480" y="1117919"/>
                  </a:lnTo>
                  <a:lnTo>
                    <a:pt x="0" y="55896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effectLst>
              <a:outerShdw blurRad="228600" dir="5400000" algn="t" rotWithShape="0">
                <a:schemeClr val="accent4">
                  <a:alpha val="56000"/>
                </a:schemeClr>
              </a:outerShdw>
            </a:effectLst>
          </p:spPr>
          <p:style>
            <a:lnRef idx="2">
              <a:schemeClr val="accent3">
                <a:hueOff val="10589"/>
                <a:satOff val="3924"/>
                <a:lumOff val="-4487"/>
                <a:alphaOff val="0"/>
              </a:schemeClr>
            </a:lnRef>
            <a:fillRef idx="1">
              <a:schemeClr val="accent3">
                <a:hueOff val="10589"/>
                <a:satOff val="3924"/>
                <a:lumOff val="-4487"/>
                <a:alphaOff val="0"/>
              </a:schemeClr>
            </a:fillRef>
            <a:effectRef idx="0">
              <a:schemeClr val="accent3">
                <a:hueOff val="10589"/>
                <a:satOff val="3924"/>
                <a:lumOff val="-448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678" tIns="188375" rIns="201678" bIns="188375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Kuluttajat</a:t>
              </a:r>
            </a:p>
          </p:txBody>
        </p:sp>
        <p:sp>
          <p:nvSpPr>
            <p:cNvPr id="44" name="Kuusikulmio 43" descr="Oatmeal puuro, jossa on banaani ja blueberries Vintage taulukossa">
              <a:extLst>
                <a:ext uri="{FF2B5EF4-FFF2-40B4-BE49-F238E27FC236}">
                  <a16:creationId xmlns:a16="http://schemas.microsoft.com/office/drawing/2014/main" id="{682DC41A-6DA0-41C4-B25A-DB2A8B6816AF}"/>
                </a:ext>
              </a:extLst>
            </p:cNvPr>
            <p:cNvSpPr/>
            <p:nvPr/>
          </p:nvSpPr>
          <p:spPr>
            <a:xfrm>
              <a:off x="6214689" y="1369290"/>
              <a:ext cx="1302216" cy="1117919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Vapaamuotoinen: Muoto 44">
              <a:extLst>
                <a:ext uri="{FF2B5EF4-FFF2-40B4-BE49-F238E27FC236}">
                  <a16:creationId xmlns:a16="http://schemas.microsoft.com/office/drawing/2014/main" id="{1032DF54-1D58-40C7-B925-C5E13F614212}"/>
                </a:ext>
              </a:extLst>
            </p:cNvPr>
            <p:cNvSpPr/>
            <p:nvPr/>
          </p:nvSpPr>
          <p:spPr>
            <a:xfrm>
              <a:off x="7334772" y="1988639"/>
              <a:ext cx="1302216" cy="1117919"/>
            </a:xfrm>
            <a:custGeom>
              <a:avLst/>
              <a:gdLst>
                <a:gd name="connsiteX0" fmla="*/ 0 w 1302216"/>
                <a:gd name="connsiteY0" fmla="*/ 558960 h 1117919"/>
                <a:gd name="connsiteX1" fmla="*/ 279480 w 1302216"/>
                <a:gd name="connsiteY1" fmla="*/ 0 h 1117919"/>
                <a:gd name="connsiteX2" fmla="*/ 1022736 w 1302216"/>
                <a:gd name="connsiteY2" fmla="*/ 0 h 1117919"/>
                <a:gd name="connsiteX3" fmla="*/ 1302216 w 1302216"/>
                <a:gd name="connsiteY3" fmla="*/ 558960 h 1117919"/>
                <a:gd name="connsiteX4" fmla="*/ 1022736 w 1302216"/>
                <a:gd name="connsiteY4" fmla="*/ 1117919 h 1117919"/>
                <a:gd name="connsiteX5" fmla="*/ 279480 w 1302216"/>
                <a:gd name="connsiteY5" fmla="*/ 1117919 h 1117919"/>
                <a:gd name="connsiteX6" fmla="*/ 0 w 1302216"/>
                <a:gd name="connsiteY6" fmla="*/ 558960 h 111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2216" h="1117919">
                  <a:moveTo>
                    <a:pt x="0" y="558960"/>
                  </a:moveTo>
                  <a:lnTo>
                    <a:pt x="279480" y="0"/>
                  </a:lnTo>
                  <a:lnTo>
                    <a:pt x="1022736" y="0"/>
                  </a:lnTo>
                  <a:lnTo>
                    <a:pt x="1302216" y="558960"/>
                  </a:lnTo>
                  <a:lnTo>
                    <a:pt x="1022736" y="1117919"/>
                  </a:lnTo>
                  <a:lnTo>
                    <a:pt x="279480" y="1117919"/>
                  </a:lnTo>
                  <a:lnTo>
                    <a:pt x="0" y="55896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effectLst>
              <a:outerShdw blurRad="228600" dir="5400000" algn="t" rotWithShape="0">
                <a:schemeClr val="accent4">
                  <a:alpha val="56000"/>
                </a:schemeClr>
              </a:outerShdw>
            </a:effectLst>
          </p:spPr>
          <p:style>
            <a:lnRef idx="2">
              <a:schemeClr val="accent3">
                <a:hueOff val="15884"/>
                <a:satOff val="5886"/>
                <a:lumOff val="-6731"/>
                <a:alphaOff val="0"/>
              </a:schemeClr>
            </a:lnRef>
            <a:fillRef idx="1">
              <a:schemeClr val="accent3">
                <a:hueOff val="15884"/>
                <a:satOff val="5886"/>
                <a:lumOff val="-6731"/>
                <a:alphaOff val="0"/>
              </a:schemeClr>
            </a:fillRef>
            <a:effectRef idx="0">
              <a:schemeClr val="accent3">
                <a:hueOff val="15884"/>
                <a:satOff val="5886"/>
                <a:lumOff val="-673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678" tIns="188375" rIns="201678" bIns="188375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Energia</a:t>
              </a:r>
            </a:p>
          </p:txBody>
        </p:sp>
        <p:sp>
          <p:nvSpPr>
            <p:cNvPr id="46" name="Kuusikulmio 45" descr="Pahvilaatikoita kuljetushihnalla">
              <a:extLst>
                <a:ext uri="{FF2B5EF4-FFF2-40B4-BE49-F238E27FC236}">
                  <a16:creationId xmlns:a16="http://schemas.microsoft.com/office/drawing/2014/main" id="{DFFF1F86-48B0-4668-876C-7E7141DF4598}"/>
                </a:ext>
              </a:extLst>
            </p:cNvPr>
            <p:cNvSpPr/>
            <p:nvPr/>
          </p:nvSpPr>
          <p:spPr>
            <a:xfrm>
              <a:off x="8454855" y="2617167"/>
              <a:ext cx="1302216" cy="1117919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Vapaamuotoinen: Muoto 46">
              <a:extLst>
                <a:ext uri="{FF2B5EF4-FFF2-40B4-BE49-F238E27FC236}">
                  <a16:creationId xmlns:a16="http://schemas.microsoft.com/office/drawing/2014/main" id="{7837255D-AC9C-4125-850F-2FAA6433A8A7}"/>
                </a:ext>
              </a:extLst>
            </p:cNvPr>
            <p:cNvSpPr/>
            <p:nvPr/>
          </p:nvSpPr>
          <p:spPr>
            <a:xfrm>
              <a:off x="8454855" y="1380885"/>
              <a:ext cx="1302216" cy="1117919"/>
            </a:xfrm>
            <a:custGeom>
              <a:avLst/>
              <a:gdLst>
                <a:gd name="connsiteX0" fmla="*/ 0 w 1302216"/>
                <a:gd name="connsiteY0" fmla="*/ 558960 h 1117919"/>
                <a:gd name="connsiteX1" fmla="*/ 279480 w 1302216"/>
                <a:gd name="connsiteY1" fmla="*/ 0 h 1117919"/>
                <a:gd name="connsiteX2" fmla="*/ 1022736 w 1302216"/>
                <a:gd name="connsiteY2" fmla="*/ 0 h 1117919"/>
                <a:gd name="connsiteX3" fmla="*/ 1302216 w 1302216"/>
                <a:gd name="connsiteY3" fmla="*/ 558960 h 1117919"/>
                <a:gd name="connsiteX4" fmla="*/ 1022736 w 1302216"/>
                <a:gd name="connsiteY4" fmla="*/ 1117919 h 1117919"/>
                <a:gd name="connsiteX5" fmla="*/ 279480 w 1302216"/>
                <a:gd name="connsiteY5" fmla="*/ 1117919 h 1117919"/>
                <a:gd name="connsiteX6" fmla="*/ 0 w 1302216"/>
                <a:gd name="connsiteY6" fmla="*/ 558960 h 111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2216" h="1117919">
                  <a:moveTo>
                    <a:pt x="0" y="558960"/>
                  </a:moveTo>
                  <a:lnTo>
                    <a:pt x="279480" y="0"/>
                  </a:lnTo>
                  <a:lnTo>
                    <a:pt x="1022736" y="0"/>
                  </a:lnTo>
                  <a:lnTo>
                    <a:pt x="1302216" y="558960"/>
                  </a:lnTo>
                  <a:lnTo>
                    <a:pt x="1022736" y="1117919"/>
                  </a:lnTo>
                  <a:lnTo>
                    <a:pt x="279480" y="1117919"/>
                  </a:lnTo>
                  <a:lnTo>
                    <a:pt x="0" y="55896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effectLst>
              <a:outerShdw blurRad="228600" dir="5400000" algn="t" rotWithShape="0">
                <a:schemeClr val="accent4">
                  <a:alpha val="56000"/>
                </a:schemeClr>
              </a:outerShdw>
            </a:effectLst>
          </p:spPr>
          <p:style>
            <a:lnRef idx="2">
              <a:schemeClr val="accent3">
                <a:hueOff val="21179"/>
                <a:satOff val="7848"/>
                <a:lumOff val="-8975"/>
                <a:alphaOff val="0"/>
              </a:schemeClr>
            </a:lnRef>
            <a:fillRef idx="1">
              <a:schemeClr val="accent3">
                <a:hueOff val="21179"/>
                <a:satOff val="7848"/>
                <a:lumOff val="-8975"/>
                <a:alphaOff val="0"/>
              </a:schemeClr>
            </a:fillRef>
            <a:effectRef idx="0">
              <a:schemeClr val="accent3">
                <a:hueOff val="21179"/>
                <a:satOff val="7848"/>
                <a:lumOff val="-897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678" tIns="188375" rIns="201678" bIns="188375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Yritykset</a:t>
              </a:r>
            </a:p>
          </p:txBody>
        </p:sp>
        <p:sp>
          <p:nvSpPr>
            <p:cNvPr id="48" name="Kuusikulmio 47" descr="Majesteettisen kaupunkirakennuksen etuosan askelmat ja pylväät">
              <a:extLst>
                <a:ext uri="{FF2B5EF4-FFF2-40B4-BE49-F238E27FC236}">
                  <a16:creationId xmlns:a16="http://schemas.microsoft.com/office/drawing/2014/main" id="{1FB445DA-D9B6-408C-9BEE-715CF40CEFC9}"/>
                </a:ext>
              </a:extLst>
            </p:cNvPr>
            <p:cNvSpPr/>
            <p:nvPr/>
          </p:nvSpPr>
          <p:spPr>
            <a:xfrm>
              <a:off x="9575740" y="2005065"/>
              <a:ext cx="1302216" cy="1117919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Vapaamuotoinen: Muoto 48">
              <a:extLst>
                <a:ext uri="{FF2B5EF4-FFF2-40B4-BE49-F238E27FC236}">
                  <a16:creationId xmlns:a16="http://schemas.microsoft.com/office/drawing/2014/main" id="{E3CDDAB9-5A55-48EE-A80A-763F9DD7F304}"/>
                </a:ext>
              </a:extLst>
            </p:cNvPr>
            <p:cNvSpPr/>
            <p:nvPr/>
          </p:nvSpPr>
          <p:spPr>
            <a:xfrm>
              <a:off x="9575740" y="3238932"/>
              <a:ext cx="1302216" cy="1117919"/>
            </a:xfrm>
            <a:custGeom>
              <a:avLst/>
              <a:gdLst>
                <a:gd name="connsiteX0" fmla="*/ 0 w 1302216"/>
                <a:gd name="connsiteY0" fmla="*/ 558960 h 1117919"/>
                <a:gd name="connsiteX1" fmla="*/ 279480 w 1302216"/>
                <a:gd name="connsiteY1" fmla="*/ 0 h 1117919"/>
                <a:gd name="connsiteX2" fmla="*/ 1022736 w 1302216"/>
                <a:gd name="connsiteY2" fmla="*/ 0 h 1117919"/>
                <a:gd name="connsiteX3" fmla="*/ 1302216 w 1302216"/>
                <a:gd name="connsiteY3" fmla="*/ 558960 h 1117919"/>
                <a:gd name="connsiteX4" fmla="*/ 1022736 w 1302216"/>
                <a:gd name="connsiteY4" fmla="*/ 1117919 h 1117919"/>
                <a:gd name="connsiteX5" fmla="*/ 279480 w 1302216"/>
                <a:gd name="connsiteY5" fmla="*/ 1117919 h 1117919"/>
                <a:gd name="connsiteX6" fmla="*/ 0 w 1302216"/>
                <a:gd name="connsiteY6" fmla="*/ 558960 h 111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2216" h="1117919">
                  <a:moveTo>
                    <a:pt x="0" y="558960"/>
                  </a:moveTo>
                  <a:lnTo>
                    <a:pt x="279480" y="0"/>
                  </a:lnTo>
                  <a:lnTo>
                    <a:pt x="1022736" y="0"/>
                  </a:lnTo>
                  <a:lnTo>
                    <a:pt x="1302216" y="558960"/>
                  </a:lnTo>
                  <a:lnTo>
                    <a:pt x="1022736" y="1117919"/>
                  </a:lnTo>
                  <a:lnTo>
                    <a:pt x="279480" y="1117919"/>
                  </a:lnTo>
                  <a:lnTo>
                    <a:pt x="0" y="55896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effectLst>
              <a:outerShdw blurRad="228600" dir="5400000" algn="t" rotWithShape="0">
                <a:schemeClr val="accent4">
                  <a:alpha val="56000"/>
                </a:schemeClr>
              </a:outerShdw>
            </a:effectLst>
          </p:spPr>
          <p:style>
            <a:lnRef idx="2">
              <a:schemeClr val="accent3">
                <a:hueOff val="26473"/>
                <a:satOff val="9809"/>
                <a:lumOff val="-11218"/>
                <a:alphaOff val="0"/>
              </a:schemeClr>
            </a:lnRef>
            <a:fillRef idx="1">
              <a:schemeClr val="accent3">
                <a:hueOff val="26473"/>
                <a:satOff val="9809"/>
                <a:lumOff val="-11218"/>
                <a:alphaOff val="0"/>
              </a:schemeClr>
            </a:fillRef>
            <a:effectRef idx="0">
              <a:schemeClr val="accent3">
                <a:hueOff val="26473"/>
                <a:satOff val="9809"/>
                <a:lumOff val="-1121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678" tIns="188375" rIns="201678" bIns="188375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Hallinto</a:t>
              </a:r>
            </a:p>
          </p:txBody>
        </p:sp>
        <p:sp>
          <p:nvSpPr>
            <p:cNvPr id="50" name="Kuusikulmio 49" descr="Opettaja hymyilee ja kirjoittaa taululle">
              <a:extLst>
                <a:ext uri="{FF2B5EF4-FFF2-40B4-BE49-F238E27FC236}">
                  <a16:creationId xmlns:a16="http://schemas.microsoft.com/office/drawing/2014/main" id="{6222F549-8DF3-4AED-BC5B-DFEDAF259ACB}"/>
                </a:ext>
              </a:extLst>
            </p:cNvPr>
            <p:cNvSpPr/>
            <p:nvPr/>
          </p:nvSpPr>
          <p:spPr>
            <a:xfrm>
              <a:off x="8454855" y="3851034"/>
              <a:ext cx="1302216" cy="1117919"/>
            </a:xfrm>
            <a:prstGeom prst="hexagon">
              <a:avLst>
                <a:gd name="adj" fmla="val 25000"/>
                <a:gd name="vf" fmla="val 115470"/>
              </a:avLst>
            </a:prstGeom>
            <a:blipFill dpi="0"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Vapaamuotoinen: Muoto 50">
              <a:extLst>
                <a:ext uri="{FF2B5EF4-FFF2-40B4-BE49-F238E27FC236}">
                  <a16:creationId xmlns:a16="http://schemas.microsoft.com/office/drawing/2014/main" id="{65FB82E5-D02C-4D19-B66D-E31440458A80}"/>
                </a:ext>
              </a:extLst>
            </p:cNvPr>
            <p:cNvSpPr/>
            <p:nvPr/>
          </p:nvSpPr>
          <p:spPr>
            <a:xfrm>
              <a:off x="6213887" y="3843787"/>
              <a:ext cx="1302216" cy="1117919"/>
            </a:xfrm>
            <a:custGeom>
              <a:avLst/>
              <a:gdLst>
                <a:gd name="connsiteX0" fmla="*/ 0 w 1302216"/>
                <a:gd name="connsiteY0" fmla="*/ 558960 h 1117919"/>
                <a:gd name="connsiteX1" fmla="*/ 279480 w 1302216"/>
                <a:gd name="connsiteY1" fmla="*/ 0 h 1117919"/>
                <a:gd name="connsiteX2" fmla="*/ 1022736 w 1302216"/>
                <a:gd name="connsiteY2" fmla="*/ 0 h 1117919"/>
                <a:gd name="connsiteX3" fmla="*/ 1302216 w 1302216"/>
                <a:gd name="connsiteY3" fmla="*/ 558960 h 1117919"/>
                <a:gd name="connsiteX4" fmla="*/ 1022736 w 1302216"/>
                <a:gd name="connsiteY4" fmla="*/ 1117919 h 1117919"/>
                <a:gd name="connsiteX5" fmla="*/ 279480 w 1302216"/>
                <a:gd name="connsiteY5" fmla="*/ 1117919 h 1117919"/>
                <a:gd name="connsiteX6" fmla="*/ 0 w 1302216"/>
                <a:gd name="connsiteY6" fmla="*/ 558960 h 111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2216" h="1117919">
                  <a:moveTo>
                    <a:pt x="0" y="558960"/>
                  </a:moveTo>
                  <a:lnTo>
                    <a:pt x="279480" y="0"/>
                  </a:lnTo>
                  <a:lnTo>
                    <a:pt x="1022736" y="0"/>
                  </a:lnTo>
                  <a:lnTo>
                    <a:pt x="1302216" y="558960"/>
                  </a:lnTo>
                  <a:lnTo>
                    <a:pt x="1022736" y="1117919"/>
                  </a:lnTo>
                  <a:lnTo>
                    <a:pt x="279480" y="1117919"/>
                  </a:lnTo>
                  <a:lnTo>
                    <a:pt x="0" y="55896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effectLst>
              <a:outerShdw blurRad="228600" dir="5400000" algn="t" rotWithShape="0">
                <a:schemeClr val="accent4">
                  <a:alpha val="56000"/>
                </a:schemeClr>
              </a:outerShdw>
            </a:effectLst>
          </p:spPr>
          <p:style>
            <a:lnRef idx="2">
              <a:schemeClr val="accent3">
                <a:hueOff val="31768"/>
                <a:satOff val="11771"/>
                <a:lumOff val="-13462"/>
                <a:alphaOff val="0"/>
              </a:schemeClr>
            </a:lnRef>
            <a:fillRef idx="1">
              <a:schemeClr val="accent3">
                <a:hueOff val="31768"/>
                <a:satOff val="11771"/>
                <a:lumOff val="-13462"/>
                <a:alphaOff val="0"/>
              </a:schemeClr>
            </a:fillRef>
            <a:effectRef idx="0">
              <a:schemeClr val="accent3">
                <a:hueOff val="31768"/>
                <a:satOff val="11771"/>
                <a:lumOff val="-1346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678" tIns="188375" rIns="201678" bIns="188375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Tietoverkot</a:t>
              </a:r>
            </a:p>
          </p:txBody>
        </p:sp>
        <p:sp>
          <p:nvSpPr>
            <p:cNvPr id="52" name="Kuusikulmio 51" descr="Violetti värillinen kasvit">
              <a:extLst>
                <a:ext uri="{FF2B5EF4-FFF2-40B4-BE49-F238E27FC236}">
                  <a16:creationId xmlns:a16="http://schemas.microsoft.com/office/drawing/2014/main" id="{1EFA8BF9-1523-40E0-918F-65660A476C79}"/>
                </a:ext>
              </a:extLst>
            </p:cNvPr>
            <p:cNvSpPr/>
            <p:nvPr/>
          </p:nvSpPr>
          <p:spPr>
            <a:xfrm>
              <a:off x="7335913" y="4447676"/>
              <a:ext cx="1302216" cy="1117919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Vapaamuotoinen: Muoto 52">
              <a:extLst>
                <a:ext uri="{FF2B5EF4-FFF2-40B4-BE49-F238E27FC236}">
                  <a16:creationId xmlns:a16="http://schemas.microsoft.com/office/drawing/2014/main" id="{4896A7D7-735F-425F-ABBA-9D368998D986}"/>
                </a:ext>
              </a:extLst>
            </p:cNvPr>
            <p:cNvSpPr/>
            <p:nvPr/>
          </p:nvSpPr>
          <p:spPr>
            <a:xfrm>
              <a:off x="10690206" y="3865527"/>
              <a:ext cx="1302216" cy="1117919"/>
            </a:xfrm>
            <a:custGeom>
              <a:avLst/>
              <a:gdLst>
                <a:gd name="connsiteX0" fmla="*/ 0 w 1302216"/>
                <a:gd name="connsiteY0" fmla="*/ 558960 h 1117919"/>
                <a:gd name="connsiteX1" fmla="*/ 279480 w 1302216"/>
                <a:gd name="connsiteY1" fmla="*/ 0 h 1117919"/>
                <a:gd name="connsiteX2" fmla="*/ 1022736 w 1302216"/>
                <a:gd name="connsiteY2" fmla="*/ 0 h 1117919"/>
                <a:gd name="connsiteX3" fmla="*/ 1302216 w 1302216"/>
                <a:gd name="connsiteY3" fmla="*/ 558960 h 1117919"/>
                <a:gd name="connsiteX4" fmla="*/ 1022736 w 1302216"/>
                <a:gd name="connsiteY4" fmla="*/ 1117919 h 1117919"/>
                <a:gd name="connsiteX5" fmla="*/ 279480 w 1302216"/>
                <a:gd name="connsiteY5" fmla="*/ 1117919 h 1117919"/>
                <a:gd name="connsiteX6" fmla="*/ 0 w 1302216"/>
                <a:gd name="connsiteY6" fmla="*/ 558960 h 111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2216" h="1117919">
                  <a:moveTo>
                    <a:pt x="0" y="558960"/>
                  </a:moveTo>
                  <a:lnTo>
                    <a:pt x="279480" y="0"/>
                  </a:lnTo>
                  <a:lnTo>
                    <a:pt x="1022736" y="0"/>
                  </a:lnTo>
                  <a:lnTo>
                    <a:pt x="1302216" y="558960"/>
                  </a:lnTo>
                  <a:lnTo>
                    <a:pt x="1022736" y="1117919"/>
                  </a:lnTo>
                  <a:lnTo>
                    <a:pt x="279480" y="1117919"/>
                  </a:lnTo>
                  <a:lnTo>
                    <a:pt x="0" y="55896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effectLst>
              <a:outerShdw blurRad="228600" dir="5400000" algn="t" rotWithShape="0">
                <a:schemeClr val="accent4">
                  <a:alpha val="56000"/>
                </a:schemeClr>
              </a:outerShdw>
            </a:effectLst>
          </p:spPr>
          <p:style>
            <a:lnRef idx="2">
              <a:schemeClr val="accent3">
                <a:hueOff val="37063"/>
                <a:satOff val="13733"/>
                <a:lumOff val="-15706"/>
                <a:alphaOff val="0"/>
              </a:schemeClr>
            </a:lnRef>
            <a:fillRef idx="1">
              <a:schemeClr val="accent3">
                <a:hueOff val="37063"/>
                <a:satOff val="13733"/>
                <a:lumOff val="-15706"/>
                <a:alphaOff val="0"/>
              </a:schemeClr>
            </a:fillRef>
            <a:effectRef idx="0">
              <a:schemeClr val="accent3">
                <a:hueOff val="37063"/>
                <a:satOff val="13733"/>
                <a:lumOff val="-15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678" tIns="188375" rIns="201678" bIns="188375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Media</a:t>
              </a:r>
            </a:p>
          </p:txBody>
        </p:sp>
        <p:sp>
          <p:nvSpPr>
            <p:cNvPr id="54" name="Kuusikulmio 53" descr="Lyijy kynä kirjoitettaessa">
              <a:extLst>
                <a:ext uri="{FF2B5EF4-FFF2-40B4-BE49-F238E27FC236}">
                  <a16:creationId xmlns:a16="http://schemas.microsoft.com/office/drawing/2014/main" id="{F27AD423-017B-4CC8-A793-4CBA912F7768}"/>
                </a:ext>
              </a:extLst>
            </p:cNvPr>
            <p:cNvSpPr/>
            <p:nvPr/>
          </p:nvSpPr>
          <p:spPr>
            <a:xfrm>
              <a:off x="9570123" y="4477146"/>
              <a:ext cx="1302216" cy="1117919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Vapaamuotoinen: Muoto 54">
              <a:extLst>
                <a:ext uri="{FF2B5EF4-FFF2-40B4-BE49-F238E27FC236}">
                  <a16:creationId xmlns:a16="http://schemas.microsoft.com/office/drawing/2014/main" id="{9E9C5BDB-792E-4671-A08B-BC08005B402E}"/>
                </a:ext>
              </a:extLst>
            </p:cNvPr>
            <p:cNvSpPr/>
            <p:nvPr/>
          </p:nvSpPr>
          <p:spPr>
            <a:xfrm>
              <a:off x="8449843" y="5088283"/>
              <a:ext cx="1302216" cy="1117919"/>
            </a:xfrm>
            <a:custGeom>
              <a:avLst/>
              <a:gdLst>
                <a:gd name="connsiteX0" fmla="*/ 0 w 1302216"/>
                <a:gd name="connsiteY0" fmla="*/ 558960 h 1117919"/>
                <a:gd name="connsiteX1" fmla="*/ 279480 w 1302216"/>
                <a:gd name="connsiteY1" fmla="*/ 0 h 1117919"/>
                <a:gd name="connsiteX2" fmla="*/ 1022736 w 1302216"/>
                <a:gd name="connsiteY2" fmla="*/ 0 h 1117919"/>
                <a:gd name="connsiteX3" fmla="*/ 1302216 w 1302216"/>
                <a:gd name="connsiteY3" fmla="*/ 558960 h 1117919"/>
                <a:gd name="connsiteX4" fmla="*/ 1022736 w 1302216"/>
                <a:gd name="connsiteY4" fmla="*/ 1117919 h 1117919"/>
                <a:gd name="connsiteX5" fmla="*/ 279480 w 1302216"/>
                <a:gd name="connsiteY5" fmla="*/ 1117919 h 1117919"/>
                <a:gd name="connsiteX6" fmla="*/ 0 w 1302216"/>
                <a:gd name="connsiteY6" fmla="*/ 558960 h 111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2216" h="1117919">
                  <a:moveTo>
                    <a:pt x="0" y="558960"/>
                  </a:moveTo>
                  <a:lnTo>
                    <a:pt x="279480" y="0"/>
                  </a:lnTo>
                  <a:lnTo>
                    <a:pt x="1022736" y="0"/>
                  </a:lnTo>
                  <a:lnTo>
                    <a:pt x="1302216" y="558960"/>
                  </a:lnTo>
                  <a:lnTo>
                    <a:pt x="1022736" y="1117919"/>
                  </a:lnTo>
                  <a:lnTo>
                    <a:pt x="279480" y="1117919"/>
                  </a:lnTo>
                  <a:lnTo>
                    <a:pt x="0" y="55896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effectLst>
              <a:outerShdw blurRad="228600" dir="5400000" algn="t" rotWithShape="0">
                <a:schemeClr val="accent4">
                  <a:alpha val="56000"/>
                </a:schemeClr>
              </a:outerShdw>
            </a:effectLst>
          </p:spPr>
          <p:style>
            <a:lnRef idx="2">
              <a:schemeClr val="accent3">
                <a:hueOff val="42358"/>
                <a:satOff val="15695"/>
                <a:lumOff val="-17949"/>
                <a:alphaOff val="0"/>
              </a:schemeClr>
            </a:lnRef>
            <a:fillRef idx="1">
              <a:schemeClr val="accent3">
                <a:hueOff val="42358"/>
                <a:satOff val="15695"/>
                <a:lumOff val="-17949"/>
                <a:alphaOff val="0"/>
              </a:schemeClr>
            </a:fillRef>
            <a:effectRef idx="0">
              <a:schemeClr val="accent3">
                <a:hueOff val="42358"/>
                <a:satOff val="15695"/>
                <a:lumOff val="-1794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678" tIns="188375" rIns="201678" bIns="188375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Logistiikka</a:t>
              </a:r>
            </a:p>
          </p:txBody>
        </p:sp>
        <p:sp>
          <p:nvSpPr>
            <p:cNvPr id="56" name="Kuusikulmio 55" descr="Rakennustyömaan siluetti">
              <a:extLst>
                <a:ext uri="{FF2B5EF4-FFF2-40B4-BE49-F238E27FC236}">
                  <a16:creationId xmlns:a16="http://schemas.microsoft.com/office/drawing/2014/main" id="{5EA4BBC6-C2EF-48CE-B8E7-3450BB2EBAB9}"/>
                </a:ext>
              </a:extLst>
            </p:cNvPr>
            <p:cNvSpPr/>
            <p:nvPr/>
          </p:nvSpPr>
          <p:spPr>
            <a:xfrm>
              <a:off x="10695020" y="2627312"/>
              <a:ext cx="1302216" cy="1117919"/>
            </a:xfrm>
            <a:prstGeom prst="hexagon">
              <a:avLst>
                <a:gd name="adj" fmla="val 25000"/>
                <a:gd name="vf" fmla="val 115470"/>
              </a:avLst>
            </a:prstGeom>
            <a:blipFill dpi="0"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5261" b="1131"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7" name="Kuusikulmio 56" descr="Mies päällä uiminen hattu">
              <a:extLst>
                <a:ext uri="{FF2B5EF4-FFF2-40B4-BE49-F238E27FC236}">
                  <a16:creationId xmlns:a16="http://schemas.microsoft.com/office/drawing/2014/main" id="{34F259E8-78C3-4C39-BF48-6D47D5B07996}"/>
                </a:ext>
              </a:extLst>
            </p:cNvPr>
            <p:cNvSpPr/>
            <p:nvPr/>
          </p:nvSpPr>
          <p:spPr>
            <a:xfrm>
              <a:off x="6209073" y="5082485"/>
              <a:ext cx="1302216" cy="1117919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06798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4667A0-11C7-445B-B54D-664C2DE0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Huoltovarmuusorganisaatio tuo kriittiset toimijat yhteen  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80DDA875-1A52-43D5-B31B-C21673DCF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934" y="2062961"/>
            <a:ext cx="10540342" cy="3784385"/>
          </a:xfr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CC84FD-40C4-4D77-8F9F-1ECC0113A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931B-AC1D-1549-B225-733DFD64B23D}" type="datetime1">
              <a:rPr lang="fi-FI" smtClean="0"/>
              <a:t>20.4.2023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27D645-0B7C-47D4-A1A9-82A89A63F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Huoltovarmuuskeskus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745BB0-BB32-4372-A5A6-7FD3089CF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A5F-9A33-774A-8B21-84372EDB0699}" type="slidenum">
              <a:rPr lang="fi-FI" smtClean="0"/>
              <a:t>3</a:t>
            </a:fld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3861C8A-2F0D-40A3-9EBC-409C496E19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Uniikki yhteistyömalli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1706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C960B6-E000-E5FF-73D5-6DE484309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864109"/>
            <a:ext cx="10518001" cy="997059"/>
          </a:xfrm>
        </p:spPr>
        <p:txBody>
          <a:bodyPr/>
          <a:lstStyle/>
          <a:p>
            <a:r>
              <a:rPr lang="fi-FI" dirty="0"/>
              <a:t>Energiakriittinen talvi 2022-2023</a:t>
            </a:r>
            <a:br>
              <a:rPr lang="fi-FI" dirty="0"/>
            </a:br>
            <a:r>
              <a:rPr lang="fi-FI" dirty="0"/>
              <a:t>- missä olivat kipupisteet?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239FFE-17A7-BA96-0533-102550E29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643" y="2036783"/>
            <a:ext cx="4517198" cy="420441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fi-FI" sz="1800" b="1" dirty="0"/>
              <a:t>Energian hinta</a:t>
            </a:r>
          </a:p>
          <a:p>
            <a:pPr marL="540000" lvl="1">
              <a:spcBef>
                <a:spcPts val="600"/>
              </a:spcBef>
              <a:spcAft>
                <a:spcPts val="0"/>
              </a:spcAft>
            </a:pPr>
            <a:r>
              <a:rPr lang="fi-FI" sz="1600" dirty="0"/>
              <a:t>Euroopan riippuvuus kaasusta, erityisesti Venäjän kaasusta heijastui Suomeen</a:t>
            </a:r>
          </a:p>
          <a:p>
            <a:pPr marL="540000" lvl="1">
              <a:spcBef>
                <a:spcPts val="600"/>
              </a:spcBef>
              <a:spcAft>
                <a:spcPts val="0"/>
              </a:spcAft>
            </a:pPr>
            <a:r>
              <a:rPr lang="fi-FI" sz="1600" dirty="0"/>
              <a:t>Riippuvuus venäläisestä öljystä nosti öljyn maailmanmarkkinahintaa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fi-FI" sz="1800" b="1" dirty="0"/>
              <a:t>Riski sähkön riittävyydestä</a:t>
            </a:r>
          </a:p>
          <a:p>
            <a:pPr marL="540000" lvl="1">
              <a:spcBef>
                <a:spcPts val="600"/>
              </a:spcBef>
              <a:spcAft>
                <a:spcPts val="0"/>
              </a:spcAft>
            </a:pPr>
            <a:r>
              <a:rPr lang="fi-FI" sz="1600" dirty="0"/>
              <a:t>Suomen oma sähköntuotanto ei riitä huippukulutukseen, </a:t>
            </a:r>
            <a:r>
              <a:rPr lang="fi-FI" sz="1600" dirty="0" err="1"/>
              <a:t>tuontiriippuvuus</a:t>
            </a:r>
            <a:r>
              <a:rPr lang="fi-FI" sz="1600" dirty="0"/>
              <a:t>;</a:t>
            </a:r>
            <a:br>
              <a:rPr lang="fi-FI" sz="1600" dirty="0"/>
            </a:br>
            <a:r>
              <a:rPr lang="fi-FI" sz="1600" dirty="0"/>
              <a:t>OL3 viivästyi, kaasuun perustuva kapasiteetti ei tuotannossa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fi-FI" sz="1800" b="1" dirty="0"/>
              <a:t>Polttoaineiden saatavuus</a:t>
            </a:r>
          </a:p>
          <a:p>
            <a:pPr marL="540000" lvl="1">
              <a:spcBef>
                <a:spcPts val="600"/>
              </a:spcBef>
              <a:spcAft>
                <a:spcPts val="0"/>
              </a:spcAft>
            </a:pPr>
            <a:r>
              <a:rPr lang="fi-FI" sz="1600" dirty="0"/>
              <a:t>Tuonnin nopea uudelleen järjestäminen </a:t>
            </a:r>
            <a:br>
              <a:rPr lang="fi-FI" sz="1600" dirty="0"/>
            </a:br>
            <a:r>
              <a:rPr lang="fi-FI" sz="1600" dirty="0"/>
              <a:t>– kotimaisten polttoaineiden kyky vastata kysyntään?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F5A928-97FB-F8FE-F6BC-EECD952E2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931B-AC1D-1549-B225-733DFD64B23D}" type="datetime1">
              <a:rPr lang="fi-FI" smtClean="0"/>
              <a:t>20.4.2023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C274305-7CC8-7D89-1886-BBF02507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Huoltovarmuuskeskus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FEFF357-29C0-86F3-2F6A-2EF5E26D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A5F-9A33-774A-8B21-84372EDB0699}" type="slidenum">
              <a:rPr lang="fi-FI" smtClean="0"/>
              <a:t>4</a:t>
            </a:fld>
            <a:endParaRPr lang="fi-FI"/>
          </a:p>
        </p:txBody>
      </p: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66C32D1F-8F54-47E7-88C3-264A17CBF6CC}"/>
              </a:ext>
            </a:extLst>
          </p:cNvPr>
          <p:cNvGrpSpPr/>
          <p:nvPr/>
        </p:nvGrpSpPr>
        <p:grpSpPr>
          <a:xfrm>
            <a:off x="4760739" y="1034377"/>
            <a:ext cx="6925930" cy="4997768"/>
            <a:chOff x="5187459" y="1115657"/>
            <a:chExt cx="6925930" cy="4997768"/>
          </a:xfrm>
        </p:grpSpPr>
        <p:graphicFrame>
          <p:nvGraphicFramePr>
            <p:cNvPr id="8" name="Kaavio 7">
              <a:extLst>
                <a:ext uri="{FF2B5EF4-FFF2-40B4-BE49-F238E27FC236}">
                  <a16:creationId xmlns:a16="http://schemas.microsoft.com/office/drawing/2014/main" id="{A39694CC-B7FF-A4FD-2E30-E73302DD2EAD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187459" y="1115657"/>
            <a:ext cx="6925930" cy="49977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Otsikko 1">
              <a:extLst>
                <a:ext uri="{FF2B5EF4-FFF2-40B4-BE49-F238E27FC236}">
                  <a16:creationId xmlns:a16="http://schemas.microsoft.com/office/drawing/2014/main" id="{30199ECC-66F1-8C8B-83B2-76B0AEB1797D}"/>
                </a:ext>
              </a:extLst>
            </p:cNvPr>
            <p:cNvSpPr txBox="1">
              <a:spLocks/>
            </p:cNvSpPr>
            <p:nvPr/>
          </p:nvSpPr>
          <p:spPr>
            <a:xfrm>
              <a:off x="8650424" y="1184293"/>
              <a:ext cx="844060" cy="295008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 spc="-60" baseline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i-FI" sz="1600" dirty="0">
                  <a:solidFill>
                    <a:schemeClr val="bg1"/>
                  </a:solidFill>
                </a:rPr>
                <a:t>Kivihiili</a:t>
              </a:r>
            </a:p>
          </p:txBody>
        </p:sp>
        <p:sp>
          <p:nvSpPr>
            <p:cNvPr id="11" name="Otsikko 1">
              <a:extLst>
                <a:ext uri="{FF2B5EF4-FFF2-40B4-BE49-F238E27FC236}">
                  <a16:creationId xmlns:a16="http://schemas.microsoft.com/office/drawing/2014/main" id="{29CEFDFE-DF9E-1CB3-C762-8BEDDAB1CFDE}"/>
                </a:ext>
              </a:extLst>
            </p:cNvPr>
            <p:cNvSpPr txBox="1">
              <a:spLocks/>
            </p:cNvSpPr>
            <p:nvPr/>
          </p:nvSpPr>
          <p:spPr>
            <a:xfrm>
              <a:off x="9494484" y="1530099"/>
              <a:ext cx="1436846" cy="295008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 spc="-60" baseline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i-FI" sz="1600" dirty="0">
                  <a:solidFill>
                    <a:schemeClr val="bg1"/>
                  </a:solidFill>
                </a:rPr>
                <a:t>Maakaasu</a:t>
              </a:r>
            </a:p>
          </p:txBody>
        </p:sp>
        <p:sp>
          <p:nvSpPr>
            <p:cNvPr id="9" name="Otsikko 1">
              <a:extLst>
                <a:ext uri="{FF2B5EF4-FFF2-40B4-BE49-F238E27FC236}">
                  <a16:creationId xmlns:a16="http://schemas.microsoft.com/office/drawing/2014/main" id="{816E67F0-5B33-FAB3-CC64-DAE413D06C42}"/>
                </a:ext>
              </a:extLst>
            </p:cNvPr>
            <p:cNvSpPr txBox="1">
              <a:spLocks/>
            </p:cNvSpPr>
            <p:nvPr/>
          </p:nvSpPr>
          <p:spPr>
            <a:xfrm>
              <a:off x="6704696" y="1721643"/>
              <a:ext cx="672133" cy="323913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 spc="-60" baseline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i-FI" sz="1600" dirty="0">
                  <a:solidFill>
                    <a:schemeClr val="bg1"/>
                  </a:solidFill>
                </a:rPr>
                <a:t>Öljy</a:t>
              </a:r>
            </a:p>
          </p:txBody>
        </p:sp>
        <p:sp>
          <p:nvSpPr>
            <p:cNvPr id="12" name="Otsikko 1">
              <a:extLst>
                <a:ext uri="{FF2B5EF4-FFF2-40B4-BE49-F238E27FC236}">
                  <a16:creationId xmlns:a16="http://schemas.microsoft.com/office/drawing/2014/main" id="{DDF40952-E9F6-1E0F-5215-20A74CA09387}"/>
                </a:ext>
              </a:extLst>
            </p:cNvPr>
            <p:cNvSpPr txBox="1">
              <a:spLocks/>
            </p:cNvSpPr>
            <p:nvPr/>
          </p:nvSpPr>
          <p:spPr>
            <a:xfrm>
              <a:off x="10068783" y="2047017"/>
              <a:ext cx="814318" cy="295008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 spc="-60" baseline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i-FI" sz="1600" dirty="0">
                  <a:solidFill>
                    <a:schemeClr val="bg1"/>
                  </a:solidFill>
                </a:rPr>
                <a:t>Turve</a:t>
              </a:r>
            </a:p>
          </p:txBody>
        </p:sp>
        <p:sp>
          <p:nvSpPr>
            <p:cNvPr id="13" name="Otsikko 1">
              <a:extLst>
                <a:ext uri="{FF2B5EF4-FFF2-40B4-BE49-F238E27FC236}">
                  <a16:creationId xmlns:a16="http://schemas.microsoft.com/office/drawing/2014/main" id="{9C586BCC-0EDF-1E05-8CDF-C9FA7ADAEC48}"/>
                </a:ext>
              </a:extLst>
            </p:cNvPr>
            <p:cNvSpPr txBox="1">
              <a:spLocks/>
            </p:cNvSpPr>
            <p:nvPr/>
          </p:nvSpPr>
          <p:spPr>
            <a:xfrm>
              <a:off x="10163300" y="5079273"/>
              <a:ext cx="1179831" cy="520323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 spc="-60" baseline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i-FI" sz="1600" dirty="0">
                  <a:solidFill>
                    <a:schemeClr val="bg1"/>
                  </a:solidFill>
                </a:rPr>
                <a:t>Puupoltto-</a:t>
              </a:r>
            </a:p>
            <a:p>
              <a:r>
                <a:rPr lang="fi-FI" sz="1600" dirty="0">
                  <a:solidFill>
                    <a:schemeClr val="bg1"/>
                  </a:solidFill>
                </a:rPr>
                <a:t>aineet</a:t>
              </a:r>
            </a:p>
          </p:txBody>
        </p:sp>
        <p:sp>
          <p:nvSpPr>
            <p:cNvPr id="14" name="Otsikko 1">
              <a:extLst>
                <a:ext uri="{FF2B5EF4-FFF2-40B4-BE49-F238E27FC236}">
                  <a16:creationId xmlns:a16="http://schemas.microsoft.com/office/drawing/2014/main" id="{AB70497D-068D-A981-3ED5-CD4BF6192BA2}"/>
                </a:ext>
              </a:extLst>
            </p:cNvPr>
            <p:cNvSpPr txBox="1">
              <a:spLocks/>
            </p:cNvSpPr>
            <p:nvPr/>
          </p:nvSpPr>
          <p:spPr>
            <a:xfrm>
              <a:off x="7700330" y="5733398"/>
              <a:ext cx="1504307" cy="303634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 spc="-60" baseline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i-FI" sz="1600" dirty="0">
                  <a:solidFill>
                    <a:schemeClr val="bg1">
                      <a:lumMod val="95000"/>
                    </a:schemeClr>
                  </a:solidFill>
                </a:rPr>
                <a:t>Ydinenergia</a:t>
              </a:r>
            </a:p>
          </p:txBody>
        </p:sp>
        <p:sp>
          <p:nvSpPr>
            <p:cNvPr id="15" name="Otsikko 1">
              <a:extLst>
                <a:ext uri="{FF2B5EF4-FFF2-40B4-BE49-F238E27FC236}">
                  <a16:creationId xmlns:a16="http://schemas.microsoft.com/office/drawing/2014/main" id="{F617D86A-AAA2-7CEA-DC3B-1630B79F781A}"/>
                </a:ext>
              </a:extLst>
            </p:cNvPr>
            <p:cNvSpPr txBox="1">
              <a:spLocks/>
            </p:cNvSpPr>
            <p:nvPr/>
          </p:nvSpPr>
          <p:spPr>
            <a:xfrm>
              <a:off x="5967168" y="3462724"/>
              <a:ext cx="658901" cy="303634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 spc="-60" baseline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i-FI" sz="1600" dirty="0">
                  <a:solidFill>
                    <a:schemeClr val="bg1"/>
                  </a:solidFill>
                </a:rPr>
                <a:t>Muut</a:t>
              </a:r>
            </a:p>
          </p:txBody>
        </p:sp>
        <p:sp>
          <p:nvSpPr>
            <p:cNvPr id="16" name="Otsikko 1">
              <a:extLst>
                <a:ext uri="{FF2B5EF4-FFF2-40B4-BE49-F238E27FC236}">
                  <a16:creationId xmlns:a16="http://schemas.microsoft.com/office/drawing/2014/main" id="{0AA7378E-6137-4AFA-8E46-B63F9E10F17B}"/>
                </a:ext>
              </a:extLst>
            </p:cNvPr>
            <p:cNvSpPr txBox="1">
              <a:spLocks/>
            </p:cNvSpPr>
            <p:nvPr/>
          </p:nvSpPr>
          <p:spPr>
            <a:xfrm>
              <a:off x="5503434" y="4108889"/>
              <a:ext cx="1108642" cy="483420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 spc="-60" baseline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fi-FI" sz="1600" dirty="0">
                  <a:solidFill>
                    <a:schemeClr val="bg1"/>
                  </a:solidFill>
                </a:rPr>
                <a:t>Sähkön nettotuonti</a:t>
              </a:r>
            </a:p>
          </p:txBody>
        </p:sp>
        <p:sp>
          <p:nvSpPr>
            <p:cNvPr id="17" name="Otsikko 1">
              <a:extLst>
                <a:ext uri="{FF2B5EF4-FFF2-40B4-BE49-F238E27FC236}">
                  <a16:creationId xmlns:a16="http://schemas.microsoft.com/office/drawing/2014/main" id="{4FEFBF84-27AE-2F87-7F89-C398A31047BD}"/>
                </a:ext>
              </a:extLst>
            </p:cNvPr>
            <p:cNvSpPr txBox="1">
              <a:spLocks/>
            </p:cNvSpPr>
            <p:nvPr/>
          </p:nvSpPr>
          <p:spPr>
            <a:xfrm>
              <a:off x="5455111" y="4701849"/>
              <a:ext cx="1555195" cy="589967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 spc="-60" baseline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fi-FI" sz="1600" dirty="0">
                  <a:solidFill>
                    <a:schemeClr val="bg1"/>
                  </a:solidFill>
                </a:rPr>
                <a:t>Vesivoima ja tuulivoima</a:t>
              </a:r>
            </a:p>
          </p:txBody>
        </p:sp>
        <p:sp>
          <p:nvSpPr>
            <p:cNvPr id="18" name="Otsikko 1">
              <a:extLst>
                <a:ext uri="{FF2B5EF4-FFF2-40B4-BE49-F238E27FC236}">
                  <a16:creationId xmlns:a16="http://schemas.microsoft.com/office/drawing/2014/main" id="{0283EB17-E6A1-2968-6992-43A418D9E11E}"/>
                </a:ext>
              </a:extLst>
            </p:cNvPr>
            <p:cNvSpPr txBox="1">
              <a:spLocks/>
            </p:cNvSpPr>
            <p:nvPr/>
          </p:nvSpPr>
          <p:spPr>
            <a:xfrm>
              <a:off x="7234863" y="2735152"/>
              <a:ext cx="2831123" cy="1758778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 spc="-60" baseline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i-FI" sz="2400" dirty="0">
                  <a:solidFill>
                    <a:schemeClr val="bg1"/>
                  </a:solidFill>
                </a:rPr>
                <a:t>Energian</a:t>
              </a:r>
            </a:p>
            <a:p>
              <a:pPr algn="ctr"/>
              <a:r>
                <a:rPr lang="fi-FI" sz="2400" dirty="0">
                  <a:solidFill>
                    <a:schemeClr val="bg1"/>
                  </a:solidFill>
                </a:rPr>
                <a:t>kokonaiskäyttö</a:t>
              </a:r>
            </a:p>
            <a:p>
              <a:pPr algn="ctr"/>
              <a:r>
                <a:rPr lang="fi-FI" sz="2400" dirty="0">
                  <a:solidFill>
                    <a:schemeClr val="bg1"/>
                  </a:solidFill>
                </a:rPr>
                <a:t>Suomessa</a:t>
              </a:r>
            </a:p>
            <a:p>
              <a:pPr algn="ctr"/>
              <a:r>
                <a:rPr lang="fi-FI" sz="2400" dirty="0">
                  <a:solidFill>
                    <a:schemeClr val="bg1"/>
                  </a:solidFill>
                </a:rPr>
                <a:t>377 </a:t>
              </a:r>
              <a:r>
                <a:rPr lang="fi-FI" sz="2400" dirty="0" err="1">
                  <a:solidFill>
                    <a:schemeClr val="bg1"/>
                  </a:solidFill>
                </a:rPr>
                <a:t>TWh</a:t>
              </a:r>
              <a:endParaRPr lang="fi-FI" sz="2400" dirty="0">
                <a:solidFill>
                  <a:schemeClr val="bg1"/>
                </a:solidFill>
              </a:endParaRPr>
            </a:p>
            <a:p>
              <a:pPr algn="ctr"/>
              <a:r>
                <a:rPr lang="fi-FI" sz="2400" dirty="0">
                  <a:solidFill>
                    <a:schemeClr val="bg1"/>
                  </a:solidFill>
                </a:rPr>
                <a:t>vuonna 2021*</a:t>
              </a:r>
            </a:p>
          </p:txBody>
        </p:sp>
        <p:sp>
          <p:nvSpPr>
            <p:cNvPr id="19" name="Otsikko 1">
              <a:extLst>
                <a:ext uri="{FF2B5EF4-FFF2-40B4-BE49-F238E27FC236}">
                  <a16:creationId xmlns:a16="http://schemas.microsoft.com/office/drawing/2014/main" id="{447B3880-FEEC-8015-6BB8-193B55E69228}"/>
                </a:ext>
              </a:extLst>
            </p:cNvPr>
            <p:cNvSpPr txBox="1">
              <a:spLocks/>
            </p:cNvSpPr>
            <p:nvPr/>
          </p:nvSpPr>
          <p:spPr>
            <a:xfrm>
              <a:off x="10153797" y="5764032"/>
              <a:ext cx="1458608" cy="161670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 spc="-60" baseline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i-FI" sz="1200" dirty="0">
                  <a:solidFill>
                    <a:schemeClr val="accent2"/>
                  </a:solidFill>
                </a:rPr>
                <a:t>Lähde: Tilastokeskus</a:t>
              </a:r>
            </a:p>
          </p:txBody>
        </p:sp>
      </p:grpSp>
      <p:sp>
        <p:nvSpPr>
          <p:cNvPr id="20" name="Tekstiruutu 19">
            <a:extLst>
              <a:ext uri="{FF2B5EF4-FFF2-40B4-BE49-F238E27FC236}">
                <a16:creationId xmlns:a16="http://schemas.microsoft.com/office/drawing/2014/main" id="{5CD786C9-40B2-432D-BC09-0B00159EC869}"/>
              </a:ext>
            </a:extLst>
          </p:cNvPr>
          <p:cNvSpPr txBox="1"/>
          <p:nvPr/>
        </p:nvSpPr>
        <p:spPr>
          <a:xfrm>
            <a:off x="6096000" y="5955752"/>
            <a:ext cx="4198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600" dirty="0">
                <a:solidFill>
                  <a:schemeClr val="bg1"/>
                </a:solidFill>
              </a:rPr>
              <a:t>*tuontia Venäjältä noin 1/3 kaikesta käytöstä</a:t>
            </a:r>
          </a:p>
        </p:txBody>
      </p:sp>
    </p:spTree>
    <p:extLst>
      <p:ext uri="{BB962C8B-B14F-4D97-AF65-F5344CB8AC3E}">
        <p14:creationId xmlns:p14="http://schemas.microsoft.com/office/powerpoint/2010/main" val="2412203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7BCF64-83F8-4A58-9976-52BA4E382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Astetta alemmas - kuluttajien energiatietoisuus harppasi ylös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1DEA98-DF25-4088-B947-005B0269D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fi-FI" sz="1600" dirty="0"/>
              <a:t>Sähkön ja polttoaineiden hinnat sekä säästövinkit nousivat arjen puheenaiheiksi.</a:t>
            </a:r>
            <a:br>
              <a:rPr lang="fi-FI" sz="1600" dirty="0"/>
            </a:br>
            <a:r>
              <a:rPr lang="fi-FI" sz="1600" dirty="0"/>
              <a:t>Astetta alemmas -talkoissa sisukkuus ja yhteisvastuullisuus osoittivat voimansa haastavassa talvessa.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725C3BF-FA39-4D90-BB6F-0260832BE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931B-AC1D-1549-B225-733DFD64B23D}" type="datetime1">
              <a:rPr lang="fi-FI" smtClean="0"/>
              <a:pPr/>
              <a:t>20.4.2023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6064871-A3CE-4127-BC95-8AC2122B2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Huoltovarmuuskeskus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7BECD5A-CDBC-42C9-AF55-EB20118E4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A5F-9A33-774A-8B21-84372EDB0699}" type="slidenum">
              <a:rPr lang="fi-FI" smtClean="0"/>
              <a:pPr/>
              <a:t>5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A5B7A3C-07CE-4E78-A035-F64B89717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002" y="2721731"/>
            <a:ext cx="5791200" cy="347245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4B1B9103-4816-45C4-A2B1-63B458A5F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400" y="2721731"/>
            <a:ext cx="3480883" cy="348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63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22E7D2A0-ADF3-46A6-B86B-11CA32031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Yhdessä valtava määrä toimenpiteitä</a:t>
            </a:r>
            <a:br>
              <a:rPr lang="fi-FI" dirty="0"/>
            </a:br>
            <a:r>
              <a:rPr lang="fi-FI" dirty="0"/>
              <a:t>ja tuloksia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79C28B-2C08-4568-A4EC-B20CC2B9D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A5F-9A33-774A-8B21-84372EDB0699}" type="slidenum">
              <a:rPr lang="fi-FI" smtClean="0"/>
              <a:t>6</a:t>
            </a:fld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2139FAF-F9D6-4432-A227-ED01ED276B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E3B8C37-10E3-D641-802F-BFD8539D73DC}" type="datetime1">
              <a:rPr lang="fi-FI" smtClean="0"/>
              <a:t>20.4.2023</a:t>
            </a:fld>
            <a:endParaRPr lang="fi-FI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F6D1EF8E-479A-418C-97C2-C00A1FC7F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7327" y="15204"/>
            <a:ext cx="7646987" cy="4585205"/>
          </a:xfrm>
          <a:prstGeom prst="rect">
            <a:avLst/>
          </a:prstGeom>
        </p:spPr>
      </p:pic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3A3A7FF-C520-41C9-8E2B-6A69A1782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Huoltovarmuuskeskus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BC631B8-2FD9-4FA2-8E0E-96BB839E1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327" y="4541111"/>
            <a:ext cx="7646987" cy="232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34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8A8813-1B00-4AD4-BB17-7CFC1DC00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Energiaratkaisuja hiilineutraaliin yhteiskuntaan 1/2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31ED1A-BB11-4E3C-85CE-00FD7F76E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03" y="1925052"/>
            <a:ext cx="6628330" cy="4059695"/>
          </a:xfrm>
        </p:spPr>
        <p:txBody>
          <a:bodyPr/>
          <a:lstStyle/>
          <a:p>
            <a:pPr marL="0" indent="0">
              <a:buNone/>
            </a:pPr>
            <a:r>
              <a:rPr lang="fi-FI" sz="2000" b="1" dirty="0"/>
              <a:t>Puhtaan sähkön tarve kasvaa sen korvatessa polttoainekäyttöä</a:t>
            </a:r>
          </a:p>
          <a:p>
            <a:r>
              <a:rPr lang="fi-FI" sz="2000" dirty="0"/>
              <a:t>Liikenteen päästöjen puolittaminen: ratkaisuina sähkö ja biopolttonesteet sekä energiatehokkuus</a:t>
            </a:r>
          </a:p>
          <a:p>
            <a:r>
              <a:rPr lang="fi-FI" sz="2000" dirty="0"/>
              <a:t>Teollisuuden prosessit sähköistyvät ja polttoaineen käytöstä luovutaan</a:t>
            </a:r>
          </a:p>
          <a:p>
            <a:r>
              <a:rPr lang="fi-FI" sz="2000" dirty="0"/>
              <a:t>Lämmityksen uudet teknologiat perustuvat sähköön (lämpöpumput, geoterminen lämpö jne.)</a:t>
            </a:r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7FC75C-1FC4-4BFE-A331-6DE46710C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Huoltovarmuuskeskus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8101935-B444-43CB-8378-BF59E7914B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Energiahuoltovarmuus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99AA967-A195-465E-B67E-88FFDE952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A5F-9A33-774A-8B21-84372EDB0699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63911DB6-B1AB-4B23-A19E-66E323464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931B-AC1D-1549-B225-733DFD64B23D}" type="datetime1">
              <a:rPr lang="fi-FI" smtClean="0"/>
              <a:pPr/>
              <a:t>20.4.2023</a:t>
            </a:fld>
            <a:endParaRPr lang="fi-FI" dirty="0"/>
          </a:p>
        </p:txBody>
      </p:sp>
      <p:pic>
        <p:nvPicPr>
          <p:cNvPr id="9" name="Kuvan paikkamerkki 16">
            <a:extLst>
              <a:ext uri="{FF2B5EF4-FFF2-40B4-BE49-F238E27FC236}">
                <a16:creationId xmlns:a16="http://schemas.microsoft.com/office/drawing/2014/main" id="{1EE42C76-AB69-4538-92DC-1D9081054A5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9" r="26479"/>
          <a:stretch>
            <a:fillRect/>
          </a:stretch>
        </p:blipFill>
        <p:spPr>
          <a:xfrm>
            <a:off x="7877175" y="-1588"/>
            <a:ext cx="3532188" cy="6356351"/>
          </a:xfrm>
        </p:spPr>
      </p:pic>
    </p:spTree>
    <p:extLst>
      <p:ext uri="{BB962C8B-B14F-4D97-AF65-F5344CB8AC3E}">
        <p14:creationId xmlns:p14="http://schemas.microsoft.com/office/powerpoint/2010/main" val="1627280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ECB82A-382C-46F9-B487-FD7D25FA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Energiaratkaisuja hiilineutraaliin yhteiskuntaan 2/2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DA77F0-08EB-43E0-89C2-E647B62C5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03" y="2005262"/>
            <a:ext cx="6628330" cy="3979485"/>
          </a:xfrm>
        </p:spPr>
        <p:txBody>
          <a:bodyPr/>
          <a:lstStyle/>
          <a:p>
            <a:pPr marL="0" indent="0">
              <a:buNone/>
            </a:pPr>
            <a:r>
              <a:rPr lang="fi-FI" sz="2000" b="1" dirty="0"/>
              <a:t>Biopolttoaineet ja kiertotalous keskeisessä roolissa - polttoaineet ovat osa lämmitystä ja liikkumista vielä pitkään</a:t>
            </a:r>
          </a:p>
          <a:p>
            <a:r>
              <a:rPr lang="fi-FI" sz="2000" dirty="0"/>
              <a:t>Puu korvaa poltossa turvetta ja kivihiiltä, lyhyellä aikavälillä merkittävää käytön kasvua</a:t>
            </a:r>
          </a:p>
          <a:p>
            <a:r>
              <a:rPr lang="fi-FI" sz="2000" dirty="0"/>
              <a:t>Yhdyskuntien ja teollisuuden sivuvirrat jalostetaan polttoaineiksi: biokaasua, biopolttonesteitä</a:t>
            </a:r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C3F768F-9A19-4B90-9899-7E04A0003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Huoltovarmuuskeskus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2758A0B-C14C-4EBD-A31A-F413638339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Energiahuoltovarmuus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596898-246F-4E8A-8C47-0638B7E5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A5F-9A33-774A-8B21-84372EDB0699}" type="slidenum">
              <a:rPr lang="fi-FI" smtClean="0"/>
              <a:pPr/>
              <a:t>8</a:t>
            </a:fld>
            <a:endParaRPr lang="fi-FI" dirty="0"/>
          </a:p>
        </p:txBody>
      </p:sp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BF7AB0CB-EC47-4B30-8600-6604759234B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8306" r="8306"/>
          <a:stretch>
            <a:fillRect/>
          </a:stretch>
        </p:blipFill>
        <p:spPr/>
      </p:pic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089820A8-87C9-44FD-B1FF-EB63A665F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931B-AC1D-1549-B225-733DFD64B23D}" type="datetime1">
              <a:rPr lang="fi-FI" smtClean="0"/>
              <a:pPr/>
              <a:t>20.4.2023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5819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B4DDB7-887D-41A0-9F59-9BBF6CE33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Huoltovarmuuskeskuksen Energia 2030-ohjelmalla varaudutaan yhteiskunnan muutoksiin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CFC2B32-2870-4AB5-88BB-3B9188718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931B-AC1D-1549-B225-733DFD64B23D}" type="datetime1">
              <a:rPr lang="fi-FI" smtClean="0"/>
              <a:t>20.4.2023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5B335B8-01CD-4221-B194-658726258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Huoltovarmuuskeskus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0CC4FE0-4EE3-4067-A1BB-CF4574038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A5F-9A33-774A-8B21-84372EDB0699}" type="slidenum">
              <a:rPr lang="fi-FI" smtClean="0"/>
              <a:t>9</a:t>
            </a:fld>
            <a:endParaRPr lang="fi-FI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A7608D9A-29DA-46C4-8912-B4D019C28C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4265" y="2250938"/>
            <a:ext cx="3224471" cy="4089268"/>
          </a:xfrm>
        </p:spPr>
        <p:txBody>
          <a:bodyPr/>
          <a:lstStyle/>
          <a:p>
            <a:pPr marL="0" indent="0">
              <a:buNone/>
            </a:pPr>
            <a:r>
              <a:rPr lang="fi-FI" sz="1800" b="1" dirty="0">
                <a:solidFill>
                  <a:schemeClr val="accent2"/>
                </a:solidFill>
              </a:rPr>
              <a:t>Kriittisten </a:t>
            </a:r>
            <a:r>
              <a:rPr lang="fi-FI" sz="1800" b="1" dirty="0" err="1">
                <a:solidFill>
                  <a:schemeClr val="accent2"/>
                </a:solidFill>
              </a:rPr>
              <a:t>arvoketjujen</a:t>
            </a:r>
            <a:r>
              <a:rPr lang="fi-FI" sz="1800" b="1" dirty="0">
                <a:solidFill>
                  <a:schemeClr val="accent2"/>
                </a:solidFill>
              </a:rPr>
              <a:t> hallinta ja yhteistyö</a:t>
            </a:r>
          </a:p>
          <a:p>
            <a:pPr marL="0" indent="0">
              <a:buNone/>
            </a:pPr>
            <a:r>
              <a:rPr lang="fi-FI" sz="1600" dirty="0"/>
              <a:t>Yhteiskunnan kannalta kriittisten </a:t>
            </a:r>
            <a:r>
              <a:rPr lang="fi-FI" sz="1600" dirty="0" err="1"/>
              <a:t>arvoketjujen</a:t>
            </a:r>
            <a:r>
              <a:rPr lang="fi-FI" sz="1600" dirty="0"/>
              <a:t> toimijat, niiden energiahuoltoon liittyvät riskit ja varautumisen keinot tunnetaan.</a:t>
            </a:r>
          </a:p>
          <a:p>
            <a:pPr marL="0" indent="0">
              <a:buNone/>
            </a:pPr>
            <a:r>
              <a:rPr lang="fi-FI" sz="1600" dirty="0"/>
              <a:t> Elinkeinoelämän ja viranomaisten välinen yhteistyö energiahuoltovarmuuden edistämiseksi toimii ja varautumisen vastuut ovat selvät.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657B2180-6A5A-4DB5-A3F3-1CB183A55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1816" y="2250938"/>
            <a:ext cx="3224471" cy="4089268"/>
          </a:xfrm>
        </p:spPr>
        <p:txBody>
          <a:bodyPr/>
          <a:lstStyle/>
          <a:p>
            <a:pPr marL="0" indent="0">
              <a:buNone/>
            </a:pPr>
            <a:r>
              <a:rPr lang="fi-FI" sz="1800" b="1" dirty="0">
                <a:solidFill>
                  <a:schemeClr val="accent2"/>
                </a:solidFill>
              </a:rPr>
              <a:t>Häiriötilanteisiin varautuminen ja harjoittelu</a:t>
            </a:r>
          </a:p>
          <a:p>
            <a:pPr marL="0" indent="0">
              <a:buNone/>
            </a:pPr>
            <a:r>
              <a:rPr lang="fi-FI" sz="1600" dirty="0"/>
              <a:t>Energiayritysten varautuminen ja varautumissuunnittelu ovat hyvällä tasolla.</a:t>
            </a:r>
          </a:p>
          <a:p>
            <a:pPr marL="0" indent="0">
              <a:buNone/>
            </a:pPr>
            <a:r>
              <a:rPr lang="fi-FI" sz="1600" dirty="0"/>
              <a:t>Suunnitelmat harjoitellaan toimiviksi kokonaisuuksiksi ja harjoitustoiminta on vaikuttavaa parantaen kykyä toipua häiriöistä.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FFF443B4-5E22-4A51-BBCE-56B45BA5506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26263" y="2250938"/>
            <a:ext cx="3224471" cy="4089268"/>
          </a:xfrm>
        </p:spPr>
        <p:txBody>
          <a:bodyPr/>
          <a:lstStyle/>
          <a:p>
            <a:pPr marL="0" indent="0">
              <a:buNone/>
            </a:pPr>
            <a:r>
              <a:rPr lang="fi-FI" sz="1800" b="1" dirty="0">
                <a:solidFill>
                  <a:schemeClr val="accent2"/>
                </a:solidFill>
              </a:rPr>
              <a:t>Kehittyvä energia-järjestelmä ja uudet huoltovarmuuskyvykkyydet</a:t>
            </a:r>
          </a:p>
          <a:p>
            <a:pPr marL="0" indent="0">
              <a:buNone/>
            </a:pPr>
            <a:r>
              <a:rPr lang="fi-FI" sz="1600" dirty="0"/>
              <a:t>Huoltovarmuuden keinoja uudistetaan vastaamaan teknologian ja uhkakuvien kehittymistä</a:t>
            </a:r>
          </a:p>
        </p:txBody>
      </p:sp>
    </p:spTree>
    <p:extLst>
      <p:ext uri="{BB962C8B-B14F-4D97-AF65-F5344CB8AC3E}">
        <p14:creationId xmlns:p14="http://schemas.microsoft.com/office/powerpoint/2010/main" val="1379923656"/>
      </p:ext>
    </p:extLst>
  </p:cSld>
  <p:clrMapOvr>
    <a:masterClrMapping/>
  </p:clrMapOvr>
</p:sld>
</file>

<file path=ppt/theme/theme1.xml><?xml version="1.0" encoding="utf-8"?>
<a:theme xmlns:a="http://schemas.openxmlformats.org/drawingml/2006/main" name="Tumma teema">
  <a:themeElements>
    <a:clrScheme name="NESA">
      <a:dk1>
        <a:srgbClr val="000000"/>
      </a:dk1>
      <a:lt1>
        <a:srgbClr val="FFFFFF"/>
      </a:lt1>
      <a:dk2>
        <a:srgbClr val="005157"/>
      </a:dk2>
      <a:lt2>
        <a:srgbClr val="83FFE4"/>
      </a:lt2>
      <a:accent1>
        <a:srgbClr val="00C09A"/>
      </a:accent1>
      <a:accent2>
        <a:srgbClr val="00E599"/>
      </a:accent2>
      <a:accent3>
        <a:srgbClr val="5F66B3"/>
      </a:accent3>
      <a:accent4>
        <a:srgbClr val="BCB7FF"/>
      </a:accent4>
      <a:accent5>
        <a:srgbClr val="DBFFFF"/>
      </a:accent5>
      <a:accent6>
        <a:srgbClr val="5431B2"/>
      </a:accent6>
      <a:hlink>
        <a:srgbClr val="00C09A"/>
      </a:hlink>
      <a:folHlink>
        <a:srgbClr val="00C09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ehy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usi-ilme2023_hvk_esityspohja_suomi_" id="{1DE7A98D-B55B-4C1D-9894-15FC3A9C19D0}" vid="{EAFEE53C-45F7-4FFF-B5CB-B235AF818F5F}"/>
    </a:ext>
  </a:extLst>
</a:theme>
</file>

<file path=ppt/theme/theme2.xml><?xml version="1.0" encoding="utf-8"?>
<a:theme xmlns:a="http://schemas.openxmlformats.org/drawingml/2006/main" name="1_Tumma teema">
  <a:themeElements>
    <a:clrScheme name="NESA">
      <a:dk1>
        <a:srgbClr val="000000"/>
      </a:dk1>
      <a:lt1>
        <a:srgbClr val="FFFFFF"/>
      </a:lt1>
      <a:dk2>
        <a:srgbClr val="005157"/>
      </a:dk2>
      <a:lt2>
        <a:srgbClr val="83FFE4"/>
      </a:lt2>
      <a:accent1>
        <a:srgbClr val="00C09A"/>
      </a:accent1>
      <a:accent2>
        <a:srgbClr val="00E599"/>
      </a:accent2>
      <a:accent3>
        <a:srgbClr val="5F66B3"/>
      </a:accent3>
      <a:accent4>
        <a:srgbClr val="BCB7FF"/>
      </a:accent4>
      <a:accent5>
        <a:srgbClr val="DBFFFF"/>
      </a:accent5>
      <a:accent6>
        <a:srgbClr val="5431B2"/>
      </a:accent6>
      <a:hlink>
        <a:srgbClr val="00C09A"/>
      </a:hlink>
      <a:folHlink>
        <a:srgbClr val="00C09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ehy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usi-ilme2023_hvk_esityspohja_suomi_" id="{1DE7A98D-B55B-4C1D-9894-15FC3A9C19D0}" vid="{0F8967D9-3684-4109-A68D-2B0932CBB3EE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5w7 xmlns="7df3f7ec-bf92-4cc8-b01e-71a62285bb3a" xsi:nil="true"/>
    <ValoIntranetDocumentType xmlns="30a27d7d-ce04-4866-ac87-33f5a860ef6b">Esitys</ValoIntranetDocumentType>
    <ValoIntranetPreservationTime xmlns="30a27d7d-ce04-4866-ac87-33f5a860ef6b">5 vuotta</ValoIntranetPreservationTime>
    <TaxCatchAll xmlns="30a27d7d-ce04-4866-ac87-33f5a860ef6b"/>
    <OtherOrganisation xmlns="30a27d7d-ce04-4866-ac87-33f5a860ef6b" xsi:nil="true"/>
    <cgwz xmlns="7df3f7ec-bf92-4cc8-b01e-71a62285bb3a" xsi:nil="true"/>
    <TaxKeywordTaxHTField xmlns="30a27d7d-ce04-4866-ac87-33f5a860ef6b">
      <Terms xmlns="http://schemas.microsoft.com/office/infopath/2007/PartnerControls"/>
    </TaxKeywordTaxHTField>
    <ValoIntranetConfidentiality xmlns="30a27d7d-ce04-4866-ac87-33f5a860ef6b">Julkinen</ValoIntranetConfidentiality>
    <ValoIntranetDocumentOwner xmlns="30a27d7d-ce04-4866-ac87-33f5a860ef6b">
      <UserInfo>
        <DisplayName/>
        <AccountId xsi:nil="true"/>
        <AccountType/>
      </UserInfo>
    </ValoIntranetDocumentOwner>
    <luvt xmlns="7df3f7ec-bf92-4cc8-b01e-71a62285bb3a" xsi:nil="true"/>
    <ValoIntranetDocumentLanguage xmlns="30a27d7d-ce04-4866-ac87-33f5a860ef6b">Suomi</ValoIntranetDocumentLanguag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Valo Intranetin dokumentti" ma:contentTypeID="0x0101006A759CC3617D4A19826487337992480900E64EB91CB84D77439F93AF56410D1831" ma:contentTypeVersion="14" ma:contentTypeDescription="Luo uusi asiakirja." ma:contentTypeScope="" ma:versionID="fd37a0150d0f1d5214f2c73451f5e110">
  <xsd:schema xmlns:xsd="http://www.w3.org/2001/XMLSchema" xmlns:xs="http://www.w3.org/2001/XMLSchema" xmlns:p="http://schemas.microsoft.com/office/2006/metadata/properties" xmlns:ns2="30a27d7d-ce04-4866-ac87-33f5a860ef6b" xmlns:ns3="7df3f7ec-bf92-4cc8-b01e-71a62285bb3a" targetNamespace="http://schemas.microsoft.com/office/2006/metadata/properties" ma:root="true" ma:fieldsID="891756b8701de17131bee74c1c7690dd" ns2:_="" ns3:_="">
    <xsd:import namespace="30a27d7d-ce04-4866-ac87-33f5a860ef6b"/>
    <xsd:import namespace="7df3f7ec-bf92-4cc8-b01e-71a62285bb3a"/>
    <xsd:element name="properties">
      <xsd:complexType>
        <xsd:sequence>
          <xsd:element name="documentManagement">
            <xsd:complexType>
              <xsd:all>
                <xsd:element ref="ns2:ValoIntranetDocumentOwner" minOccurs="0"/>
                <xsd:element ref="ns2:ValoIntranetDocumentLanguage" minOccurs="0"/>
                <xsd:element ref="ns2:ValoIntranetDocumentType" minOccurs="0"/>
                <xsd:element ref="ns2:ValoIntranetConfidentiality" minOccurs="0"/>
                <xsd:element ref="ns2:ValoIntranetPreservationTime" minOccurs="0"/>
                <xsd:element ref="ns2:OtherOrganisation" minOccurs="0"/>
                <xsd:element ref="ns2:TaxKeywordTaxHTField" minOccurs="0"/>
                <xsd:element ref="ns2:TaxCatchAll" minOccurs="0"/>
                <xsd:element ref="ns2:TaxCatchAllLabel" minOccurs="0"/>
                <xsd:element ref="ns2:SharedWithUsers" minOccurs="0"/>
                <xsd:element ref="ns3:luvt" minOccurs="0"/>
                <xsd:element ref="ns3:cgwz" minOccurs="0"/>
                <xsd:element ref="ns3:i5w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a27d7d-ce04-4866-ac87-33f5a860ef6b" elementFormDefault="qualified">
    <xsd:import namespace="http://schemas.microsoft.com/office/2006/documentManagement/types"/>
    <xsd:import namespace="http://schemas.microsoft.com/office/infopath/2007/PartnerControls"/>
    <xsd:element name="ValoIntranetDocumentOwner" ma:index="8" nillable="true" ma:displayName="Omistaja" ma:list="UserInfo" ma:SharePointGroup="0" ma:internalName="ValoIntranetDocumen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ValoIntranetDocumentLanguage" ma:index="9" nillable="true" ma:displayName="Kieli" ma:default="Suomi" ma:description="" ma:internalName="ValoIntranetDocumentLanguage">
      <xsd:simpleType>
        <xsd:restriction base="dms:Choice">
          <xsd:enumeration value="Suomi"/>
          <xsd:enumeration value="Ruotsi"/>
          <xsd:enumeration value="Englanti"/>
        </xsd:restriction>
      </xsd:simpleType>
    </xsd:element>
    <xsd:element name="ValoIntranetDocumentType" ma:index="10" nillable="true" ma:displayName="Dokumentin tyyppi" ma:format="Dropdown" ma:internalName="ValoIntranetDocumentType" ma:readOnly="false">
      <xsd:simpleType>
        <xsd:restriction base="dms:Choice">
          <xsd:enumeration value="Lista"/>
          <xsd:enumeration value="Ohje"/>
          <xsd:enumeration value="Artikkeli"/>
          <xsd:enumeration value="Toimintakertomus"/>
          <xsd:enumeration value="Toimintasuunnitelma"/>
          <xsd:enumeration value="Luonnos"/>
          <xsd:enumeration value="Budjetti"/>
          <xsd:enumeration value="Pöytäkirja"/>
          <xsd:enumeration value="Muistio"/>
          <xsd:enumeration value="Kirje"/>
          <xsd:enumeration value="Esitys"/>
          <xsd:enumeration value="Esitelmä"/>
          <xsd:enumeration value="Lausunto"/>
          <xsd:enumeration value="Sopimus"/>
          <xsd:enumeration value="Selvitys"/>
          <xsd:enumeration value="Tutkimus"/>
          <xsd:enumeration value="Raportti"/>
          <xsd:enumeration value="Matkaraportti"/>
          <xsd:enumeration value="Matkamääräys"/>
          <xsd:enumeration value="Seminaariraportti"/>
          <xsd:enumeration value="Poissaoloilmoitus"/>
          <xsd:enumeration value="Kehityskeskustelu"/>
          <xsd:enumeration value="Chatham house"/>
          <xsd:enumeration value="Blanco"/>
          <xsd:enumeration value="Blogi"/>
        </xsd:restriction>
      </xsd:simpleType>
    </xsd:element>
    <xsd:element name="ValoIntranetConfidentiality" ma:index="11" nillable="true" ma:displayName="Turvaluokka" ma:default="Julkinen" ma:internalName="ValoIntranetConfidentiality" ma:readOnly="false">
      <xsd:simpleType>
        <xsd:restriction base="dms:Choice">
          <xsd:enumeration value="STI"/>
          <xsd:enumeration value="STII"/>
          <xsd:enumeration value="STIII"/>
          <xsd:enumeration value="STIV"/>
          <xsd:enumeration value="Ei määritelty (tekijä muu kuin HVKlainen)"/>
          <xsd:enumeration value="Julkinen"/>
        </xsd:restriction>
      </xsd:simpleType>
    </xsd:element>
    <xsd:element name="ValoIntranetPreservationTime" ma:index="12" nillable="true" ma:displayName="Säilytysaika" ma:default="5 vuotta" ma:internalName="ValoIntranetPreservationTime">
      <xsd:simpleType>
        <xsd:restriction base="dms:Choice">
          <xsd:enumeration value="1 vuosi"/>
          <xsd:enumeration value="5 vuotta"/>
          <xsd:enumeration value="10 vuotta"/>
          <xsd:enumeration value="Pysyvä"/>
        </xsd:restriction>
      </xsd:simpleType>
    </xsd:element>
    <xsd:element name="OtherOrganisation" ma:index="13" nillable="true" ma:displayName="Muu organisaatio" ma:internalName="OtherOrganisation">
      <xsd:simpleType>
        <xsd:restriction base="dms:Choice">
          <xsd:enumeration value="Alkutuotantopooli"/>
          <xsd:enumeration value="Aluepooli"/>
          <xsd:enumeration value="AVI"/>
          <xsd:enumeration value="Digia"/>
          <xsd:enumeration value="DSB"/>
          <xsd:enumeration value="Elinkeinoelämän keskusliitto"/>
          <xsd:enumeration value="Elintarviketeollisuuspooli"/>
          <xsd:enumeration value="ELY"/>
          <xsd:enumeration value="Energiavirasto"/>
          <xsd:enumeration value="Erillisverkot"/>
          <xsd:enumeration value="EU"/>
          <xsd:enumeration value="EVIRA"/>
          <xsd:enumeration value="Fingrid"/>
          <xsd:enumeration value="Finanssialan keskusliitto"/>
          <xsd:enumeration value="FOCP"/>
          <xsd:enumeration value="FONES"/>
          <xsd:enumeration value="Gasum"/>
          <xsd:enumeration value="Digipooli"/>
          <xsd:enumeration value="Ilmakuljetuspooli"/>
          <xsd:enumeration value="Insta"/>
          <xsd:enumeration value="Kauppa- ja jakelupooli"/>
          <xsd:enumeration value="Kemian pooli"/>
          <xsd:enumeration value="Liikennevirasto"/>
          <xsd:enumeration value="Liikenne- ja viestintäministeriö"/>
          <xsd:enumeration value="Maakuljetuspooli"/>
          <xsd:enumeration value="MATINE"/>
          <xsd:enumeration value="Mediapooli"/>
          <xsd:enumeration value="Metsäpooli"/>
          <xsd:enumeration value="MIL-pooli"/>
          <xsd:enumeration value="Maa- ja metsätalousministeriö"/>
          <xsd:enumeration value="MSB"/>
          <xsd:enumeration value="Muovi- ja kumipooli"/>
          <xsd:enumeration value="NATO"/>
          <xsd:enumeration value="Neste"/>
          <xsd:enumeration value="OECD"/>
          <xsd:enumeration value="Opetus- ja kulttuuriministeriö"/>
          <xsd:enumeration value="Oikeusministeriö"/>
          <xsd:enumeration value="Puolustusministeriö"/>
          <xsd:enumeration value="Poliisi"/>
          <xsd:enumeration value="Suojelupoliisi"/>
          <xsd:enumeration value="Patentti- ja rekisterihallitus"/>
          <xsd:enumeration value="Puolustusvoimat"/>
          <xsd:enumeration value="Rahoitushuoltopooli"/>
          <xsd:enumeration value="Rajavartiolaitos"/>
          <xsd:enumeration value="Rakennuspooli"/>
          <xsd:enumeration value="SHVD"/>
          <xsd:enumeration value="Sisäministeriö"/>
          <xsd:enumeration value="Sosiaali- ja terveysministeriö"/>
          <xsd:enumeration value="Suomen Pankki"/>
          <xsd:enumeration value="SäPo"/>
          <xsd:enumeration value="Teknologiapooli"/>
          <xsd:enumeration value="Työ- ja elinkeinoministeriö"/>
          <xsd:enumeration value="Terveydenhuoltopooli"/>
          <xsd:enumeration value="Tilastokeskus"/>
          <xsd:enumeration value="Turvallisuuskomitea"/>
          <xsd:enumeration value="Ulkoministeriö"/>
          <xsd:enumeration value="Vakuutusalan pooli"/>
          <xsd:enumeration value="Valtiokonttori"/>
          <xsd:enumeration value="Valtori"/>
          <xsd:enumeration value="Vesihuoltopooli"/>
          <xsd:enumeration value="Vesikuljetuspooli"/>
          <xsd:enumeration value="Viestintävirasto"/>
          <xsd:enumeration value="Valtiovarainministeriö"/>
          <xsd:enumeration value="Valtioneuvoston kanslia"/>
          <xsd:enumeration value="Voimatalouspooli"/>
          <xsd:enumeration value="Ympäristöministeriö"/>
          <xsd:enumeration value="Öljypooli"/>
        </xsd:restriction>
      </xsd:simpleType>
    </xsd:element>
    <xsd:element name="TaxKeywordTaxHTField" ma:index="14" nillable="true" ma:taxonomy="true" ma:internalName="TaxKeywordTaxHTField" ma:taxonomyFieldName="TaxKeyword" ma:displayName="Yrityksen avainsanat" ma:fieldId="{23f27201-bee3-471e-b2e7-b64fd8b7ca38}" ma:taxonomyMulti="true" ma:sspId="f1bf0c23-8dd2-470c-96c5-55999e217f4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Luokituksen Kaikki-sarake" ma:hidden="true" ma:list="{eae5ce38-cd21-4dcc-b9a0-993cb8a8704d}" ma:internalName="TaxCatchAll" ma:showField="CatchAllData" ma:web="30a27d7d-ce04-4866-ac87-33f5a860ef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Luokituksen Kaikki-sarake1" ma:hidden="true" ma:list="{eae5ce38-cd21-4dcc-b9a0-993cb8a8704d}" ma:internalName="TaxCatchAllLabel" ma:readOnly="true" ma:showField="CatchAllDataLabel" ma:web="30a27d7d-ce04-4866-ac87-33f5a860ef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f3f7ec-bf92-4cc8-b01e-71a62285bb3a" elementFormDefault="qualified">
    <xsd:import namespace="http://schemas.microsoft.com/office/2006/documentManagement/types"/>
    <xsd:import namespace="http://schemas.microsoft.com/office/infopath/2007/PartnerControls"/>
    <xsd:element name="luvt" ma:index="19" nillable="true" ma:displayName="Suomi" ma:internalName="luvt">
      <xsd:simpleType>
        <xsd:restriction base="dms:Text"/>
      </xsd:simpleType>
    </xsd:element>
    <xsd:element name="cgwz" ma:index="20" nillable="true" ma:displayName="Ruotsi" ma:internalName="cgwz">
      <xsd:simpleType>
        <xsd:restriction base="dms:Text"/>
      </xsd:simpleType>
    </xsd:element>
    <xsd:element name="i5w7" ma:index="21" nillable="true" ma:displayName="Englanti" ma:internalName="i5w7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AC3CF2-AB42-4672-AA9C-86192F4A8138}">
  <ds:schemaRefs>
    <ds:schemaRef ds:uri="7df3f7ec-bf92-4cc8-b01e-71a62285bb3a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30a27d7d-ce04-4866-ac87-33f5a860ef6b"/>
  </ds:schemaRefs>
</ds:datastoreItem>
</file>

<file path=customXml/itemProps2.xml><?xml version="1.0" encoding="utf-8"?>
<ds:datastoreItem xmlns:ds="http://schemas.openxmlformats.org/officeDocument/2006/customXml" ds:itemID="{1C2CC845-0A9D-4A48-8992-CECA3C18C9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a27d7d-ce04-4866-ac87-33f5a860ef6b"/>
    <ds:schemaRef ds:uri="7df3f7ec-bf92-4cc8-b01e-71a62285bb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25A58B-E639-4673-95E8-45D27B43F8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2241</TotalTime>
  <Words>412</Words>
  <Application>Microsoft Office PowerPoint</Application>
  <PresentationFormat>Laajakuva</PresentationFormat>
  <Paragraphs>122</Paragraphs>
  <Slides>11</Slides>
  <Notes>4</Notes>
  <HiddenSlides>0</HiddenSlides>
  <MMClips>1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Calibri</vt:lpstr>
      <vt:lpstr>Wingdings 2</vt:lpstr>
      <vt:lpstr>Tumma teema</vt:lpstr>
      <vt:lpstr>1_Tumma teema</vt:lpstr>
      <vt:lpstr>Kriisistä kriisiin - huoltovarmuuden tilannekuva</vt:lpstr>
      <vt:lpstr>Huoltovarmuustyön perustana riskien ja keskinäisriippuvuuksien tunnistaminen</vt:lpstr>
      <vt:lpstr>Huoltovarmuusorganisaatio tuo kriittiset toimijat yhteen  </vt:lpstr>
      <vt:lpstr>Energiakriittinen talvi 2022-2023 - missä olivat kipupisteet?</vt:lpstr>
      <vt:lpstr>Astetta alemmas - kuluttajien energiatietoisuus harppasi ylös</vt:lpstr>
      <vt:lpstr>Yhdessä valtava määrä toimenpiteitä ja tuloksia</vt:lpstr>
      <vt:lpstr>Energiaratkaisuja hiilineutraaliin yhteiskuntaan 1/2</vt:lpstr>
      <vt:lpstr>Energiaratkaisuja hiilineutraaliin yhteiskuntaan 2/2</vt:lpstr>
      <vt:lpstr>Huoltovarmuuskeskuksen Energia 2030-ohjelmalla varaudutaan yhteiskunnan muutoksiin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HVK esityspohja</dc:title>
  <dc:creator>Pia Oesch</dc:creator>
  <cp:keywords/>
  <cp:lastModifiedBy>Irmeli Ylitalo</cp:lastModifiedBy>
  <cp:revision>81</cp:revision>
  <dcterms:created xsi:type="dcterms:W3CDTF">2023-01-12T08:15:32Z</dcterms:created>
  <dcterms:modified xsi:type="dcterms:W3CDTF">2023-04-20T09:15:54Z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0x0101006A759CC3617D4A19826487337992480900E64EB91CB84D77439F93AF56410D1831</vt:lpwstr>
  </property>
  <property fmtid="{D5CDD505-2E9C-101B-9397-08002B2CF9AE}" pid="3" name="TaxKeyword">
    <vt:lpwstr/>
  </property>
</Properties>
</file>