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957" r:id="rId2"/>
    <p:sldId id="996" r:id="rId3"/>
    <p:sldId id="1106" r:id="rId4"/>
    <p:sldId id="1109" r:id="rId5"/>
    <p:sldId id="1107" r:id="rId6"/>
    <p:sldId id="1053" r:id="rId7"/>
    <p:sldId id="1062" r:id="rId8"/>
    <p:sldId id="1059" r:id="rId9"/>
    <p:sldId id="1002" r:id="rId10"/>
    <p:sldId id="1108" r:id="rId11"/>
    <p:sldId id="915" r:id="rId12"/>
    <p:sldId id="1047" r:id="rId13"/>
    <p:sldId id="1094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46"/>
    <p:restoredTop sz="94604"/>
  </p:normalViewPr>
  <p:slideViewPr>
    <p:cSldViewPr snapToGrid="0" snapToObjects="1">
      <p:cViewPr varScale="1">
        <p:scale>
          <a:sx n="45" d="100"/>
          <a:sy n="45" d="100"/>
        </p:scale>
        <p:origin x="192" y="1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35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833F4B1A-FC13-D24C-801D-A1240B6A5B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848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dirty="0"/>
              <a:t>Marttojen vuosiseminaari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250248F-A0ED-364D-9756-276E79E98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i-FI" dirty="0"/>
              <a:t>21.4.2023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A4544E7-24B4-9546-81D0-4897551B6A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8F29FCA-D2F4-9B4B-B4BF-D0EB15FB54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323E7-6890-F449-A4A1-6241F4612E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8144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66034-AEE6-3444-A60F-3A043AE70860}" type="datetimeFigureOut">
              <a:rPr lang="fi-FI" smtClean="0"/>
              <a:t>21.4.2023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CAF71-3F39-8742-B9AF-461DB95BEA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071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CAF71-3F39-8742-B9AF-461DB95BEAB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0836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CAF71-3F39-8742-B9AF-461DB95BEAB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540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4538"/>
            <a:ext cx="6580188" cy="3702050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94238"/>
            <a:ext cx="5426075" cy="4441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32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DD8C8B-4E39-C143-B149-58C7ACE968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06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CAF71-3F39-8742-B9AF-461DB95BEAB2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87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95AAB9-EE79-5A48-A595-CD5B9E40C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F3D751D-9C32-2242-9F16-9DF2A6F4E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851AE9-306F-6C45-8412-F149D47FC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13E3-38E0-8C4F-8EBE-F3A46E08DAA7}" type="datetime1">
              <a:rPr lang="fi-FI" smtClean="0"/>
              <a:t>21.4.2023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701996-E6FE-F84C-B5CC-2C5FE7D9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Dosentti Marja-Liisa Manka, Tampereen yliopisto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0D2F69A-432C-E041-B2DA-0A205CE9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928-CA19-C747-A0C6-198291DD3C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708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84E40E-7FCF-2140-A97C-2A343BDC4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4D7987D-5D6A-0C43-8808-A601AA72D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6B17E7-59E5-584D-AA4E-2AC1766D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5CD4-EE0E-0C45-A08C-888501D0C0DF}" type="datetime1">
              <a:rPr lang="fi-FI" smtClean="0"/>
              <a:t>21.4.2023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FC155F-D17A-7648-A165-34968F74D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Dosentti Marja-Liisa Manka, Tampereen yliopisto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2EFB24-8F73-9F4E-BD20-D839D59D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928-CA19-C747-A0C6-198291DD3C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08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4F3D55F-79C4-F642-9C94-C3BDE9D86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A70E6D2-2C22-3A4D-9ABA-75CDA3D35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6A98E4-649D-B543-A600-7146D1843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BBE0-EC3D-8E41-A6FC-C8C1E31CA0A5}" type="datetime1">
              <a:rPr lang="fi-FI" smtClean="0"/>
              <a:t>21.4.2023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DCC12C-C198-C149-BE8C-C1B8BD09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Dosentti Marja-Liisa Manka, Tampereen yliopisto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270660-79AC-E145-A39E-830781F5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928-CA19-C747-A0C6-198291DD3C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575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624417" y="1628776"/>
            <a:ext cx="5384800" cy="45307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12417" y="1628776"/>
            <a:ext cx="5384800" cy="45307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DAEAE-2F50-BC4E-9DBE-AA6B2CDD2DE5}" type="datetime1">
              <a:rPr lang="fi-FI" smtClean="0"/>
              <a:t>21.4.2023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Dosentti Marja-Liisa Manka, Tampereen yliopisto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7C624-5F82-9B47-9610-AE33AD058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6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4A97DB-D810-0D40-A904-94A7D6FC5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8EB624-9375-0D47-9A45-9123AE77E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6CE3B1-F98F-3C44-BD34-0D56DD6D8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2803-613A-B141-9E4F-D95C352F7885}" type="datetime1">
              <a:rPr lang="fi-FI" smtClean="0"/>
              <a:t>21.4.2023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7D3B34-3338-6047-A21E-5DCCDE61E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Dosentti Marja-Liisa Manka, Tampereen yliopisto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20121B-07D0-B940-84F6-23ABD3C98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928-CA19-C747-A0C6-198291DD3C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695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7FCA84-05C3-2741-AAB3-E7C845AD6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6F9EAD-5608-EB47-BCFD-5F2430B35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5E408A-0451-D846-87DD-EAAB7D642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EB1E-48CA-3A43-AC95-5C88998AAA8C}" type="datetime1">
              <a:rPr lang="fi-FI" smtClean="0"/>
              <a:t>21.4.2023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737E2E-45C7-114E-B827-ADE5A3B7C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Dosentti Marja-Liisa Manka, Tampereen yliopisto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0187A4-6E15-004E-84B1-FDBB80CF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928-CA19-C747-A0C6-198291DD3C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361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C756A4-C15F-1B4E-BBA8-57AA12CB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847DFD-F0F2-0C46-872A-222431149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53EC5BA-2FBA-594D-9334-853BEA467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0F7ED1-4C6C-A84F-88D6-DA50FFB3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4DAD-4D1E-DF42-B565-1DDEC451B776}" type="datetime1">
              <a:rPr lang="fi-FI" smtClean="0"/>
              <a:t>21.4.2023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C128A17-D1AC-774D-9500-F3998944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Dosentti Marja-Liisa Manka, Tampereen yliopisto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9230184-9A29-BA44-8D14-B4FCC828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928-CA19-C747-A0C6-198291DD3C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486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F4E056-6CE9-F149-821F-40E55DF07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B8EEB8E-D9A7-444E-8725-6DCA47755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9B3FABD-0AC5-234A-B8D2-4680B8E43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122CE6C-8F05-714F-BA84-729860AB9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A689508-588E-C548-B169-D54D76A07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D0213D8-B401-ED4B-BA2E-1D17A5B1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ED23-367B-5A47-8444-B18FB0043684}" type="datetime1">
              <a:rPr lang="fi-FI" smtClean="0"/>
              <a:t>21.4.2023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DAE6F32-1624-9149-A8E6-2D31F618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Dosentti Marja-Liisa Manka, Tampereen yliopisto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DDCC339-77D9-0340-811F-480528D4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928-CA19-C747-A0C6-198291DD3C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993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4CBEF3-89D6-6D43-90C0-AD7409A0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8B833B8-1E3E-AA46-8877-68397C05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B33C-F744-624D-8816-3951558207C9}" type="datetime1">
              <a:rPr lang="fi-FI" smtClean="0"/>
              <a:t>21.4.2023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7BC65C9-0890-EE48-8E9B-97FF64AF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Dosentti Marja-Liisa Manka, Tampereen yliopisto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E177E4-3AEE-4D42-BAC4-73CF7BEA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928-CA19-C747-A0C6-198291DD3C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052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737B0AF-FCE0-B044-91D6-F2EA1680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2334-C437-554D-9393-1B976D0356FC}" type="datetime1">
              <a:rPr lang="fi-FI" smtClean="0"/>
              <a:t>21.4.2023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2B9ECA4-4713-4644-B11B-5C46E72F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Dosentti Marja-Liisa Manka, Tampereen yliopisto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A6EB9A-CBBA-8A43-806A-86C0EE1D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928-CA19-C747-A0C6-198291DD3C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873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9D3073-092D-CF47-9E46-0DB7F365D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78DCAB-8FB4-F648-819C-01A5A2617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B198C8B-D9E5-1447-8AE2-F43D849AE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622F88-2F36-194E-90D5-6AF0C0B83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626D-EF29-7642-A182-7F605533084F}" type="datetime1">
              <a:rPr lang="fi-FI" smtClean="0"/>
              <a:t>21.4.2023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1BB305B-976D-EC46-8326-74C72A74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Dosentti Marja-Liisa Manka, Tampereen yliopisto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CB50175-6474-0348-805D-2FF2CB5D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928-CA19-C747-A0C6-198291DD3C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50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CCAAF2-16F6-2C40-AE4B-E299C8C49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B49BAC3-A103-594A-A0D6-684F40C02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1DFDF00-B7D0-AF4C-8ED3-47FEE9B3A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F0A2973-729B-CF45-A71B-F4F6E122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6432-0A8C-1A47-B4A4-E58EC12F6ECB}" type="datetime1">
              <a:rPr lang="fi-FI" smtClean="0"/>
              <a:t>21.4.2023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B93570A-E6E9-224F-A8BF-6C704C6A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Dosentti Marja-Liisa Manka, Tampereen yliopisto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F1595B8-8EFA-8846-BDD7-A351CBC8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928-CA19-C747-A0C6-198291DD3C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748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EDD4B5E-4257-9E48-A6F8-39154264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AA126A9-75FE-F148-9E84-AA1006E44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27A942D-BF14-FD42-9897-9683CB981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8A687-9C33-B841-83BC-1B2D78E331F3}" type="datetime1">
              <a:rPr lang="fi-FI" smtClean="0"/>
              <a:t>21.4.2023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07F409-0880-FF45-AFB1-C0A166A45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Dosentti Marja-Liisa </a:t>
            </a:r>
            <a:r>
              <a:rPr lang="fi-FI" err="1"/>
              <a:t>Manka</a:t>
            </a:r>
            <a:r>
              <a:rPr lang="fi-FI"/>
              <a:t>, Tampereen yliopisto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292DDF-37E8-D44E-9D52-B8A3A0B51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4928-CA19-C747-A0C6-198291DD3C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811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cendum.fi/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hyperlink" Target="https://shop.almatalent.fi/sivu/tuote/tyohyvinvointi/4810395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hop.almatalent.fi/stressikirja" TargetMode="External"/><Relationship Id="rId5" Type="http://schemas.openxmlformats.org/officeDocument/2006/relationships/image" Target="../media/image16.emf"/><Relationship Id="rId10" Type="http://schemas.openxmlformats.org/officeDocument/2006/relationships/image" Target="../media/image19.jpeg"/><Relationship Id="rId4" Type="http://schemas.openxmlformats.org/officeDocument/2006/relationships/hyperlink" Target="https://shop.almatalent.fi/tyonilo" TargetMode="External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happiness.repor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Riitta-Liisa_Larjovuori/publication/278390607_Voimavarat_kayttoon_-_miten_kehitan_psykologista_paaomaa/links/557ffc3a08aeea18b77a3212/Voimavarat-kaeyttoeoen-miten-kehitaen-psykologista-paeaeomaa.pd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Kuva 6" descr="Kuva, joka sisältää kohteen ruoho, ulko, istuminen, kukka&#10;&#10;Kuvaus luotu automaattisesti">
            <a:extLst>
              <a:ext uri="{FF2B5EF4-FFF2-40B4-BE49-F238E27FC236}">
                <a16:creationId xmlns:a16="http://schemas.microsoft.com/office/drawing/2014/main" id="{1A3104DD-3C86-3442-9A5A-9ED3D8744B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5740" y="10"/>
            <a:ext cx="866851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255BD2C-5283-CD43-B358-CAB48EC7B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819" y="2305453"/>
            <a:ext cx="6280309" cy="2102022"/>
          </a:xfrm>
        </p:spPr>
        <p:txBody>
          <a:bodyPr anchor="b">
            <a:normAutofit fontScale="90000"/>
          </a:bodyPr>
          <a:lstStyle/>
          <a:p>
            <a:pPr algn="l"/>
            <a:r>
              <a:rPr lang="fi-FI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Mikä meitä kannattelee?</a:t>
            </a:r>
            <a:br>
              <a:rPr lang="fi-FI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fi-FI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i-FI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Miten jaksamme epävarmuutta?</a:t>
            </a:r>
            <a:br>
              <a:rPr lang="fi-FI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fi-FI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i-FI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Mitä järjestötyö merkitsee?</a:t>
            </a:r>
          </a:p>
        </p:txBody>
      </p:sp>
      <p:sp>
        <p:nvSpPr>
          <p:cNvPr id="9" name="Alaotsikko 8">
            <a:extLst>
              <a:ext uri="{FF2B5EF4-FFF2-40B4-BE49-F238E27FC236}">
                <a16:creationId xmlns:a16="http://schemas.microsoft.com/office/drawing/2014/main" id="{768633C8-1F2D-8B4B-8D45-1556D758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653" y="4666141"/>
            <a:ext cx="5814678" cy="2103755"/>
          </a:xfrm>
        </p:spPr>
        <p:txBody>
          <a:bodyPr>
            <a:normAutofit/>
          </a:bodyPr>
          <a:lstStyle/>
          <a:p>
            <a:pPr algn="l"/>
            <a:endParaRPr lang="fi-FI" sz="37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l"/>
            <a:endParaRPr lang="fi-FI" sz="2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297C3F0-B361-8A45-8255-FEDEFB340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321" y="6356350"/>
            <a:ext cx="280901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  <a:defRPr/>
            </a:pPr>
            <a:endParaRPr lang="en-US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A2701CE-7EC8-0D40-95C3-965656D7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197D9FDB-3AAA-904D-8777-F41B4B44EAF1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2BD15693-7E6A-094A-A1CD-207F756E437E}"/>
              </a:ext>
            </a:extLst>
          </p:cNvPr>
          <p:cNvSpPr/>
          <p:nvPr/>
        </p:nvSpPr>
        <p:spPr>
          <a:xfrm>
            <a:off x="565026" y="5401905"/>
            <a:ext cx="6280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fi-FI" sz="2400" dirty="0"/>
              <a:t>Dosentti Marja-Liisa Manka, Tampereen yliopisto</a:t>
            </a:r>
          </a:p>
        </p:txBody>
      </p:sp>
    </p:spTree>
    <p:extLst>
      <p:ext uri="{BB962C8B-B14F-4D97-AF65-F5344CB8AC3E}">
        <p14:creationId xmlns:p14="http://schemas.microsoft.com/office/powerpoint/2010/main" val="509422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55BD2C-5283-CD43-B358-CAB48EC7B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29" y="1659769"/>
            <a:ext cx="5614971" cy="4131431"/>
          </a:xfrm>
        </p:spPr>
        <p:txBody>
          <a:bodyPr anchor="b">
            <a:normAutofit fontScale="90000"/>
          </a:bodyPr>
          <a:lstStyle/>
          <a:p>
            <a:pPr algn="l"/>
            <a:r>
              <a:rPr lang="fi-FI" sz="5300" dirty="0">
                <a:solidFill>
                  <a:schemeClr val="accent2"/>
                </a:solidFill>
              </a:rPr>
              <a:t>Etsi merkityksellisiä tavoitteita arjesta -</a:t>
            </a:r>
            <a:br>
              <a:rPr lang="fi-FI" sz="5300" dirty="0">
                <a:solidFill>
                  <a:schemeClr val="accent2"/>
                </a:solidFill>
              </a:rPr>
            </a:br>
            <a:r>
              <a:rPr lang="fi-FI" sz="5300" dirty="0">
                <a:solidFill>
                  <a:schemeClr val="accent2"/>
                </a:solidFill>
              </a:rPr>
              <a:t>älä huvipuistosta</a:t>
            </a:r>
            <a:br>
              <a:rPr lang="fi-FI" sz="4400" dirty="0"/>
            </a:br>
            <a:br>
              <a:rPr lang="fi-FI" sz="4400" dirty="0"/>
            </a:br>
            <a:r>
              <a:rPr lang="fi-FI" sz="4400" dirty="0">
                <a:latin typeface="+mn-lt"/>
              </a:rPr>
              <a:t>”Mikä saa aivosi kukoistamaan tai poskesi hehkumaan?”</a:t>
            </a:r>
            <a:br>
              <a:rPr lang="fi-FI" sz="4400" dirty="0">
                <a:latin typeface="+mn-lt"/>
              </a:rPr>
            </a:br>
            <a:br>
              <a:rPr lang="fi-FI" sz="4400" dirty="0">
                <a:latin typeface="+mn-lt"/>
              </a:rPr>
            </a:br>
            <a:r>
              <a:rPr lang="fi-FI" sz="4400" dirty="0">
                <a:latin typeface="+mn-lt"/>
              </a:rPr>
              <a:t>Järjestötyö!</a:t>
            </a:r>
            <a:endParaRPr lang="fi-FI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3" name="Kuva 2" descr="Kukka-aivokollaasi">
            <a:extLst>
              <a:ext uri="{FF2B5EF4-FFF2-40B4-BE49-F238E27FC236}">
                <a16:creationId xmlns:a16="http://schemas.microsoft.com/office/drawing/2014/main" id="{D7D63D52-85C5-8433-2DCB-08B2102972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00" r="2" b="9564"/>
          <a:stretch/>
        </p:blipFill>
        <p:spPr>
          <a:xfrm>
            <a:off x="5662629" y="10"/>
            <a:ext cx="652937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3857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ydänsammal0480_10151103391665922_1814284328_n">
            <a:extLst>
              <a:ext uri="{FF2B5EF4-FFF2-40B4-BE49-F238E27FC236}">
                <a16:creationId xmlns:a16="http://schemas.microsoft.com/office/drawing/2014/main" id="{C81B45A1-0D67-084B-81CA-48AE08F63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19" b="1991"/>
          <a:stretch/>
        </p:blipFill>
        <p:spPr bwMode="auto">
          <a:xfrm>
            <a:off x="3808216" y="10"/>
            <a:ext cx="8383784" cy="6721465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0263" y="1695577"/>
            <a:ext cx="4131686" cy="1125728"/>
          </a:xfrm>
        </p:spPr>
        <p:txBody>
          <a:bodyPr anchor="b">
            <a:noAutofit/>
          </a:bodyPr>
          <a:lstStyle/>
          <a:p>
            <a:r>
              <a:rPr lang="fi-FI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Huolehdi palautumisestas</a:t>
            </a:r>
            <a:r>
              <a:rPr lang="fi-FI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Dosentti Marja-Liisa Manka, Tampereen yliopisto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1919536" y="486916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878CA78-F51D-DB48-89BD-2BF3BAF62798}"/>
              </a:ext>
            </a:extLst>
          </p:cNvPr>
          <p:cNvSpPr txBox="1"/>
          <p:nvPr/>
        </p:nvSpPr>
        <p:spPr>
          <a:xfrm>
            <a:off x="5521757" y="2740036"/>
            <a:ext cx="641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chemeClr val="bg1"/>
                </a:solidFill>
              </a:rPr>
              <a:t>Nähdäkseen on pysähdyttävä</a:t>
            </a:r>
            <a:r>
              <a:rPr lang="fi-FI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E72932B-FAA7-151B-AEDF-7B5696FFFE12}"/>
              </a:ext>
            </a:extLst>
          </p:cNvPr>
          <p:cNvSpPr txBox="1"/>
          <p:nvPr/>
        </p:nvSpPr>
        <p:spPr>
          <a:xfrm>
            <a:off x="472438" y="3865764"/>
            <a:ext cx="3518757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3200" b="1" dirty="0"/>
              <a:t>Lupakirja:</a:t>
            </a:r>
          </a:p>
          <a:p>
            <a:pPr algn="ctr"/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Jokaisella on oltava omaa aikaa, jolloin voi tehdä, mitä haluaa. Se auttaa palautumaan paineista.</a:t>
            </a:r>
          </a:p>
        </p:txBody>
      </p:sp>
    </p:spTree>
    <p:extLst>
      <p:ext uri="{BB962C8B-B14F-4D97-AF65-F5344CB8AC3E}">
        <p14:creationId xmlns:p14="http://schemas.microsoft.com/office/powerpoint/2010/main" val="4092348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A28583-5D75-8C45-AC8D-C5F2822D5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sz="4100" b="1" dirty="0">
                <a:solidFill>
                  <a:schemeClr val="accent2"/>
                </a:solidFill>
              </a:rPr>
              <a:t>Elämänilon avaimia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072292-7745-8A46-A7B8-317719E80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fi-FI" sz="2400" i="1" dirty="0"/>
              <a:t>Ota selvää juuristasi, koska sieltä löydät </a:t>
            </a:r>
            <a:r>
              <a:rPr lang="fi-FI" sz="2400" b="1" i="1" dirty="0"/>
              <a:t>hiostajasi</a:t>
            </a:r>
            <a:r>
              <a:rPr lang="fi-FI" sz="2400" dirty="0"/>
              <a:t>. Eilinen sanelee tämän päivä. </a:t>
            </a:r>
          </a:p>
          <a:p>
            <a:r>
              <a:rPr lang="fi-FI" sz="2400" b="1" i="1" dirty="0"/>
              <a:t>Älä valita – ala valita! </a:t>
            </a:r>
            <a:r>
              <a:rPr lang="fi-FI" sz="2400" i="1" dirty="0"/>
              <a:t>Etsi </a:t>
            </a:r>
            <a:r>
              <a:rPr lang="fi-FI" sz="2400" b="1" i="1" dirty="0"/>
              <a:t>ratkaisuja,</a:t>
            </a:r>
            <a:r>
              <a:rPr lang="fi-FI" sz="2400" i="1" dirty="0"/>
              <a:t> älä ongelmia</a:t>
            </a:r>
          </a:p>
          <a:p>
            <a:r>
              <a:rPr lang="fi-FI" sz="2400" i="1" dirty="0"/>
              <a:t>Huolehdi </a:t>
            </a:r>
            <a:r>
              <a:rPr lang="fi-FI" sz="2400" b="1" i="1" dirty="0"/>
              <a:t>ihmissuhteista</a:t>
            </a:r>
            <a:r>
              <a:rPr lang="fi-FI" sz="2400" i="1" dirty="0"/>
              <a:t>, koska yhdessä onnistumme paremmin.</a:t>
            </a:r>
            <a:r>
              <a:rPr lang="fi-FI" sz="2400" dirty="0"/>
              <a:t> </a:t>
            </a:r>
          </a:p>
          <a:p>
            <a:r>
              <a:rPr lang="fi-FI" sz="2400" i="1" dirty="0"/>
              <a:t>Kasvata </a:t>
            </a:r>
            <a:r>
              <a:rPr lang="fi-FI" sz="2400" b="1" i="1" dirty="0"/>
              <a:t>psykologista pääomaa, opi uutta</a:t>
            </a:r>
          </a:p>
          <a:p>
            <a:r>
              <a:rPr lang="fi-FI" sz="2400" i="1" dirty="0"/>
              <a:t>Etsi merkityksellisiä </a:t>
            </a:r>
            <a:r>
              <a:rPr lang="fi-FI" sz="2400" b="1" i="1" dirty="0"/>
              <a:t>tavoitteita</a:t>
            </a:r>
            <a:r>
              <a:rPr lang="fi-FI" sz="2400" b="1" dirty="0"/>
              <a:t> </a:t>
            </a:r>
            <a:r>
              <a:rPr lang="fi-FI" sz="2400" dirty="0"/>
              <a:t>elämällesi ja työllesi esim. järjestötyöstä.</a:t>
            </a:r>
          </a:p>
          <a:p>
            <a:r>
              <a:rPr lang="fi-FI" sz="2400" i="1" dirty="0"/>
              <a:t>Huolehdi </a:t>
            </a:r>
            <a:r>
              <a:rPr lang="fi-FI" sz="2400" b="1" i="1" dirty="0"/>
              <a:t>palautumisestasi</a:t>
            </a:r>
            <a:r>
              <a:rPr lang="fi-FI" sz="2400" i="1" dirty="0"/>
              <a:t>, niin jaksat</a:t>
            </a:r>
          </a:p>
          <a:p>
            <a:endParaRPr lang="fi-FI" sz="2400" i="1" dirty="0"/>
          </a:p>
        </p:txBody>
      </p:sp>
      <p:pic>
        <p:nvPicPr>
          <p:cNvPr id="5" name="Sisällön paikkamerkki 7" descr="Kuva, joka sisältää kohteen sisä, laatikko, pöytä, karhu&#10;&#10;Kuvaus luotu automaattisesti">
            <a:extLst>
              <a:ext uri="{FF2B5EF4-FFF2-40B4-BE49-F238E27FC236}">
                <a16:creationId xmlns:a16="http://schemas.microsoft.com/office/drawing/2014/main" id="{98AD66DC-D750-B049-87BE-BE2D3B40BD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" b="115"/>
          <a:stretch/>
        </p:blipFill>
        <p:spPr bwMode="auto">
          <a:xfrm rot="5400000">
            <a:off x="-1111204" y="1111204"/>
            <a:ext cx="6858000" cy="4635591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85E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93D1234-2C58-274C-8533-E00BEF8B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/>
              <a:t>Dosentti Marja-Liisa Manka, Tampereen yliopisto</a:t>
            </a:r>
          </a:p>
        </p:txBody>
      </p:sp>
    </p:spTree>
    <p:extLst>
      <p:ext uri="{BB962C8B-B14F-4D97-AF65-F5344CB8AC3E}">
        <p14:creationId xmlns:p14="http://schemas.microsoft.com/office/powerpoint/2010/main" val="11284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73457" y="274468"/>
            <a:ext cx="6765861" cy="1139825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Lisätietoa</a:t>
            </a:r>
            <a:br>
              <a:rPr lang="fi-FI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fi-FI" sz="2400" dirty="0"/>
              <a:t>20 % alennus perushinnasta osallistujille koodilla TYHYVINETU (</a:t>
            </a:r>
            <a:r>
              <a:rPr lang="fi-FI" sz="2400" dirty="0" err="1"/>
              <a:t>AlmaTalentin</a:t>
            </a:r>
            <a:r>
              <a:rPr lang="fi-FI" sz="2400" dirty="0"/>
              <a:t> teoksista)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Dosentti Marja-Liisa Manka, Tampereen yliopisto</a:t>
            </a:r>
          </a:p>
        </p:txBody>
      </p:sp>
      <p:sp>
        <p:nvSpPr>
          <p:cNvPr id="4" name="Suorakulmio 3"/>
          <p:cNvSpPr/>
          <p:nvPr/>
        </p:nvSpPr>
        <p:spPr>
          <a:xfrm>
            <a:off x="2131265" y="1553243"/>
            <a:ext cx="40634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dirty="0"/>
              <a:t>Manka, M-L. &amp; Manka, M. 2023. Työhyvinvointi, </a:t>
            </a:r>
            <a:r>
              <a:rPr lang="fi-FI" dirty="0" err="1"/>
              <a:t>AlmaTalent</a:t>
            </a:r>
            <a:r>
              <a:rPr lang="fi-FI" dirty="0"/>
              <a:t> uudistettu painos</a:t>
            </a:r>
          </a:p>
          <a:p>
            <a:pPr>
              <a:defRPr/>
            </a:pPr>
            <a:r>
              <a:rPr lang="fi-FI" dirty="0"/>
              <a:t>Sisältää runsaasti harjoituksia. </a:t>
            </a:r>
          </a:p>
          <a:p>
            <a:pPr>
              <a:defRPr/>
            </a:pPr>
            <a:r>
              <a:rPr lang="fi-FI" dirty="0">
                <a:hlinkClick r:id="rId2"/>
              </a:rPr>
              <a:t>https://shop.almatalent.fi/sivu/tuote/tyohyvinvointi/4810395</a:t>
            </a:r>
            <a:endParaRPr lang="fi-FI" dirty="0"/>
          </a:p>
          <a:p>
            <a:pPr>
              <a:defRPr/>
            </a:pPr>
            <a:endParaRPr lang="fi-FI" dirty="0"/>
          </a:p>
        </p:txBody>
      </p:sp>
      <p:pic>
        <p:nvPicPr>
          <p:cNvPr id="6" name="Picture 6" descr="Tyonilo_kans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57" y="3168619"/>
            <a:ext cx="1152128" cy="167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/>
          <p:cNvSpPr txBox="1"/>
          <p:nvPr/>
        </p:nvSpPr>
        <p:spPr>
          <a:xfrm>
            <a:off x="2143430" y="3389989"/>
            <a:ext cx="4063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Manka, M-L. </a:t>
            </a:r>
            <a:r>
              <a:rPr lang="fi-FI" b="1" dirty="0"/>
              <a:t>Työnilo. Perusteos työhyvinvoinnista, mistä se syntyy</a:t>
            </a:r>
            <a:r>
              <a:rPr lang="fi-FI" dirty="0"/>
              <a:t>. Esimerkein ja tarinoin.</a:t>
            </a:r>
          </a:p>
          <a:p>
            <a:r>
              <a:rPr lang="fi-FI" dirty="0">
                <a:hlinkClick r:id="rId4"/>
              </a:rPr>
              <a:t>https://shop.almatalent.fi/tyonilo</a:t>
            </a:r>
            <a:endParaRPr lang="fi-FI" dirty="0"/>
          </a:p>
          <a:p>
            <a:endParaRPr lang="fi-FI" dirty="0"/>
          </a:p>
        </p:txBody>
      </p:sp>
      <p:pic>
        <p:nvPicPr>
          <p:cNvPr id="9" name="Kuva 8" descr="kayntikortti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43" y="4998660"/>
            <a:ext cx="1557808" cy="864096"/>
          </a:xfrm>
          <a:prstGeom prst="rect">
            <a:avLst/>
          </a:prstGeom>
        </p:spPr>
      </p:pic>
      <p:sp>
        <p:nvSpPr>
          <p:cNvPr id="10" name="Suorakulmio 9"/>
          <p:cNvSpPr/>
          <p:nvPr/>
        </p:nvSpPr>
        <p:spPr>
          <a:xfrm>
            <a:off x="2182078" y="4590318"/>
            <a:ext cx="36512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fi-FI" dirty="0"/>
          </a:p>
          <a:p>
            <a:pPr>
              <a:defRPr/>
            </a:pPr>
            <a:r>
              <a:rPr lang="fi-FI" dirty="0"/>
              <a:t>Manka, M-L. 2015. Stressikirja – mistä virtaa? Talentum.</a:t>
            </a:r>
          </a:p>
          <a:p>
            <a:pPr>
              <a:defRPr/>
            </a:pPr>
            <a:r>
              <a:rPr lang="fi-FI" dirty="0"/>
              <a:t>Hyvä ja huono stressi, miten ne erottaa ja mitä tehdä, jotta stressi vähenisi. Teoriaa ja käytäntöä.</a:t>
            </a:r>
          </a:p>
          <a:p>
            <a:pPr>
              <a:defRPr/>
            </a:pPr>
            <a:r>
              <a:rPr lang="fi-FI" dirty="0">
                <a:hlinkClick r:id="rId6"/>
              </a:rPr>
              <a:t>https://shop.almatalent.fi/stressikirja</a:t>
            </a:r>
            <a:endParaRPr lang="fi-FI" dirty="0"/>
          </a:p>
          <a:p>
            <a:pPr>
              <a:defRPr/>
            </a:pP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7649192-7F25-0CE8-71E2-0D08166068B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351" y="1476961"/>
            <a:ext cx="1247248" cy="1838049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361D2587-A5FE-CB21-1050-59691B446AD7}"/>
              </a:ext>
            </a:extLst>
          </p:cNvPr>
          <p:cNvSpPr txBox="1"/>
          <p:nvPr/>
        </p:nvSpPr>
        <p:spPr>
          <a:xfrm>
            <a:off x="8020210" y="1478495"/>
            <a:ext cx="3598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i-FI" dirty="0"/>
              <a:t>Manka, M-L. 2022. Mistä nykypäivän elämänilo ja onnellisuus syntyvät? Olemmeko menneisyytemme vankeja, kiitos geeniperimän ja elinympäristön, vai voimmeko itsekin päättää jostakin? Miten tunnistamme </a:t>
            </a:r>
            <a:r>
              <a:rPr lang="fi-FI"/>
              <a:t>hiostajamme? Basam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(2022)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A72CE75-0B1F-A105-72B0-0CD312BCCCEE}"/>
              </a:ext>
            </a:extLst>
          </p:cNvPr>
          <p:cNvSpPr txBox="1"/>
          <p:nvPr/>
        </p:nvSpPr>
        <p:spPr>
          <a:xfrm>
            <a:off x="6600351" y="353341"/>
            <a:ext cx="433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Yhteystiedot: Marja-Liisa Manka</a:t>
            </a:r>
          </a:p>
          <a:p>
            <a:r>
              <a:rPr lang="fi-FI" dirty="0">
                <a:hlinkClick r:id="rId8"/>
              </a:rPr>
              <a:t>www.docendum.fi</a:t>
            </a:r>
            <a:endParaRPr lang="fi-FI" dirty="0"/>
          </a:p>
          <a:p>
            <a:endParaRPr lang="fi-FI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484C86D-2D02-CD51-DAA3-FCBE1CFBC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3" y="1459794"/>
            <a:ext cx="1181033" cy="167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ork goes happy - Paremman työelämän voimavarat">
            <a:extLst>
              <a:ext uri="{FF2B5EF4-FFF2-40B4-BE49-F238E27FC236}">
                <a16:creationId xmlns:a16="http://schemas.microsoft.com/office/drawing/2014/main" id="{B42DF7A9-4850-575B-01F8-C836FF2FB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639" y="3951064"/>
            <a:ext cx="1368671" cy="19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875FD5B-4A57-8BF8-32A1-640645B1ABB7}"/>
              </a:ext>
            </a:extLst>
          </p:cNvPr>
          <p:cNvSpPr txBox="1"/>
          <p:nvPr/>
        </p:nvSpPr>
        <p:spPr>
          <a:xfrm>
            <a:off x="8020210" y="3990154"/>
            <a:ext cx="32471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goes</a:t>
            </a:r>
            <a:r>
              <a:rPr lang="fi-FI" dirty="0"/>
              <a:t> </a:t>
            </a:r>
            <a:r>
              <a:rPr lang="fi-FI" dirty="0" err="1"/>
              <a:t>happy</a:t>
            </a:r>
            <a:r>
              <a:rPr lang="fi-FI" dirty="0"/>
              <a:t> - Paremman työelämän voimavarat on 12 suomalaisen työelämän huippuasiantuntijan ajatuksia sekä näkemyksiä työelämän voimavaroista. (Minea 2022).</a:t>
            </a:r>
          </a:p>
          <a:p>
            <a:r>
              <a:rPr lang="fi-FI" dirty="0"/>
              <a:t>Manka, M-L. Työnilo voimavarana, julistuksesta tekoihin.</a:t>
            </a:r>
          </a:p>
        </p:txBody>
      </p:sp>
    </p:spTree>
    <p:extLst>
      <p:ext uri="{BB962C8B-B14F-4D97-AF65-F5344CB8AC3E}">
        <p14:creationId xmlns:p14="http://schemas.microsoft.com/office/powerpoint/2010/main" val="78659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EBEC6E3-9667-2848-9FAF-27C29737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800225"/>
            <a:ext cx="3088958" cy="2983413"/>
          </a:xfrm>
          <a:prstGeom prst="ellipse">
            <a:avLst/>
          </a:prstGeom>
          <a:solidFill>
            <a:schemeClr val="accent2"/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fi-FI" sz="2600" b="1" dirty="0">
                <a:solidFill>
                  <a:schemeClr val="bg1"/>
                </a:solidFill>
              </a:rPr>
              <a:t>Tällä motolla rakennettiin maailman onnellisin maa: Suomi!</a:t>
            </a:r>
          </a:p>
        </p:txBody>
      </p:sp>
      <p:pic>
        <p:nvPicPr>
          <p:cNvPr id="7" name="Sisällön paikkamerkki 6" descr="Kuva, joka sisältää kohteen pyyhe, laukku, paita&#10;&#10;Kuvaus luotu automaattisesti">
            <a:extLst>
              <a:ext uri="{FF2B5EF4-FFF2-40B4-BE49-F238E27FC236}">
                <a16:creationId xmlns:a16="http://schemas.microsoft.com/office/drawing/2014/main" id="{E3E47767-AE88-214E-8625-F8BA9D3EE8A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1362746"/>
            <a:ext cx="7188199" cy="4526516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FD6DE7-F60D-5146-970E-CEB5F6F52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latin typeface="Calibri" panose="020F0502020204030204"/>
                <a:ea typeface="+mn-ea"/>
                <a:cs typeface="+mn-cs"/>
              </a:rPr>
              <a:t>Dosentti Marja-Liisa Manka, Tampereen yliopisto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8D194FA5-12D8-AB4E-ADAB-7D7AE567A7F4}"/>
              </a:ext>
            </a:extLst>
          </p:cNvPr>
          <p:cNvSpPr txBox="1"/>
          <p:nvPr/>
        </p:nvSpPr>
        <p:spPr>
          <a:xfrm>
            <a:off x="471488" y="4929188"/>
            <a:ext cx="3567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2000" b="1" dirty="0"/>
              <a:t>Subjektiivinen hyvinvointi</a:t>
            </a:r>
          </a:p>
          <a:p>
            <a:pPr marL="285750" indent="-285750">
              <a:buFontTx/>
              <a:buChar char="-"/>
            </a:pPr>
            <a:r>
              <a:rPr lang="fi-FI" sz="2000" b="1" dirty="0"/>
              <a:t>Luottamus</a:t>
            </a:r>
            <a:r>
              <a:rPr lang="fi-FI" sz="2000" dirty="0"/>
              <a:t> ihmisten hyväntahtoisuuteen ja viranomaisiin sekä instituutioihin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13F3E0B-ED41-7646-B483-2C1296E1E668}"/>
              </a:ext>
            </a:extLst>
          </p:cNvPr>
          <p:cNvSpPr txBox="1"/>
          <p:nvPr/>
        </p:nvSpPr>
        <p:spPr>
          <a:xfrm>
            <a:off x="821635" y="408639"/>
            <a:ext cx="9594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2"/>
                </a:solidFill>
                <a:latin typeface="+mj-lt"/>
              </a:rPr>
              <a:t>Perustana hyvinvointivaltio, jonka aiemmat sukupolvet rakensivat meille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9CE6991-19AA-A8B3-418F-BCF9DE35D79A}"/>
              </a:ext>
            </a:extLst>
          </p:cNvPr>
          <p:cNvSpPr txBox="1"/>
          <p:nvPr/>
        </p:nvSpPr>
        <p:spPr>
          <a:xfrm>
            <a:off x="4038600" y="591538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https://worldhappiness.report/</a:t>
            </a:r>
            <a:endParaRPr lang="fi-FI" dirty="0"/>
          </a:p>
          <a:p>
            <a:endParaRPr lang="fi-FI" dirty="0"/>
          </a:p>
        </p:txBody>
      </p:sp>
      <p:pic>
        <p:nvPicPr>
          <p:cNvPr id="6" name="Kuva 5" descr="Kuva, joka sisältää kohteen ulko, musta, vanha, talo&#10;&#10;Kuvaus luotu automaattisesti">
            <a:extLst>
              <a:ext uri="{FF2B5EF4-FFF2-40B4-BE49-F238E27FC236}">
                <a16:creationId xmlns:a16="http://schemas.microsoft.com/office/drawing/2014/main" id="{AEF22250-831C-433B-AA65-D1E726FA1F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237442" y="4359570"/>
            <a:ext cx="3971993" cy="220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599935-299F-774E-92FD-962638B4F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fi-FI" sz="3600" b="1" dirty="0">
                <a:solidFill>
                  <a:schemeClr val="accent2"/>
                </a:solidFill>
              </a:rPr>
              <a:t>…ja tällä motolla he kasvattivat meidät</a:t>
            </a:r>
            <a:br>
              <a:rPr lang="fi-FI" sz="3600" b="1" dirty="0">
                <a:solidFill>
                  <a:schemeClr val="accent2"/>
                </a:solidFill>
              </a:rPr>
            </a:br>
            <a:r>
              <a:rPr lang="fi-FI" sz="3600" b="1" dirty="0">
                <a:solidFill>
                  <a:schemeClr val="accent2"/>
                </a:solidFill>
              </a:rPr>
              <a:t>- suorittajiksi</a:t>
            </a:r>
            <a:r>
              <a:rPr lang="en-US" sz="3600" b="1" dirty="0">
                <a:solidFill>
                  <a:srgbClr val="FFFFFF"/>
                </a:solidFill>
              </a:rPr>
              <a:t>!</a:t>
            </a:r>
          </a:p>
        </p:txBody>
      </p:sp>
      <p:pic>
        <p:nvPicPr>
          <p:cNvPr id="7" name="Sisällön paikkamerkki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46A3043-4FD2-D74E-AC94-AB201BB80B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66" y="1261204"/>
            <a:ext cx="7525103" cy="3066478"/>
          </a:xfrm>
          <a:prstGeom prst="rect">
            <a:avLst/>
          </a:prstGeom>
        </p:spPr>
      </p:pic>
      <p:pic>
        <p:nvPicPr>
          <p:cNvPr id="6" name="Sisällön paikkamerkki 11" descr="Kuva, joka sisältää kohteen henkilö, sisä, tyttö, valokuva&#10;&#10;Kuvaus luotu automaattisesti">
            <a:extLst>
              <a:ext uri="{FF2B5EF4-FFF2-40B4-BE49-F238E27FC236}">
                <a16:creationId xmlns:a16="http://schemas.microsoft.com/office/drawing/2014/main" id="{731BD748-C385-E347-BCAF-E904D63DCD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8542355" y="330045"/>
            <a:ext cx="3238655" cy="3997637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73B456-0149-B041-B415-ED3BF67A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Dosentti Marja-Liisa Manka, Tampereen yliopisto</a:t>
            </a:r>
          </a:p>
        </p:txBody>
      </p:sp>
    </p:spTree>
    <p:extLst>
      <p:ext uri="{BB962C8B-B14F-4D97-AF65-F5344CB8AC3E}">
        <p14:creationId xmlns:p14="http://schemas.microsoft.com/office/powerpoint/2010/main" val="326964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64225CA6-2238-C942-97B4-DC7F8B119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18" y="136525"/>
            <a:ext cx="6692827" cy="32924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b="1" dirty="0">
                <a:solidFill>
                  <a:schemeClr val="accent2"/>
                </a:solidFill>
              </a:rPr>
              <a:t>Ylisukupolvisesti siirtyvät taakat voivat uuvuttaa</a:t>
            </a:r>
            <a:br>
              <a:rPr lang="fi-FI" sz="5400" b="1" dirty="0">
                <a:solidFill>
                  <a:schemeClr val="accent2"/>
                </a:solidFill>
              </a:rPr>
            </a:br>
            <a:br>
              <a:rPr lang="fi-FI" sz="5400" dirty="0">
                <a:solidFill>
                  <a:schemeClr val="accent2"/>
                </a:solidFill>
              </a:rPr>
            </a:br>
            <a:endParaRPr lang="fi-FI" sz="5400" b="1" kern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8A5E3CE-88BA-664E-A986-01A34C0F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Dosentti Marja-Liisa Manka, Tampereen yliopisto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A27FDAE-F509-D844-9E8A-88CE5047D310}"/>
              </a:ext>
            </a:extLst>
          </p:cNvPr>
          <p:cNvSpPr txBox="1"/>
          <p:nvPr/>
        </p:nvSpPr>
        <p:spPr>
          <a:xfrm>
            <a:off x="8258638" y="1021000"/>
            <a:ext cx="237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Pirkan hölkkä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140C24A-CA68-4678-DC6A-798F6BFAA36C}"/>
              </a:ext>
            </a:extLst>
          </p:cNvPr>
          <p:cNvSpPr txBox="1"/>
          <p:nvPr/>
        </p:nvSpPr>
        <p:spPr>
          <a:xfrm>
            <a:off x="474145" y="2230040"/>
            <a:ext cx="62865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Kovan työnteon ihanne</a:t>
            </a:r>
          </a:p>
          <a:p>
            <a:r>
              <a:rPr lang="fi-FI" sz="3200" dirty="0"/>
              <a:t>Vahvuus – läpi harmaan kiven</a:t>
            </a:r>
          </a:p>
          <a:p>
            <a:r>
              <a:rPr lang="fi-FI" sz="3200" dirty="0"/>
              <a:t>Yksin pärjääminen</a:t>
            </a:r>
          </a:p>
          <a:p>
            <a:r>
              <a:rPr lang="fi-FI" sz="3200" dirty="0"/>
              <a:t>Kykenemättömyys käsitellä tunteita</a:t>
            </a:r>
          </a:p>
          <a:p>
            <a:r>
              <a:rPr lang="fi-FI" sz="3200" dirty="0"/>
              <a:t>Puhumattomuus</a:t>
            </a:r>
          </a:p>
          <a:p>
            <a:r>
              <a:rPr lang="fi-FI" sz="3200" dirty="0"/>
              <a:t>Armottomuus ja täydellisyyden pyrkimys</a:t>
            </a:r>
          </a:p>
          <a:p>
            <a:r>
              <a:rPr lang="fi-FI" sz="3200" dirty="0"/>
              <a:t>Myrkyllinen positiivisuus</a:t>
            </a:r>
          </a:p>
          <a:p>
            <a:endParaRPr lang="fi-FI" dirty="0"/>
          </a:p>
        </p:txBody>
      </p:sp>
      <p:pic>
        <p:nvPicPr>
          <p:cNvPr id="9" name="Kuva 8" descr="Kuva, joka sisältää kohteen katettu, vuode, koira, ruoka&#10;&#10;Kuvaus luotu automaattisesti">
            <a:extLst>
              <a:ext uri="{FF2B5EF4-FFF2-40B4-BE49-F238E27FC236}">
                <a16:creationId xmlns:a16="http://schemas.microsoft.com/office/drawing/2014/main" id="{43BBBB66-C7F3-698D-190A-C0D16A20E7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F7AA268-F30F-7F16-301F-B0CF9074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928-CA19-C747-A0C6-198291DD3CA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661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A88680-DBDC-2968-B854-4D6A4898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4200" b="1" dirty="0">
                <a:solidFill>
                  <a:schemeClr val="accent2"/>
                </a:solidFill>
              </a:rPr>
              <a:t>Me selviämme tästäkin yhdessä - toiveikkuus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483A92-447C-683F-3920-990BD5C1A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73145" cy="3320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0" i="0" u="none" strike="noStrike" dirty="0">
                <a:effectLst/>
                <a:latin typeface="Helvetica" pitchFamily="2" charset="0"/>
              </a:rPr>
              <a:t>”Historiasta on syytä muistaa myös, mistä kaikesta olemme aiemmin yhdessä päässeet eteenpäin. Olemme selvinneet omista sodistamme, mittavasta energiakriisistä ja laman kausista. Nykyistä kovempienkin koettelemusten jälkeen olemme </a:t>
            </a:r>
            <a:r>
              <a:rPr lang="fi-FI" sz="2400" b="1" i="0" u="none" strike="noStrike" dirty="0">
                <a:effectLst/>
                <a:latin typeface="Helvetica" pitchFamily="2" charset="0"/>
              </a:rPr>
              <a:t>aina rakentaneet entistä parempaa</a:t>
            </a:r>
            <a:r>
              <a:rPr lang="fi-FI" sz="2400" b="0" i="0" u="none" strike="noStrike" dirty="0">
                <a:effectLst/>
                <a:latin typeface="Helvetica" pitchFamily="2" charset="0"/>
              </a:rPr>
              <a:t>. Varmasti selviämme myös tästä.”</a:t>
            </a:r>
            <a:endParaRPr lang="fi-FI" sz="2400" dirty="0"/>
          </a:p>
        </p:txBody>
      </p:sp>
      <p:pic>
        <p:nvPicPr>
          <p:cNvPr id="1026" name="Picture 2" descr="Kuva, joka sisältää kohteen henkilö, mies, puku&#10;&#10;Kuvaus luotu automaattisesti">
            <a:extLst>
              <a:ext uri="{FF2B5EF4-FFF2-40B4-BE49-F238E27FC236}">
                <a16:creationId xmlns:a16="http://schemas.microsoft.com/office/drawing/2014/main" id="{BB372C8E-3378-3899-E907-C559A0FB8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 r="18523" b="-1"/>
          <a:stretch/>
        </p:blipFill>
        <p:spPr bwMode="auto">
          <a:xfrm>
            <a:off x="5313225" y="636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B4E085-3C56-7287-8C54-05850DC0F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>
                <a:solidFill>
                  <a:srgbClr val="FFFFFF"/>
                </a:solidFill>
              </a:rPr>
              <a:t>Dosentti Marja-Liisa Manka, Tampereen yliopisto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23147B-C0E8-92C2-1C5B-5C6ABCBF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CD4928-CA19-C747-A0C6-198291DD3CA0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142F829-06DC-4143-9656-EB8110BD14DE}"/>
              </a:ext>
            </a:extLst>
          </p:cNvPr>
          <p:cNvSpPr txBox="1"/>
          <p:nvPr/>
        </p:nvSpPr>
        <p:spPr>
          <a:xfrm>
            <a:off x="6340029" y="5670347"/>
            <a:ext cx="455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</a:rPr>
              <a:t>Uudenvuodenpuhe 2023</a:t>
            </a:r>
          </a:p>
        </p:txBody>
      </p:sp>
    </p:spTree>
    <p:extLst>
      <p:ext uri="{BB962C8B-B14F-4D97-AF65-F5344CB8AC3E}">
        <p14:creationId xmlns:p14="http://schemas.microsoft.com/office/powerpoint/2010/main" val="3456879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78216A-02DB-A742-A3A3-B9A826EC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63" y="491624"/>
            <a:ext cx="4847839" cy="2937376"/>
          </a:xfrm>
        </p:spPr>
        <p:txBody>
          <a:bodyPr anchor="b">
            <a:noAutofit/>
          </a:bodyPr>
          <a:lstStyle/>
          <a:p>
            <a:r>
              <a:rPr lang="fi-FI" sz="3200" dirty="0">
                <a:latin typeface="+mn-lt"/>
              </a:rPr>
              <a:t>Ongelmana eivät ole poikkeukselliset olot tai  muutokset, vaan se, että yritämme selvitä niistä </a:t>
            </a:r>
            <a:r>
              <a:rPr lang="fi-FI" sz="3200" b="1" dirty="0">
                <a:latin typeface="+mn-lt"/>
              </a:rPr>
              <a:t>aikansa eläneillä ajattelu- ja toimintatavoilla</a:t>
            </a:r>
            <a:r>
              <a:rPr lang="fi-FI" sz="3200" dirty="0">
                <a:latin typeface="+mn-lt"/>
              </a:rPr>
              <a:t>. </a:t>
            </a:r>
            <a:endParaRPr lang="fi-FI" sz="3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C4C6A8B-A1BF-41E9-8881-F7C5F5155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63" y="3632448"/>
            <a:ext cx="4346556" cy="246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>
                <a:ea typeface="+mj-ea"/>
                <a:cs typeface="+mj-cs"/>
              </a:rPr>
              <a:t>Etsitään arjesta valoa, niin sen avulla jaksamme paremmin pimeyttäkin</a:t>
            </a:r>
            <a:r>
              <a:rPr lang="en-US" sz="3200" dirty="0">
                <a:ea typeface="+mj-ea"/>
                <a:cs typeface="+mj-cs"/>
              </a:rPr>
              <a:t>.</a:t>
            </a:r>
          </a:p>
        </p:txBody>
      </p:sp>
      <p:pic>
        <p:nvPicPr>
          <p:cNvPr id="6" name="Sisällön paikkamerkki 8" descr="Kuva, joka sisältää kohteen vesi, auringonlasku, ulko, oranssi&#10;&#10;Kuvaus luotu automaattisesti">
            <a:extLst>
              <a:ext uri="{FF2B5EF4-FFF2-40B4-BE49-F238E27FC236}">
                <a16:creationId xmlns:a16="http://schemas.microsoft.com/office/drawing/2014/main" id="{7B6454F9-5217-B421-3A96-DC351FDFE6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A603579-01D9-274F-91FB-C0C547E0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>
                <a:solidFill>
                  <a:srgbClr val="FFFFFF"/>
                </a:solidFill>
              </a:rPr>
              <a:t>Dosentti Marja-Liisa Manka, Tampereen yliopisto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933CD23-2500-B82A-DE9E-9C91CBD9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CD4928-CA19-C747-A0C6-198291DD3CA0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56F6363-C946-284B-9B02-605257283DA7}"/>
              </a:ext>
            </a:extLst>
          </p:cNvPr>
          <p:cNvSpPr txBox="1"/>
          <p:nvPr/>
        </p:nvSpPr>
        <p:spPr>
          <a:xfrm>
            <a:off x="10097091" y="5731902"/>
            <a:ext cx="120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</a:rPr>
              <a:t> 23.8.2022</a:t>
            </a:r>
          </a:p>
        </p:txBody>
      </p:sp>
    </p:spTree>
    <p:extLst>
      <p:ext uri="{BB962C8B-B14F-4D97-AF65-F5344CB8AC3E}">
        <p14:creationId xmlns:p14="http://schemas.microsoft.com/office/powerpoint/2010/main" val="302191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55317" y="0"/>
            <a:ext cx="6404040" cy="493707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br>
              <a:rPr lang="en-US" sz="1500" b="1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</a:br>
            <a:endParaRPr lang="fi-FI" sz="1500" b="1" kern="1200" dirty="0"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Kuva 1" descr="Hattivatti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629068" y="1527356"/>
            <a:ext cx="6013452" cy="3463245"/>
          </a:xfrm>
          <a:prstGeom prst="rect">
            <a:avLst/>
          </a:prstGeom>
          <a:effectLst/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048BD23-5EFC-2C40-9ECE-26B8E6241FF5}"/>
              </a:ext>
            </a:extLst>
          </p:cNvPr>
          <p:cNvSpPr txBox="1"/>
          <p:nvPr/>
        </p:nvSpPr>
        <p:spPr>
          <a:xfrm>
            <a:off x="795647" y="6472052"/>
            <a:ext cx="360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Tove Jansson Kuinkas sitten kävikään</a:t>
            </a:r>
          </a:p>
        </p:txBody>
      </p:sp>
      <p:sp>
        <p:nvSpPr>
          <p:cNvPr id="5" name="Pilvi 4">
            <a:extLst>
              <a:ext uri="{FF2B5EF4-FFF2-40B4-BE49-F238E27FC236}">
                <a16:creationId xmlns:a16="http://schemas.microsoft.com/office/drawing/2014/main" id="{6D134124-36A3-4140-BC2A-EF578E60C85F}"/>
              </a:ext>
            </a:extLst>
          </p:cNvPr>
          <p:cNvSpPr/>
          <p:nvPr/>
        </p:nvSpPr>
        <p:spPr>
          <a:xfrm>
            <a:off x="4109281" y="3267445"/>
            <a:ext cx="6404040" cy="34769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solidFill>
                  <a:srgbClr val="FFFFFF"/>
                </a:solidFill>
              </a:rPr>
              <a:t>”Miksei hattivateilla ole suuta, mummu?” kysyi pikkumies 2,5 v.</a:t>
            </a:r>
          </a:p>
          <a:p>
            <a:pPr algn="ctr"/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D70BF0A-B12D-9247-AF3E-4E3BD465F42E}"/>
              </a:ext>
            </a:extLst>
          </p:cNvPr>
          <p:cNvSpPr txBox="1"/>
          <p:nvPr/>
        </p:nvSpPr>
        <p:spPr>
          <a:xfrm>
            <a:off x="4343816" y="252252"/>
            <a:ext cx="6316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accent2"/>
                </a:solidFill>
                <a:latin typeface="+mj-lt"/>
              </a:rPr>
              <a:t>Pidä silmäsi auki: ota ajattelutottumuksesi ja hiostajasi  tarkasteluun</a:t>
            </a:r>
          </a:p>
          <a:p>
            <a:r>
              <a:rPr lang="fi-FI" sz="4000" b="1" dirty="0">
                <a:solidFill>
                  <a:schemeClr val="accent2"/>
                </a:solidFill>
                <a:latin typeface="+mj-lt"/>
              </a:rPr>
              <a:t>”Hyvä työihminen?”</a:t>
            </a:r>
          </a:p>
        </p:txBody>
      </p:sp>
    </p:spTree>
    <p:extLst>
      <p:ext uri="{BB962C8B-B14F-4D97-AF65-F5344CB8AC3E}">
        <p14:creationId xmlns:p14="http://schemas.microsoft.com/office/powerpoint/2010/main" val="71451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aivas, ulko, vesi, auringonlasku&#10;&#10;Kuvaus luotu automaattisesti">
            <a:extLst>
              <a:ext uri="{FF2B5EF4-FFF2-40B4-BE49-F238E27FC236}">
                <a16:creationId xmlns:a16="http://schemas.microsoft.com/office/drawing/2014/main" id="{9C0FBC8F-B0DE-3D48-ABB3-2F7707C54E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7"/>
          <a:stretch/>
        </p:blipFill>
        <p:spPr>
          <a:xfrm>
            <a:off x="811884" y="1466882"/>
            <a:ext cx="9882489" cy="5254593"/>
          </a:xfrm>
          <a:prstGeom prst="rect">
            <a:avLst/>
          </a:prstGeom>
        </p:spPr>
      </p:pic>
      <p:sp>
        <p:nvSpPr>
          <p:cNvPr id="352259" name="Rectangle 3"/>
          <p:cNvSpPr>
            <a:spLocks noGrp="1" noChangeArrowheads="1"/>
          </p:cNvSpPr>
          <p:nvPr>
            <p:ph type="title"/>
          </p:nvPr>
        </p:nvSpPr>
        <p:spPr>
          <a:xfrm>
            <a:off x="770513" y="-225170"/>
            <a:ext cx="10196993" cy="153619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 lang="fi-FI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fi-FI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panose="020B0604020202020204" pitchFamily="34" charset="0"/>
              </a:rPr>
              <a:t>Huolehdi ihmissuhteista – ”sukimisryhmät”</a:t>
            </a:r>
            <a:endParaRPr lang="fi-FI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66618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alt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Dosentti Marja-Liisa Manka, Tampereen yliopisto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847851" y="6381751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i-FI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11884" y="6356350"/>
            <a:ext cx="5429693" cy="52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C2308A76-7979-7E4E-98F4-8F72121FEAE5}"/>
              </a:ext>
            </a:extLst>
          </p:cNvPr>
          <p:cNvGrpSpPr/>
          <p:nvPr/>
        </p:nvGrpSpPr>
        <p:grpSpPr>
          <a:xfrm>
            <a:off x="1862183" y="1599835"/>
            <a:ext cx="6467474" cy="1829165"/>
            <a:chOff x="0" y="541717"/>
            <a:chExt cx="5384800" cy="1216800"/>
          </a:xfrm>
        </p:grpSpPr>
        <p:sp>
          <p:nvSpPr>
            <p:cNvPr id="14" name="Pyöristetty suorakulmio 13">
              <a:extLst>
                <a:ext uri="{FF2B5EF4-FFF2-40B4-BE49-F238E27FC236}">
                  <a16:creationId xmlns:a16="http://schemas.microsoft.com/office/drawing/2014/main" id="{ABEF04E8-E20F-A04D-B97B-775B787F650F}"/>
                </a:ext>
              </a:extLst>
            </p:cNvPr>
            <p:cNvSpPr/>
            <p:nvPr/>
          </p:nvSpPr>
          <p:spPr>
            <a:xfrm>
              <a:off x="0" y="541717"/>
              <a:ext cx="5384800" cy="1216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yöristetty suorakulmio 4">
              <a:extLst>
                <a:ext uri="{FF2B5EF4-FFF2-40B4-BE49-F238E27FC236}">
                  <a16:creationId xmlns:a16="http://schemas.microsoft.com/office/drawing/2014/main" id="{392EBB62-AC84-5749-A6FD-DA039CE34762}"/>
                </a:ext>
              </a:extLst>
            </p:cNvPr>
            <p:cNvSpPr txBox="1"/>
            <p:nvPr/>
          </p:nvSpPr>
          <p:spPr>
            <a:xfrm>
              <a:off x="59399" y="601116"/>
              <a:ext cx="5266002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400" b="1" kern="1200" dirty="0"/>
                <a:t>Myötätunto </a:t>
              </a:r>
              <a:r>
                <a:rPr lang="fi-FI" sz="2400" kern="1200" dirty="0"/>
                <a:t>– toisen pahassa paikassa mukana oleminen ja tuen tarjoaminen</a:t>
              </a:r>
            </a:p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400" dirty="0"/>
                <a:t>Tunneäly – tieto - toiminta</a:t>
              </a:r>
              <a:endParaRPr lang="en-US" sz="2400" kern="1200" dirty="0"/>
            </a:p>
          </p:txBody>
        </p:sp>
      </p:grp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280D5CE1-A8E5-7C47-BE50-2C5F6B30C835}"/>
              </a:ext>
            </a:extLst>
          </p:cNvPr>
          <p:cNvGrpSpPr/>
          <p:nvPr/>
        </p:nvGrpSpPr>
        <p:grpSpPr>
          <a:xfrm>
            <a:off x="1788452" y="4838687"/>
            <a:ext cx="6684036" cy="1543064"/>
            <a:chOff x="0" y="2358962"/>
            <a:chExt cx="5384800" cy="1216800"/>
          </a:xfrm>
        </p:grpSpPr>
        <p:sp>
          <p:nvSpPr>
            <p:cNvPr id="17" name="Pyöristetty suorakulmio 16">
              <a:extLst>
                <a:ext uri="{FF2B5EF4-FFF2-40B4-BE49-F238E27FC236}">
                  <a16:creationId xmlns:a16="http://schemas.microsoft.com/office/drawing/2014/main" id="{77FCB0A2-2CB6-8946-B06B-B87A8AB41A03}"/>
                </a:ext>
              </a:extLst>
            </p:cNvPr>
            <p:cNvSpPr/>
            <p:nvPr/>
          </p:nvSpPr>
          <p:spPr>
            <a:xfrm>
              <a:off x="0" y="2358962"/>
              <a:ext cx="5384800" cy="1216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yöristetty suorakulmio 4">
              <a:extLst>
                <a:ext uri="{FF2B5EF4-FFF2-40B4-BE49-F238E27FC236}">
                  <a16:creationId xmlns:a16="http://schemas.microsoft.com/office/drawing/2014/main" id="{39E7F874-E5F6-BB4C-9473-ADB6512E7E1C}"/>
                </a:ext>
              </a:extLst>
            </p:cNvPr>
            <p:cNvSpPr txBox="1"/>
            <p:nvPr/>
          </p:nvSpPr>
          <p:spPr>
            <a:xfrm>
              <a:off x="59399" y="2418361"/>
              <a:ext cx="5266002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400" b="1" kern="1200" dirty="0" err="1"/>
                <a:t>Myötäinto</a:t>
              </a:r>
              <a:r>
                <a:rPr lang="fi-FI" sz="2400" kern="1200" dirty="0"/>
                <a:t> – toisen onnistumisessa mukana oleminen kiitoksin ja kehuin</a:t>
              </a:r>
              <a:endParaRPr lang="en-US" sz="2400" kern="1200" dirty="0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815935F3-D0DD-1FD3-AA48-F5A43667FC00}"/>
              </a:ext>
            </a:extLst>
          </p:cNvPr>
          <p:cNvSpPr txBox="1"/>
          <p:nvPr/>
        </p:nvSpPr>
        <p:spPr>
          <a:xfrm>
            <a:off x="1797977" y="3756690"/>
            <a:ext cx="4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chemeClr val="bg1"/>
                </a:solidFill>
              </a:rPr>
              <a:t>Tunnepöly tarttuu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30F30B3-7AA6-51FB-0250-9AF0A316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7C624-5F82-9B47-9610-AE33AD05823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7421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E9642C-3D7A-4F4F-8655-11202469F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2" y="361410"/>
            <a:ext cx="7701724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b="1" dirty="0">
                <a:solidFill>
                  <a:schemeClr val="accent2"/>
                </a:solidFill>
                <a:ea typeface="+mn-ea"/>
                <a:cs typeface="+mn-cs"/>
              </a:rPr>
              <a:t>Kasvata psykologista pääomaasi – kykyä säilyttää mielenrauha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390B6B6-EA63-4493-BB7F-FBDA6FBA6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38" y="2660931"/>
            <a:ext cx="6780389" cy="553614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i-FI" sz="2400" b="1" dirty="0"/>
              <a:t>Itseluottamus</a:t>
            </a:r>
            <a:r>
              <a:rPr lang="fi-FI" sz="2400" dirty="0"/>
              <a:t>: usko omiin kykyihin onnistua haasteellisistakin asioista = hallinnan tunne</a:t>
            </a:r>
          </a:p>
          <a:p>
            <a:r>
              <a:rPr lang="fi-FI" sz="2400" b="1" dirty="0"/>
              <a:t>Toiveikkuus:</a:t>
            </a:r>
            <a:r>
              <a:rPr lang="fi-FI" sz="2400" dirty="0"/>
              <a:t> on halua kulkea tavoitteita kohti (”tahtovoima”) ja tarvittaessa löytää vaihtoehtoisia polkuja niiden saavuttamiseen (”keinovoima”</a:t>
            </a:r>
            <a:r>
              <a:rPr lang="fi-FI" altLang="ja-JP" sz="2400" dirty="0"/>
              <a:t>)</a:t>
            </a:r>
          </a:p>
          <a:p>
            <a:r>
              <a:rPr lang="fi-FI" sz="2400" b="1" dirty="0"/>
              <a:t>Realistinen optimismi:</a:t>
            </a:r>
            <a:r>
              <a:rPr lang="fi-FI" sz="2400" dirty="0"/>
              <a:t> kyky nähdä asioiden myönteiset puolet</a:t>
            </a:r>
          </a:p>
          <a:p>
            <a:r>
              <a:rPr lang="fi-FI" sz="2400" b="1" dirty="0"/>
              <a:t>Sitkeys, </a:t>
            </a:r>
            <a:r>
              <a:rPr lang="fi-FI" sz="2400" dirty="0" err="1"/>
              <a:t>resilienssi</a:t>
            </a:r>
            <a:r>
              <a:rPr lang="fi-FI" sz="2400" dirty="0"/>
              <a:t>: ongelmat ja esteet eivät lannista, vaan kestät ne. En vielä onnistunut…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CB05863-EDAB-B340-80F3-16A44F65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3253" y="6356350"/>
            <a:ext cx="3012449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i-FI" sz="1100"/>
              <a:t>Dosentti Marja-Liisa Manka, Tampereen yliopisto</a:t>
            </a:r>
          </a:p>
        </p:txBody>
      </p:sp>
      <p:pic>
        <p:nvPicPr>
          <p:cNvPr id="5" name="Sisällön paikkamerkki 4" descr="Kuva, joka sisältää kohteen henkilö, mies, sisä, pöytä&#10;&#10;Kuvaus luotu automaattisesti">
            <a:extLst>
              <a:ext uri="{FF2B5EF4-FFF2-40B4-BE49-F238E27FC236}">
                <a16:creationId xmlns:a16="http://schemas.microsoft.com/office/drawing/2014/main" id="{C3B39559-FBFC-7680-8AAB-38E13CB53A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5167" y="2091836"/>
            <a:ext cx="4643671" cy="462963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Pilvi 6">
            <a:extLst>
              <a:ext uri="{FF2B5EF4-FFF2-40B4-BE49-F238E27FC236}">
                <a16:creationId xmlns:a16="http://schemas.microsoft.com/office/drawing/2014/main" id="{726E554C-5FBC-B151-54BB-F819C2825613}"/>
              </a:ext>
            </a:extLst>
          </p:cNvPr>
          <p:cNvSpPr/>
          <p:nvPr/>
        </p:nvSpPr>
        <p:spPr>
          <a:xfrm>
            <a:off x="6770687" y="906743"/>
            <a:ext cx="5421313" cy="1971675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Olen Kaisa, 95 vuotta, ja otin kuntoutusjaksolla eka kerran väriä päähäni.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3365FCCF-7F48-B809-78DF-A9BA3147751C}"/>
              </a:ext>
            </a:extLst>
          </p:cNvPr>
          <p:cNvSpPr/>
          <p:nvPr/>
        </p:nvSpPr>
        <p:spPr>
          <a:xfrm>
            <a:off x="7914450" y="5887537"/>
            <a:ext cx="3753510" cy="43964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Linkki oppaaseen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4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13875</TotalTime>
  <Words>690</Words>
  <Application>Microsoft Macintosh PowerPoint</Application>
  <PresentationFormat>Laajakuva</PresentationFormat>
  <Paragraphs>86</Paragraphs>
  <Slides>13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Helvetica</vt:lpstr>
      <vt:lpstr>Office-teema</vt:lpstr>
      <vt:lpstr>Mikä meitä kannattelee?  Miten jaksamme epävarmuutta?  Mitä järjestötyö merkitsee?</vt:lpstr>
      <vt:lpstr>Tällä motolla rakennettiin maailman onnellisin maa: Suomi!</vt:lpstr>
      <vt:lpstr>…ja tällä motolla he kasvattivat meidät - suorittajiksi!</vt:lpstr>
      <vt:lpstr>Ylisukupolvisesti siirtyvät taakat voivat uuvuttaa  </vt:lpstr>
      <vt:lpstr>Me selviämme tästäkin yhdessä - toiveikkuus</vt:lpstr>
      <vt:lpstr>Ongelmana eivät ole poikkeukselliset olot tai  muutokset, vaan se, että yritämme selvitä niistä aikansa eläneillä ajattelu- ja toimintatavoilla. </vt:lpstr>
      <vt:lpstr> </vt:lpstr>
      <vt:lpstr> Huolehdi ihmissuhteista – ”sukimisryhmät”</vt:lpstr>
      <vt:lpstr>Kasvata psykologista pääomaasi – kykyä säilyttää mielenrauha</vt:lpstr>
      <vt:lpstr>Etsi merkityksellisiä tavoitteita arjesta - älä huvipuistosta  ”Mikä saa aivosi kukoistamaan tai poskesi hehkumaan?”  Järjestötyö!</vt:lpstr>
      <vt:lpstr>Huolehdi palautumisestasi</vt:lpstr>
      <vt:lpstr>Elämänilon avaimia</vt:lpstr>
      <vt:lpstr>Lisätietoa 20 % alennus perushinnasta osallistujille koodilla TYHYVINETU (AlmaTalentin teoksista)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Työnilo – pää(n)asia</dc:title>
  <dc:subject/>
  <dc:creator>Marja-Liisa Manka</dc:creator>
  <cp:keywords/>
  <dc:description/>
  <cp:lastModifiedBy>marja-liisa.manka</cp:lastModifiedBy>
  <cp:revision>225</cp:revision>
  <cp:lastPrinted>2023-04-20T07:06:46Z</cp:lastPrinted>
  <dcterms:created xsi:type="dcterms:W3CDTF">2020-12-09T12:24:22Z</dcterms:created>
  <dcterms:modified xsi:type="dcterms:W3CDTF">2023-04-21T09:57:09Z</dcterms:modified>
  <cp:category/>
</cp:coreProperties>
</file>