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49" r:id="rId6"/>
    <p:sldId id="1050" r:id="rId7"/>
    <p:sldId id="1042" r:id="rId8"/>
    <p:sldId id="1046" r:id="rId9"/>
    <p:sldId id="1034" r:id="rId10"/>
    <p:sldId id="1043" r:id="rId11"/>
    <p:sldId id="1044" r:id="rId12"/>
    <p:sldId id="1047" r:id="rId13"/>
    <p:sldId id="1056" r:id="rId14"/>
    <p:sldId id="1051" r:id="rId15"/>
    <p:sldId id="1057" r:id="rId16"/>
    <p:sldId id="1052" r:id="rId17"/>
    <p:sldId id="1053" r:id="rId18"/>
    <p:sldId id="1054" r:id="rId19"/>
    <p:sldId id="1055" r:id="rId20"/>
    <p:sldId id="1058" r:id="rId21"/>
    <p:sldId id="1061" r:id="rId22"/>
    <p:sldId id="1060" r:id="rId23"/>
    <p:sldId id="1062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8667B392-F759-A471-A628-56A100C9DEE5}" name="Eeva Honkonen" initials="EH" userId="S::eeva.honkonen@martat.fi::97bd0291-a7d3-4b88-9a02-a225e8686079" providerId="AD"/>
  <p188:author id="{572134C7-D8FC-AD65-D79F-F06F37AF0F61}" name="Jaana Saikkonen" initials="JS" userId="S::jaana.saikkonen@martat.fi::c8922ca8-e2e9-4c8a-990f-2e09c961c100" providerId="AD"/>
  <p188:author id="{C1F17CE9-697E-2DBA-DE74-830F81F3566E}" name="Anna-Maija Palosuo" initials="A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AE5B86-8086-4481-BC52-419DAB1DB536}" v="2" dt="2023-08-01T12:37:33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7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D2CD317B-F0BA-4921-B797-B791C1E49402}"/>
    <pc:docChg chg="custSel modSld">
      <pc:chgData name="Anna-Maija Palosuo" userId="45bb2426-d2dd-45b3-be83-e57c6d4e8773" providerId="ADAL" clId="{D2CD317B-F0BA-4921-B797-B791C1E49402}" dt="2023-08-02T08:08:47.908" v="23" actId="478"/>
      <pc:docMkLst>
        <pc:docMk/>
      </pc:docMkLst>
      <pc:sldChg chg="modSp mod">
        <pc:chgData name="Anna-Maija Palosuo" userId="45bb2426-d2dd-45b3-be83-e57c6d4e8773" providerId="ADAL" clId="{D2CD317B-F0BA-4921-B797-B791C1E49402}" dt="2023-08-02T07:59:18.395" v="16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D2CD317B-F0BA-4921-B797-B791C1E49402}" dt="2023-08-02T07:59:18.395" v="16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modSp mod">
        <pc:chgData name="Anna-Maija Palosuo" userId="45bb2426-d2dd-45b3-be83-e57c6d4e8773" providerId="ADAL" clId="{D2CD317B-F0BA-4921-B797-B791C1E49402}" dt="2023-08-02T08:00:06.447" v="17" actId="207"/>
        <pc:sldMkLst>
          <pc:docMk/>
          <pc:sldMk cId="446382968" sldId="1042"/>
        </pc:sldMkLst>
        <pc:spChg chg="mod">
          <ac:chgData name="Anna-Maija Palosuo" userId="45bb2426-d2dd-45b3-be83-e57c6d4e8773" providerId="ADAL" clId="{D2CD317B-F0BA-4921-B797-B791C1E49402}" dt="2023-08-02T08:00:06.447" v="17" actId="207"/>
          <ac:spMkLst>
            <pc:docMk/>
            <pc:sldMk cId="446382968" sldId="1042"/>
            <ac:spMk id="7" creationId="{89644252-CD0D-0C77-E700-5FCA0F3F9E45}"/>
          </ac:spMkLst>
        </pc:spChg>
      </pc:sldChg>
      <pc:sldChg chg="modSp mod">
        <pc:chgData name="Anna-Maija Palosuo" userId="45bb2426-d2dd-45b3-be83-e57c6d4e8773" providerId="ADAL" clId="{D2CD317B-F0BA-4921-B797-B791C1E49402}" dt="2023-08-02T08:01:20.180" v="20" actId="207"/>
        <pc:sldMkLst>
          <pc:docMk/>
          <pc:sldMk cId="2511508741" sldId="1043"/>
        </pc:sldMkLst>
        <pc:spChg chg="mod">
          <ac:chgData name="Anna-Maija Palosuo" userId="45bb2426-d2dd-45b3-be83-e57c6d4e8773" providerId="ADAL" clId="{D2CD317B-F0BA-4921-B797-B791C1E49402}" dt="2023-08-02T08:01:01.931" v="19" actId="207"/>
          <ac:spMkLst>
            <pc:docMk/>
            <pc:sldMk cId="2511508741" sldId="1043"/>
            <ac:spMk id="21" creationId="{20C84879-A38D-9D1C-5DB1-F90D55062614}"/>
          </ac:spMkLst>
        </pc:spChg>
        <pc:spChg chg="mod">
          <ac:chgData name="Anna-Maija Palosuo" userId="45bb2426-d2dd-45b3-be83-e57c6d4e8773" providerId="ADAL" clId="{D2CD317B-F0BA-4921-B797-B791C1E49402}" dt="2023-08-02T08:01:20.180" v="20" actId="207"/>
          <ac:spMkLst>
            <pc:docMk/>
            <pc:sldMk cId="2511508741" sldId="1043"/>
            <ac:spMk id="41" creationId="{6D6D0EE1-C752-D3D4-5276-3A4E3ADB8D53}"/>
          </ac:spMkLst>
        </pc:spChg>
      </pc:sldChg>
      <pc:sldChg chg="modSp mod">
        <pc:chgData name="Anna-Maija Palosuo" userId="45bb2426-d2dd-45b3-be83-e57c6d4e8773" providerId="ADAL" clId="{D2CD317B-F0BA-4921-B797-B791C1E49402}" dt="2023-08-02T08:00:32.565" v="18" actId="207"/>
        <pc:sldMkLst>
          <pc:docMk/>
          <pc:sldMk cId="4245630183" sldId="1046"/>
        </pc:sldMkLst>
        <pc:spChg chg="mod">
          <ac:chgData name="Anna-Maija Palosuo" userId="45bb2426-d2dd-45b3-be83-e57c6d4e8773" providerId="ADAL" clId="{D2CD317B-F0BA-4921-B797-B791C1E49402}" dt="2023-08-02T08:00:32.565" v="18" actId="207"/>
          <ac:spMkLst>
            <pc:docMk/>
            <pc:sldMk cId="4245630183" sldId="1046"/>
            <ac:spMk id="21" creationId="{C03AE317-B190-9C31-4C8D-5FECAD5DAA74}"/>
          </ac:spMkLst>
        </pc:spChg>
      </pc:sldChg>
      <pc:sldChg chg="modSp mod">
        <pc:chgData name="Anna-Maija Palosuo" userId="45bb2426-d2dd-45b3-be83-e57c6d4e8773" providerId="ADAL" clId="{D2CD317B-F0BA-4921-B797-B791C1E49402}" dt="2023-08-02T08:02:15.669" v="21" actId="207"/>
        <pc:sldMkLst>
          <pc:docMk/>
          <pc:sldMk cId="3435969476" sldId="1051"/>
        </pc:sldMkLst>
        <pc:spChg chg="mod">
          <ac:chgData name="Anna-Maija Palosuo" userId="45bb2426-d2dd-45b3-be83-e57c6d4e8773" providerId="ADAL" clId="{D2CD317B-F0BA-4921-B797-B791C1E49402}" dt="2023-08-02T08:02:15.669" v="21" actId="207"/>
          <ac:spMkLst>
            <pc:docMk/>
            <pc:sldMk cId="3435969476" sldId="1051"/>
            <ac:spMk id="11" creationId="{76C6C2EA-BAAB-D046-9DA0-4970EB78A075}"/>
          </ac:spMkLst>
        </pc:spChg>
      </pc:sldChg>
      <pc:sldChg chg="delSp mod">
        <pc:chgData name="Anna-Maija Palosuo" userId="45bb2426-d2dd-45b3-be83-e57c6d4e8773" providerId="ADAL" clId="{D2CD317B-F0BA-4921-B797-B791C1E49402}" dt="2023-08-02T08:03:49.598" v="22" actId="478"/>
        <pc:sldMkLst>
          <pc:docMk/>
          <pc:sldMk cId="1658124894" sldId="1054"/>
        </pc:sldMkLst>
        <pc:spChg chg="del">
          <ac:chgData name="Anna-Maija Palosuo" userId="45bb2426-d2dd-45b3-be83-e57c6d4e8773" providerId="ADAL" clId="{D2CD317B-F0BA-4921-B797-B791C1E49402}" dt="2023-08-02T08:03:49.598" v="22" actId="478"/>
          <ac:spMkLst>
            <pc:docMk/>
            <pc:sldMk cId="1658124894" sldId="1054"/>
            <ac:spMk id="3" creationId="{D9D9E0C0-93DE-84B8-8EAB-EC0972B01C29}"/>
          </ac:spMkLst>
        </pc:spChg>
      </pc:sldChg>
      <pc:sldChg chg="delSp mod">
        <pc:chgData name="Anna-Maija Palosuo" userId="45bb2426-d2dd-45b3-be83-e57c6d4e8773" providerId="ADAL" clId="{D2CD317B-F0BA-4921-B797-B791C1E49402}" dt="2023-08-02T08:08:47.908" v="23" actId="478"/>
        <pc:sldMkLst>
          <pc:docMk/>
          <pc:sldMk cId="2160015554" sldId="1061"/>
        </pc:sldMkLst>
        <pc:spChg chg="del">
          <ac:chgData name="Anna-Maija Palosuo" userId="45bb2426-d2dd-45b3-be83-e57c6d4e8773" providerId="ADAL" clId="{D2CD317B-F0BA-4921-B797-B791C1E49402}" dt="2023-08-02T08:08:47.908" v="23" actId="478"/>
          <ac:spMkLst>
            <pc:docMk/>
            <pc:sldMk cId="2160015554" sldId="1061"/>
            <ac:spMk id="2" creationId="{D392965E-2F1E-8A49-08E6-8E57C5E6C346}"/>
          </ac:spMkLst>
        </pc:spChg>
      </pc:sldChg>
    </pc:docChg>
  </pc:docChgLst>
  <pc:docChgLst>
    <pc:chgData name="Anna-Maija Palosuo" userId="45bb2426-d2dd-45b3-be83-e57c6d4e8773" providerId="ADAL" clId="{5FA07464-0621-424C-9CDF-5ED56CCA0C54}"/>
    <pc:docChg chg="modSld">
      <pc:chgData name="Anna-Maija Palosuo" userId="45bb2426-d2dd-45b3-be83-e57c6d4e8773" providerId="ADAL" clId="{5FA07464-0621-424C-9CDF-5ED56CCA0C54}" dt="2023-08-02T08:16:25.130" v="6" actId="20577"/>
      <pc:docMkLst>
        <pc:docMk/>
      </pc:docMkLst>
      <pc:sldChg chg="modSp mod">
        <pc:chgData name="Anna-Maija Palosuo" userId="45bb2426-d2dd-45b3-be83-e57c6d4e8773" providerId="ADAL" clId="{5FA07464-0621-424C-9CDF-5ED56CCA0C54}" dt="2023-08-02T08:15:58.737" v="0" actId="207"/>
        <pc:sldMkLst>
          <pc:docMk/>
          <pc:sldMk cId="2511508741" sldId="1043"/>
        </pc:sldMkLst>
        <pc:spChg chg="mod">
          <ac:chgData name="Anna-Maija Palosuo" userId="45bb2426-d2dd-45b3-be83-e57c6d4e8773" providerId="ADAL" clId="{5FA07464-0621-424C-9CDF-5ED56CCA0C54}" dt="2023-08-02T08:15:58.737" v="0" actId="207"/>
          <ac:spMkLst>
            <pc:docMk/>
            <pc:sldMk cId="2511508741" sldId="1043"/>
            <ac:spMk id="41" creationId="{6D6D0EE1-C752-D3D4-5276-3A4E3ADB8D53}"/>
          </ac:spMkLst>
        </pc:spChg>
      </pc:sldChg>
      <pc:sldChg chg="modSp mod">
        <pc:chgData name="Anna-Maija Palosuo" userId="45bb2426-d2dd-45b3-be83-e57c6d4e8773" providerId="ADAL" clId="{5FA07464-0621-424C-9CDF-5ED56CCA0C54}" dt="2023-08-02T08:16:12.821" v="3" actId="20577"/>
        <pc:sldMkLst>
          <pc:docMk/>
          <pc:sldMk cId="3435969476" sldId="1051"/>
        </pc:sldMkLst>
        <pc:spChg chg="mod">
          <ac:chgData name="Anna-Maija Palosuo" userId="45bb2426-d2dd-45b3-be83-e57c6d4e8773" providerId="ADAL" clId="{5FA07464-0621-424C-9CDF-5ED56CCA0C54}" dt="2023-08-02T08:16:12.821" v="3" actId="20577"/>
          <ac:spMkLst>
            <pc:docMk/>
            <pc:sldMk cId="3435969476" sldId="1051"/>
            <ac:spMk id="11" creationId="{76C6C2EA-BAAB-D046-9DA0-4970EB78A075}"/>
          </ac:spMkLst>
        </pc:spChg>
      </pc:sldChg>
      <pc:sldChg chg="modSp mod">
        <pc:chgData name="Anna-Maija Palosuo" userId="45bb2426-d2dd-45b3-be83-e57c6d4e8773" providerId="ADAL" clId="{5FA07464-0621-424C-9CDF-5ED56CCA0C54}" dt="2023-08-02T08:16:25.130" v="6" actId="20577"/>
        <pc:sldMkLst>
          <pc:docMk/>
          <pc:sldMk cId="1288620427" sldId="1053"/>
        </pc:sldMkLst>
        <pc:spChg chg="mod">
          <ac:chgData name="Anna-Maija Palosuo" userId="45bb2426-d2dd-45b3-be83-e57c6d4e8773" providerId="ADAL" clId="{5FA07464-0621-424C-9CDF-5ED56CCA0C54}" dt="2023-08-02T08:16:25.130" v="6" actId="20577"/>
          <ac:spMkLst>
            <pc:docMk/>
            <pc:sldMk cId="1288620427" sldId="1053"/>
            <ac:spMk id="41" creationId="{C33712FE-0CC5-6ED0-C166-5BE7A0BA297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err="1"/>
              <a:t>Marttarekisterin</a:t>
            </a:r>
            <a:r>
              <a:rPr lang="fi-FI"/>
              <a:t> käyttöohje JÄSENET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1.8.2023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Luottamustoimet ja ansiomerkit</a:t>
            </a:r>
          </a:p>
        </p:txBody>
      </p:sp>
    </p:spTree>
    <p:extLst>
      <p:ext uri="{BB962C8B-B14F-4D97-AF65-F5344CB8AC3E}">
        <p14:creationId xmlns:p14="http://schemas.microsoft.com/office/powerpoint/2010/main" val="308111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46075"/>
            <a:ext cx="8098590" cy="739775"/>
          </a:xfrm>
        </p:spPr>
        <p:txBody>
          <a:bodyPr/>
          <a:lstStyle/>
          <a:p>
            <a:r>
              <a:rPr lang="fi-FI"/>
              <a:t>Luottamustoimet ja ansiomerkit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F11CE6E-6634-B526-73A8-123391338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" y="1520719"/>
            <a:ext cx="11293734" cy="1158982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6C6C2EA-BAAB-D046-9DA0-4970EB78A075}"/>
              </a:ext>
            </a:extLst>
          </p:cNvPr>
          <p:cNvSpPr/>
          <p:nvPr/>
        </p:nvSpPr>
        <p:spPr>
          <a:xfrm>
            <a:off x="1692194" y="3852016"/>
            <a:ext cx="7749111" cy="1042521"/>
          </a:xfrm>
          <a:prstGeom prst="roundRect">
            <a:avLst>
              <a:gd name="adj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>
                <a:solidFill>
                  <a:schemeClr val="bg1"/>
                </a:solidFill>
              </a:rPr>
              <a:t>Katso yhdistyksen luottamustoimien lisääminen ja muuttaminen ohjeesta </a:t>
            </a:r>
            <a:r>
              <a:rPr lang="fi-FI" sz="1600" dirty="0" err="1">
                <a:solidFill>
                  <a:schemeClr val="bg1"/>
                </a:solidFill>
              </a:rPr>
              <a:t>Marttarekisterin</a:t>
            </a:r>
            <a:r>
              <a:rPr lang="fi-FI" sz="1600" dirty="0">
                <a:solidFill>
                  <a:schemeClr val="bg1"/>
                </a:solidFill>
              </a:rPr>
              <a:t> käyttöohje: LUOTTAMUSTOIMET JA ANSIOMERKIT.</a:t>
            </a:r>
            <a:endParaRPr lang="fi-FI" sz="1600" dirty="0">
              <a:solidFill>
                <a:srgbClr val="FF0000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69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Jäsenyydet</a:t>
            </a:r>
          </a:p>
        </p:txBody>
      </p:sp>
    </p:spTree>
    <p:extLst>
      <p:ext uri="{BB962C8B-B14F-4D97-AF65-F5344CB8AC3E}">
        <p14:creationId xmlns:p14="http://schemas.microsoft.com/office/powerpoint/2010/main" val="182029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83C5ED-505D-A57B-9F7E-119BDBA49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27" y="1238569"/>
            <a:ext cx="9546453" cy="139813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63" y="370258"/>
            <a:ext cx="9688071" cy="739775"/>
          </a:xfrm>
        </p:spPr>
        <p:txBody>
          <a:bodyPr>
            <a:normAutofit/>
          </a:bodyPr>
          <a:lstStyle/>
          <a:p>
            <a:r>
              <a:rPr lang="fi-FI"/>
              <a:t>Jäsenyydet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404104" y="2922969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Kertoo kyseisen jäsenyyden tiedot. Klikkaa sinistä tekstiä. Kts. Seuraava dia.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3736909" y="2951910"/>
            <a:ext cx="92551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Jäsenlaji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A2046D8-EC37-E5E7-EA63-9284E962C5E7}"/>
              </a:ext>
            </a:extLst>
          </p:cNvPr>
          <p:cNvSpPr/>
          <p:nvPr/>
        </p:nvSpPr>
        <p:spPr>
          <a:xfrm>
            <a:off x="5007162" y="2984063"/>
            <a:ext cx="1657981" cy="356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Jäsenyyden alkupäivä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B853C70C-9A08-BCAF-8796-A7AD4FD6B5D2}"/>
              </a:ext>
            </a:extLst>
          </p:cNvPr>
          <p:cNvSpPr/>
          <p:nvPr/>
        </p:nvSpPr>
        <p:spPr>
          <a:xfrm>
            <a:off x="8940866" y="2977401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Toimintaryhmän nimi, mikäli on toimintaryhmän jäsen.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7020751" y="2984064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Jäsenyyden päättymispäiväpäivä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653A252-D65C-15B3-635C-94BE14D0BF8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642179" y="2692866"/>
            <a:ext cx="0" cy="230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540A9FBB-6AF5-A339-8FE0-FABC6A4D82BD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4199667" y="2694839"/>
            <a:ext cx="1" cy="257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1BCC041-0EC9-2480-D254-AE53DB535B99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289646" y="2568402"/>
            <a:ext cx="546507" cy="415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3537BDBD-E149-B299-BED2-AEFD785A8686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6974015" y="2423604"/>
            <a:ext cx="828990" cy="560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691D2AD6-E695-2C0B-AA10-B58390E2D56D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099042" y="2361460"/>
            <a:ext cx="1079899" cy="615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B0DF7965-F5DD-7C2B-760A-8F93CAC2803A}"/>
              </a:ext>
            </a:extLst>
          </p:cNvPr>
          <p:cNvSpPr/>
          <p:nvPr/>
        </p:nvSpPr>
        <p:spPr>
          <a:xfrm>
            <a:off x="404104" y="4237818"/>
            <a:ext cx="4796546" cy="139813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bg1"/>
                </a:solidFill>
              </a:rPr>
              <a:t>Listassa näkyy kaikki henkilön jäsenyydet. Sekä voimassaolevat että päättyneet jäsenyydet kyseisessä yhdistyksessä. </a:t>
            </a:r>
          </a:p>
          <a:p>
            <a:endParaRPr lang="fi-FI" sz="1400" dirty="0">
              <a:solidFill>
                <a:schemeClr val="bg1"/>
              </a:solidFill>
            </a:endParaRPr>
          </a:p>
          <a:p>
            <a:r>
              <a:rPr lang="fi-FI" sz="1400" dirty="0">
                <a:solidFill>
                  <a:schemeClr val="bg1"/>
                </a:solidFill>
              </a:rPr>
              <a:t>Lista ei ole vielä valmis ja se tulee päivittymään. Lisätietoja voi kysyä Marttaliitosta.</a:t>
            </a:r>
          </a:p>
        </p:txBody>
      </p:sp>
    </p:spTree>
    <p:extLst>
      <p:ext uri="{BB962C8B-B14F-4D97-AF65-F5344CB8AC3E}">
        <p14:creationId xmlns:p14="http://schemas.microsoft.com/office/powerpoint/2010/main" val="3083354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6A7B2B8-468A-4F74-15BE-7AE177CBE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329" y="1907902"/>
            <a:ext cx="6170325" cy="19515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75" y="516126"/>
            <a:ext cx="10233355" cy="739775"/>
          </a:xfrm>
        </p:spPr>
        <p:txBody>
          <a:bodyPr>
            <a:normAutofit fontScale="90000"/>
          </a:bodyPr>
          <a:lstStyle/>
          <a:p>
            <a:r>
              <a:rPr lang="fi-FI"/>
              <a:t>Jatkuvan tilauksen nimi–&gt; Jäsenyyden tiedot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9967033" y="2446260"/>
            <a:ext cx="1019813" cy="3063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Jäsenlaji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9385460" y="4172563"/>
            <a:ext cx="2182959" cy="703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Ruksi jos jäsenlajiin kuuluu Martat-lehti. Ei ruksia, jos lehteä ei kuulu jäsenlajiin.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B853C70C-9A08-BCAF-8796-A7AD4FD6B5D2}"/>
              </a:ext>
            </a:extLst>
          </p:cNvPr>
          <p:cNvSpPr/>
          <p:nvPr/>
        </p:nvSpPr>
        <p:spPr>
          <a:xfrm>
            <a:off x="219547" y="1907902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nimi. Klikkaamalla tekstiä pääset henkilön perustietoihin.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4997321" y="4519341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Jäsenyyden päättymispäiväpäivä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F7F8DEBD-29EC-49B4-8F37-E31DA0ECCC75}"/>
              </a:ext>
            </a:extLst>
          </p:cNvPr>
          <p:cNvSpPr/>
          <p:nvPr/>
        </p:nvSpPr>
        <p:spPr>
          <a:xfrm>
            <a:off x="219547" y="2693254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Piirin nimi. Sinistä tekstiä klikkaamalla, ei pääse eteenpäin.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87838AF-5AAE-E1A7-CC77-2ABD0381CA5D}"/>
              </a:ext>
            </a:extLst>
          </p:cNvPr>
          <p:cNvSpPr/>
          <p:nvPr/>
        </p:nvSpPr>
        <p:spPr>
          <a:xfrm>
            <a:off x="245575" y="3540510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Yhdistyksen nimi. Klikkaamalla sinistä tekstiä pääset yhdistyksen tietoihin.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C5C6BF99-7632-A373-F6AD-EA6CA9D6C5EE}"/>
              </a:ext>
            </a:extLst>
          </p:cNvPr>
          <p:cNvSpPr/>
          <p:nvPr/>
        </p:nvSpPr>
        <p:spPr>
          <a:xfrm>
            <a:off x="2951977" y="4503826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Jäsenyyden alkupäivä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D61DE01-73B5-04A0-C5AC-4D561C9393F9}"/>
              </a:ext>
            </a:extLst>
          </p:cNvPr>
          <p:cNvSpPr/>
          <p:nvPr/>
        </p:nvSpPr>
        <p:spPr>
          <a:xfrm>
            <a:off x="10016456" y="3297924"/>
            <a:ext cx="1795244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Onko jäsenyys aktiivinen vai suljettu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179CEBDF-91EB-3EFB-7042-0C4C9FB69689}"/>
              </a:ext>
            </a:extLst>
          </p:cNvPr>
          <p:cNvSpPr/>
          <p:nvPr/>
        </p:nvSpPr>
        <p:spPr>
          <a:xfrm>
            <a:off x="9720724" y="1851299"/>
            <a:ext cx="1795244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Jäsentilauksen nimi. Tämä vain tekninen tieto.</a:t>
            </a:r>
          </a:p>
        </p:txBody>
      </p: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73A37FDD-BA9F-7E2F-62E2-21ABC09156F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695697" y="2179496"/>
            <a:ext cx="403632" cy="133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DE9D09B7-F31E-7C6A-D942-8D5CA5A92C27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695697" y="2693253"/>
            <a:ext cx="518625" cy="271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A3F70ACC-6B53-D40B-62F8-B088E45098E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721725" y="2964846"/>
            <a:ext cx="518625" cy="847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6416F335-F71E-7B6D-A7C2-A18B0B934DEE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3548543" y="3429000"/>
            <a:ext cx="185688" cy="1074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74BF6382-3908-A5DA-3F99-3115D715B1F1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3867325" y="3812103"/>
            <a:ext cx="1912250" cy="707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1D309638-EB90-87F8-462B-D440E7D1A4E4}"/>
              </a:ext>
            </a:extLst>
          </p:cNvPr>
          <p:cNvCxnSpPr>
            <a:stCxn id="19" idx="1"/>
          </p:cNvCxnSpPr>
          <p:nvPr/>
        </p:nvCxnSpPr>
        <p:spPr>
          <a:xfrm flipH="1">
            <a:off x="9386084" y="2056673"/>
            <a:ext cx="334640" cy="205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7EDB58B2-1F0A-06DF-4641-D13DA8883761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9446880" y="2599417"/>
            <a:ext cx="5201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04FD8637-EBF8-62A2-6BA9-D7C176ACC018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8713890" y="2883655"/>
            <a:ext cx="1302566" cy="619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E5A4B9E7-12C7-72E0-FB90-16534D5BC0F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6950841" y="3279359"/>
            <a:ext cx="3526099" cy="893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uorakulmio: Pyöristetyt kulmat 40">
            <a:extLst>
              <a:ext uri="{FF2B5EF4-FFF2-40B4-BE49-F238E27FC236}">
                <a16:creationId xmlns:a16="http://schemas.microsoft.com/office/drawing/2014/main" id="{C33712FE-0CC5-6ED0-C166-5BE7A0BA297A}"/>
              </a:ext>
            </a:extLst>
          </p:cNvPr>
          <p:cNvSpPr/>
          <p:nvPr/>
        </p:nvSpPr>
        <p:spPr>
          <a:xfrm>
            <a:off x="4112038" y="5536087"/>
            <a:ext cx="3571193" cy="76074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bg1"/>
                </a:solidFill>
              </a:rPr>
              <a:t>Seuraavalla dialla näkyy kyseisen jäsenyyden laskun tiedot. </a:t>
            </a:r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8C50E403-80DE-0FE2-33FF-E426B705CC5E}"/>
              </a:ext>
            </a:extLst>
          </p:cNvPr>
          <p:cNvSpPr/>
          <p:nvPr/>
        </p:nvSpPr>
        <p:spPr>
          <a:xfrm>
            <a:off x="226928" y="4301145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Toimintaryhmän nimi, mikäli kuuluu toimintaryhmään.</a:t>
            </a:r>
          </a:p>
        </p:txBody>
      </p: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5E5FD154-663A-8583-871C-A3B79DE1C707}"/>
              </a:ext>
            </a:extLst>
          </p:cNvPr>
          <p:cNvCxnSpPr>
            <a:stCxn id="16" idx="0"/>
          </p:cNvCxnSpPr>
          <p:nvPr/>
        </p:nvCxnSpPr>
        <p:spPr>
          <a:xfrm flipV="1">
            <a:off x="1465003" y="3236440"/>
            <a:ext cx="1879953" cy="1064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620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C7AA0DE-BA37-0279-4682-64BA4F79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61" y="1337974"/>
            <a:ext cx="9420710" cy="171083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75" y="516126"/>
            <a:ext cx="10233355" cy="739775"/>
          </a:xfrm>
        </p:spPr>
        <p:txBody>
          <a:bodyPr>
            <a:normAutofit/>
          </a:bodyPr>
          <a:lstStyle/>
          <a:p>
            <a:r>
              <a:rPr lang="fi-FI"/>
              <a:t>Laskutiedot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4140268" y="347731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Laskun summa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87838AF-5AAE-E1A7-CC77-2ABD0381CA5D}"/>
              </a:ext>
            </a:extLst>
          </p:cNvPr>
          <p:cNvSpPr/>
          <p:nvPr/>
        </p:nvSpPr>
        <p:spPr>
          <a:xfrm>
            <a:off x="702330" y="3441516"/>
            <a:ext cx="2476150" cy="54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>
                <a:solidFill>
                  <a:schemeClr val="tx1"/>
                </a:solidFill>
              </a:rPr>
              <a:t>Kyseisen jäsenyyden </a:t>
            </a:r>
            <a:r>
              <a:rPr lang="fi-FI" sz="1200">
                <a:solidFill>
                  <a:schemeClr val="tx1"/>
                </a:solidFill>
              </a:rPr>
              <a:t>laskun nimi.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D61DE01-73B5-04A0-C5AC-4D561C9393F9}"/>
              </a:ext>
            </a:extLst>
          </p:cNvPr>
          <p:cNvSpPr/>
          <p:nvPr/>
        </p:nvSpPr>
        <p:spPr>
          <a:xfrm>
            <a:off x="9144000" y="4137871"/>
            <a:ext cx="1942749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Kyseisen laskun viitenumero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179CEBDF-91EB-3EFB-7042-0C4C9FB69689}"/>
              </a:ext>
            </a:extLst>
          </p:cNvPr>
          <p:cNvSpPr/>
          <p:nvPr/>
        </p:nvSpPr>
        <p:spPr>
          <a:xfrm flipH="1">
            <a:off x="5812737" y="3117454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alkupäivä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A3F70ACC-6B53-D40B-62F8-B088E45098EE}"/>
              </a:ext>
            </a:extLst>
          </p:cNvPr>
          <p:cNvCxnSpPr>
            <a:cxnSpLocks/>
          </p:cNvCxnSpPr>
          <p:nvPr/>
        </p:nvCxnSpPr>
        <p:spPr>
          <a:xfrm flipV="1">
            <a:off x="2037578" y="2508308"/>
            <a:ext cx="382413" cy="881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74BF6382-3908-A5DA-3F99-3115D715B1F1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922522" y="2239266"/>
            <a:ext cx="1156130" cy="123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04FD8637-EBF8-62A2-6BA9-D7C176ACC018}"/>
              </a:ext>
            </a:extLst>
          </p:cNvPr>
          <p:cNvCxnSpPr>
            <a:cxnSpLocks/>
          </p:cNvCxnSpPr>
          <p:nvPr/>
        </p:nvCxnSpPr>
        <p:spPr>
          <a:xfrm flipH="1" flipV="1">
            <a:off x="9952621" y="2432807"/>
            <a:ext cx="201801" cy="1626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9B31A72B-4701-7CB5-5360-6055036B0AC1}"/>
              </a:ext>
            </a:extLst>
          </p:cNvPr>
          <p:cNvSpPr/>
          <p:nvPr/>
        </p:nvSpPr>
        <p:spPr>
          <a:xfrm flipH="1">
            <a:off x="6668070" y="3789796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loppupäivä</a:t>
            </a: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A4CD7F67-66AB-60BB-9028-ACDE8A0C51D2}"/>
              </a:ext>
            </a:extLst>
          </p:cNvPr>
          <p:cNvSpPr/>
          <p:nvPr/>
        </p:nvSpPr>
        <p:spPr>
          <a:xfrm flipH="1">
            <a:off x="7404831" y="3038230"/>
            <a:ext cx="1292731" cy="3013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Maksettu summa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71BDF12-9372-54C3-2511-A10C426CBABF}"/>
              </a:ext>
            </a:extLst>
          </p:cNvPr>
          <p:cNvSpPr/>
          <p:nvPr/>
        </p:nvSpPr>
        <p:spPr>
          <a:xfrm flipH="1">
            <a:off x="8295610" y="3515246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Maksamaton summa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5A7F6A66-ECCA-47E7-74AD-B4A1FA8D4130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459103" y="2193392"/>
            <a:ext cx="496743" cy="924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063F3DC5-B457-C2D9-79F4-6F6CE63F8FDA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314436" y="2101974"/>
            <a:ext cx="287776" cy="1687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>
            <a:extLst>
              <a:ext uri="{FF2B5EF4-FFF2-40B4-BE49-F238E27FC236}">
                <a16:creationId xmlns:a16="http://schemas.microsoft.com/office/drawing/2014/main" id="{532D00F5-1E5A-A14C-2B23-99DD92EBA0B3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8051196" y="2315374"/>
            <a:ext cx="160132" cy="722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449478E-8369-886E-2DF5-0C7FB56926D7}"/>
              </a:ext>
            </a:extLst>
          </p:cNvPr>
          <p:cNvCxnSpPr>
            <a:stCxn id="21" idx="0"/>
          </p:cNvCxnSpPr>
          <p:nvPr/>
        </p:nvCxnSpPr>
        <p:spPr>
          <a:xfrm flipH="1" flipV="1">
            <a:off x="8816829" y="2432807"/>
            <a:ext cx="125147" cy="1082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124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09" y="365125"/>
            <a:ext cx="9688071" cy="739775"/>
          </a:xfrm>
        </p:spPr>
        <p:txBody>
          <a:bodyPr>
            <a:normAutofit/>
          </a:bodyPr>
          <a:lstStyle/>
          <a:p>
            <a:r>
              <a:rPr lang="fi-FI"/>
              <a:t>Muutokset jäsenyystiedoissa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404104" y="2922969"/>
            <a:ext cx="2062258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päivämäärä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3452225" y="2949937"/>
            <a:ext cx="1522656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nimi, johon muutos on tehty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A2046D8-EC37-E5E7-EA63-9284E962C5E7}"/>
              </a:ext>
            </a:extLst>
          </p:cNvPr>
          <p:cNvSpPr/>
          <p:nvPr/>
        </p:nvSpPr>
        <p:spPr>
          <a:xfrm>
            <a:off x="5611259" y="2922969"/>
            <a:ext cx="1657981" cy="356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tehneen henkilön nimi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7715353" y="289897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alkuperäinen teksti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653A252-D65C-15B3-635C-94BE14D0BF8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35233" y="2570072"/>
            <a:ext cx="0" cy="352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540A9FBB-6AF5-A339-8FE0-FABC6A4D82B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213553" y="2593123"/>
            <a:ext cx="0" cy="356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1BCC041-0EC9-2480-D254-AE53DB535B99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6440249" y="2730204"/>
            <a:ext cx="1" cy="192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3537BDBD-E149-B299-BED2-AEFD785A8686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8497606" y="2668474"/>
            <a:ext cx="1" cy="23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691D2AD6-E695-2C0B-AA10-B58390E2D56D}"/>
              </a:ext>
            </a:extLst>
          </p:cNvPr>
          <p:cNvCxnSpPr>
            <a:cxnSpLocks/>
          </p:cNvCxnSpPr>
          <p:nvPr/>
        </p:nvCxnSpPr>
        <p:spPr>
          <a:xfrm flipV="1">
            <a:off x="10677565" y="2692866"/>
            <a:ext cx="0" cy="230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B0DF7965-F5DD-7C2B-760A-8F93CAC2803A}"/>
              </a:ext>
            </a:extLst>
          </p:cNvPr>
          <p:cNvSpPr/>
          <p:nvPr/>
        </p:nvSpPr>
        <p:spPr>
          <a:xfrm>
            <a:off x="461244" y="4212650"/>
            <a:ext cx="3882156" cy="11251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Tästä osioista näkyy mitä jäsenyyden tietoja on muutettu ja kuka on niitä muuttanut. Jäsenyyksien tietoja muutetaan vain Marttaliitossa.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F1EF01-35FE-3242-2D3E-55CFB4814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42" y="1614698"/>
            <a:ext cx="11218877" cy="922440"/>
          </a:xfrm>
          <a:prstGeom prst="rect">
            <a:avLst/>
          </a:prstGeom>
        </p:spPr>
      </p:pic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79640A81-C564-459A-B41D-4D8914DFDFE1}"/>
              </a:ext>
            </a:extLst>
          </p:cNvPr>
          <p:cNvSpPr/>
          <p:nvPr/>
        </p:nvSpPr>
        <p:spPr>
          <a:xfrm>
            <a:off x="9895311" y="2980194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uusi teksti</a:t>
            </a:r>
          </a:p>
        </p:txBody>
      </p:sp>
    </p:spTree>
    <p:extLst>
      <p:ext uri="{BB962C8B-B14F-4D97-AF65-F5344CB8AC3E}">
        <p14:creationId xmlns:p14="http://schemas.microsoft.com/office/powerpoint/2010/main" val="372637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Laskut</a:t>
            </a:r>
          </a:p>
        </p:txBody>
      </p:sp>
    </p:spTree>
    <p:extLst>
      <p:ext uri="{BB962C8B-B14F-4D97-AF65-F5344CB8AC3E}">
        <p14:creationId xmlns:p14="http://schemas.microsoft.com/office/powerpoint/2010/main" val="1042845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2498217" y="335600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Laskun summa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87838AF-5AAE-E1A7-CC77-2ABD0381CA5D}"/>
              </a:ext>
            </a:extLst>
          </p:cNvPr>
          <p:cNvSpPr/>
          <p:nvPr/>
        </p:nvSpPr>
        <p:spPr>
          <a:xfrm>
            <a:off x="510737" y="3337954"/>
            <a:ext cx="1852131" cy="13560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200" b="1">
                <a:solidFill>
                  <a:schemeClr val="tx1"/>
                </a:solidFill>
              </a:rPr>
              <a:t>Jäsenyyden </a:t>
            </a:r>
            <a:r>
              <a:rPr lang="fi-FI" sz="1200">
                <a:solidFill>
                  <a:schemeClr val="tx1"/>
                </a:solidFill>
              </a:rPr>
              <a:t>laskun nimi. Klikkaamalla sinistä jäsenyyslaskua pääset laskun lisätietoihin. </a:t>
            </a:r>
            <a:endParaRPr lang="fi-FI" sz="1200">
              <a:solidFill>
                <a:schemeClr val="tx1"/>
              </a:solidFill>
              <a:cs typeface="Calibri"/>
            </a:endParaRP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D61DE01-73B5-04A0-C5AC-4D561C9393F9}"/>
              </a:ext>
            </a:extLst>
          </p:cNvPr>
          <p:cNvSpPr/>
          <p:nvPr/>
        </p:nvSpPr>
        <p:spPr>
          <a:xfrm>
            <a:off x="9912192" y="3731290"/>
            <a:ext cx="1942749" cy="410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Kyseisen laskun viitenumero.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179CEBDF-91EB-3EFB-7042-0C4C9FB69689}"/>
              </a:ext>
            </a:extLst>
          </p:cNvPr>
          <p:cNvSpPr/>
          <p:nvPr/>
        </p:nvSpPr>
        <p:spPr>
          <a:xfrm flipH="1">
            <a:off x="7058424" y="3282012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alkupäivä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A3F70ACC-6B53-D40B-62F8-B088E45098EE}"/>
              </a:ext>
            </a:extLst>
          </p:cNvPr>
          <p:cNvCxnSpPr>
            <a:cxnSpLocks/>
          </p:cNvCxnSpPr>
          <p:nvPr/>
        </p:nvCxnSpPr>
        <p:spPr>
          <a:xfrm flipV="1">
            <a:off x="1522369" y="2364194"/>
            <a:ext cx="0" cy="881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74BF6382-3908-A5DA-3F99-3115D715B1F1}"/>
              </a:ext>
            </a:extLst>
          </p:cNvPr>
          <p:cNvCxnSpPr>
            <a:cxnSpLocks/>
          </p:cNvCxnSpPr>
          <p:nvPr/>
        </p:nvCxnSpPr>
        <p:spPr>
          <a:xfrm flipV="1">
            <a:off x="3012512" y="2276345"/>
            <a:ext cx="0" cy="95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04FD8637-EBF8-62A2-6BA9-D7C176ACC018}"/>
              </a:ext>
            </a:extLst>
          </p:cNvPr>
          <p:cNvCxnSpPr>
            <a:cxnSpLocks/>
          </p:cNvCxnSpPr>
          <p:nvPr/>
        </p:nvCxnSpPr>
        <p:spPr>
          <a:xfrm flipH="1" flipV="1">
            <a:off x="10790003" y="2417295"/>
            <a:ext cx="93564" cy="1240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9B31A72B-4701-7CB5-5360-6055036B0AC1}"/>
              </a:ext>
            </a:extLst>
          </p:cNvPr>
          <p:cNvSpPr/>
          <p:nvPr/>
        </p:nvSpPr>
        <p:spPr>
          <a:xfrm flipH="1">
            <a:off x="8486500" y="3245953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Laskutuskauden loppupäivä</a:t>
            </a:r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A4CD7F67-66AB-60BB-9028-ACDE8A0C51D2}"/>
              </a:ext>
            </a:extLst>
          </p:cNvPr>
          <p:cNvSpPr/>
          <p:nvPr/>
        </p:nvSpPr>
        <p:spPr>
          <a:xfrm flipH="1">
            <a:off x="5534267" y="3356008"/>
            <a:ext cx="1292731" cy="3013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Maksettu summa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71BDF12-9372-54C3-2511-A10C426CBABF}"/>
              </a:ext>
            </a:extLst>
          </p:cNvPr>
          <p:cNvSpPr/>
          <p:nvPr/>
        </p:nvSpPr>
        <p:spPr>
          <a:xfrm flipH="1">
            <a:off x="4164228" y="3339532"/>
            <a:ext cx="1292732" cy="485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Maksamaton summa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5A7F6A66-ECCA-47E7-74AD-B4A1FA8D4130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7266151" y="2276345"/>
            <a:ext cx="438639" cy="1005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063F3DC5-B457-C2D9-79F4-6F6CE63F8FDA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8867163" y="2205471"/>
            <a:ext cx="265703" cy="1040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>
            <a:extLst>
              <a:ext uri="{FF2B5EF4-FFF2-40B4-BE49-F238E27FC236}">
                <a16:creationId xmlns:a16="http://schemas.microsoft.com/office/drawing/2014/main" id="{532D00F5-1E5A-A14C-2B23-99DD92EBA0B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5516850" y="2276345"/>
            <a:ext cx="663782" cy="1079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449478E-8369-886E-2DF5-0C7FB56926D7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4164228" y="2276345"/>
            <a:ext cx="646366" cy="1063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C3756DA9-9A6E-A007-9AF4-6D026BF03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49" y="889181"/>
            <a:ext cx="11386657" cy="138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15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Muutokset yhteyshenkilön tietoihin</a:t>
            </a:r>
          </a:p>
        </p:txBody>
      </p:sp>
    </p:spTree>
    <p:extLst>
      <p:ext uri="{BB962C8B-B14F-4D97-AF65-F5344CB8AC3E}">
        <p14:creationId xmlns:p14="http://schemas.microsoft.com/office/powerpoint/2010/main" val="4000064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C8F190-62EA-7059-CEA0-F138D047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033406"/>
          </a:xfrm>
        </p:spPr>
        <p:txBody>
          <a:bodyPr/>
          <a:lstStyle/>
          <a:p>
            <a:r>
              <a:rPr lang="fi-FI"/>
              <a:t>Jäsenet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57E073-66CE-E41C-6CB3-5C8A05777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954463"/>
            <a:ext cx="6707693" cy="404887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fi-FI" sz="2800" err="1"/>
              <a:t>Marttarekisterissä</a:t>
            </a:r>
            <a:r>
              <a:rPr lang="fi-FI" sz="2800"/>
              <a:t> on tiedot kaikista yhdistyksen </a:t>
            </a:r>
            <a:r>
              <a:rPr lang="fi-FI" sz="2800">
                <a:ea typeface="+mn-lt"/>
                <a:cs typeface="+mn-lt"/>
              </a:rPr>
              <a:t>jäsenyyksistä - niin aktiivisista kuin päättyneistäkin.</a:t>
            </a:r>
            <a:endParaRPr lang="fi-FI" sz="2800">
              <a:cs typeface="Calibri"/>
            </a:endParaRPr>
          </a:p>
          <a:p>
            <a:r>
              <a:rPr lang="fi-FI" sz="2800"/>
              <a:t>Jokaisen jäsenen tiedoista löytyy jäsennumero, henkilötiedot, luottamustoimet ja kunniamerkit. </a:t>
            </a:r>
          </a:p>
          <a:p>
            <a:r>
              <a:rPr lang="fi-FI" sz="2800"/>
              <a:t>Opintosuoritukset tullaan lisäämään </a:t>
            </a:r>
            <a:r>
              <a:rPr lang="fi-FI" sz="2800" err="1"/>
              <a:t>Marttarekisteriin</a:t>
            </a:r>
            <a:r>
              <a:rPr lang="fi-FI" sz="2800"/>
              <a:t> myöhemmin.</a:t>
            </a:r>
            <a:endParaRPr lang="fi-FI" sz="2800">
              <a:cs typeface="Calibri"/>
            </a:endParaRPr>
          </a:p>
          <a:p>
            <a:r>
              <a:rPr lang="fi-FI" sz="2800" err="1"/>
              <a:t>Marttarekisteristä</a:t>
            </a:r>
            <a:r>
              <a:rPr lang="fi-FI" sz="2800"/>
              <a:t> näkyy myös jäsenen maksetut ja maksamattomat jäsenmaksut. </a:t>
            </a:r>
          </a:p>
          <a:p>
            <a:r>
              <a:rPr lang="fi-FI" sz="2800"/>
              <a:t>Toissijaisten jäsenten jäsenmaksut eivät kuitenkaan ole </a:t>
            </a:r>
            <a:r>
              <a:rPr lang="fi-FI" sz="2800" err="1"/>
              <a:t>Marttarekisterissä</a:t>
            </a:r>
            <a:r>
              <a:rPr lang="fi-FI" sz="2800"/>
              <a:t>, sillä yhdistykset hoitavat nämä jäsenmaksut itse.</a:t>
            </a:r>
            <a:endParaRPr lang="fi-FI" sz="2800">
              <a:cs typeface="Calibri"/>
            </a:endParaRPr>
          </a:p>
          <a:p>
            <a:pPr marL="0" indent="0">
              <a:buNone/>
            </a:pPr>
            <a:endParaRPr lang="fi-FI"/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37C6CB21-C371-8981-F4B6-A3CAD2295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6458" r="36458"/>
          <a:stretch/>
        </p:blipFill>
        <p:spPr>
          <a:xfrm>
            <a:off x="7519988" y="0"/>
            <a:ext cx="4672012" cy="6858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73D8BA73-86AD-09D5-F658-FF60EA9FE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8"/>
          <a:stretch/>
        </p:blipFill>
        <p:spPr>
          <a:xfrm>
            <a:off x="7218945" y="1398532"/>
            <a:ext cx="4926340" cy="40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0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E1508D-A4C0-9D3B-02E9-BA1BD402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09" y="365125"/>
            <a:ext cx="10250134" cy="739775"/>
          </a:xfrm>
        </p:spPr>
        <p:txBody>
          <a:bodyPr>
            <a:normAutofit fontScale="90000"/>
          </a:bodyPr>
          <a:lstStyle/>
          <a:p>
            <a:r>
              <a:rPr lang="fi-FI"/>
              <a:t>Muutokset yhteyshenkilön (jäsenen) tietoihin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3FE94905-B79D-F270-E483-C5AEFE050EC2}"/>
              </a:ext>
            </a:extLst>
          </p:cNvPr>
          <p:cNvSpPr/>
          <p:nvPr/>
        </p:nvSpPr>
        <p:spPr>
          <a:xfrm>
            <a:off x="404104" y="2922969"/>
            <a:ext cx="2062258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päivämäärä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8986DAF-2C82-5FB3-6119-5480866A2973}"/>
              </a:ext>
            </a:extLst>
          </p:cNvPr>
          <p:cNvSpPr/>
          <p:nvPr/>
        </p:nvSpPr>
        <p:spPr>
          <a:xfrm>
            <a:off x="3452225" y="2949937"/>
            <a:ext cx="1522656" cy="3837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nimi, johon muutos on tehty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A2046D8-EC37-E5E7-EA63-9284E962C5E7}"/>
              </a:ext>
            </a:extLst>
          </p:cNvPr>
          <p:cNvSpPr/>
          <p:nvPr/>
        </p:nvSpPr>
        <p:spPr>
          <a:xfrm>
            <a:off x="5611259" y="2922969"/>
            <a:ext cx="1657981" cy="356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Muutoksen tehneen henkilön nimi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51EEC27-23C1-CA5F-BA8A-215964A2732C}"/>
              </a:ext>
            </a:extLst>
          </p:cNvPr>
          <p:cNvSpPr/>
          <p:nvPr/>
        </p:nvSpPr>
        <p:spPr>
          <a:xfrm>
            <a:off x="7715353" y="2898978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alkuperäinen teksti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653A252-D65C-15B3-635C-94BE14D0BF8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35233" y="2570072"/>
            <a:ext cx="0" cy="352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540A9FBB-6AF5-A339-8FE0-FABC6A4D82B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213553" y="2593123"/>
            <a:ext cx="0" cy="356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1BCC041-0EC9-2480-D254-AE53DB535B99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6440250" y="2600386"/>
            <a:ext cx="0" cy="322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3537BDBD-E149-B299-BED2-AEFD785A8686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8497606" y="2668474"/>
            <a:ext cx="1" cy="23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691D2AD6-E695-2C0B-AA10-B58390E2D56D}"/>
              </a:ext>
            </a:extLst>
          </p:cNvPr>
          <p:cNvCxnSpPr>
            <a:cxnSpLocks/>
          </p:cNvCxnSpPr>
          <p:nvPr/>
        </p:nvCxnSpPr>
        <p:spPr>
          <a:xfrm flipH="1" flipV="1">
            <a:off x="10677564" y="2668474"/>
            <a:ext cx="1" cy="254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B0DF7965-F5DD-7C2B-760A-8F93CAC2803A}"/>
              </a:ext>
            </a:extLst>
          </p:cNvPr>
          <p:cNvSpPr/>
          <p:nvPr/>
        </p:nvSpPr>
        <p:spPr>
          <a:xfrm>
            <a:off x="461244" y="4212651"/>
            <a:ext cx="3571193" cy="76074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bg1"/>
                </a:solidFill>
              </a:rPr>
              <a:t>Tästä osioista näkyy mitä jäsenyyden tietoja on muutettu ja kuka on niitä muuttanut.</a:t>
            </a: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79640A81-C564-459A-B41D-4D8914DFDFE1}"/>
              </a:ext>
            </a:extLst>
          </p:cNvPr>
          <p:cNvSpPr/>
          <p:nvPr/>
        </p:nvSpPr>
        <p:spPr>
          <a:xfrm>
            <a:off x="9895310" y="2927547"/>
            <a:ext cx="1564507" cy="356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Kentän uusi teksti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DD93038-D263-4439-C7E5-C98050F2A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8" y="1544470"/>
            <a:ext cx="11336323" cy="10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2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B950CAB-9B76-2BF8-146D-68261441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8"/>
          <a:stretch/>
        </p:blipFill>
        <p:spPr>
          <a:xfrm>
            <a:off x="246947" y="1174918"/>
            <a:ext cx="3004253" cy="2476500"/>
          </a:xfrm>
          <a:prstGeom prst="rect">
            <a:avLst/>
          </a:prstGeom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A50067AB-6618-1EC8-CF6D-5EB4BC82D431}"/>
              </a:ext>
            </a:extLst>
          </p:cNvPr>
          <p:cNvSpPr txBox="1">
            <a:spLocks/>
          </p:cNvSpPr>
          <p:nvPr/>
        </p:nvSpPr>
        <p:spPr>
          <a:xfrm>
            <a:off x="664744" y="4013032"/>
            <a:ext cx="3397919" cy="1790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/>
              <a:t>Painamalla</a:t>
            </a:r>
            <a:r>
              <a:rPr lang="fi-FI" sz="1800" i="1"/>
              <a:t> </a:t>
            </a:r>
            <a:r>
              <a:rPr lang="fi-FI" sz="1800"/>
              <a:t>tekstiä</a:t>
            </a:r>
            <a:r>
              <a:rPr lang="fi-FI" sz="1800" i="1"/>
              <a:t> Jäsenet </a:t>
            </a:r>
            <a:r>
              <a:rPr lang="fi-FI" sz="1800"/>
              <a:t>pääset katsomaan kaikkia yhdistyksesi voimassaolevia ja päättyneitä jäsenyyksiä sekä päivittämään jäsenten tietoja. 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95180CE-E1E0-D663-128B-12D778F2C40F}"/>
              </a:ext>
            </a:extLst>
          </p:cNvPr>
          <p:cNvSpPr txBox="1"/>
          <p:nvPr/>
        </p:nvSpPr>
        <p:spPr>
          <a:xfrm>
            <a:off x="4199556" y="4013032"/>
            <a:ext cx="33979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/>
              <a:t>Näet kaikki yhdistyksen voimassa olevat ja päättyneet jäsenyydet. Pääset katsomaan yksittäisten jäsenten tietoja ja            muokkaamaan niitä.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1D1E19C-8B1E-D689-EC7D-19E3748009FA}"/>
              </a:ext>
            </a:extLst>
          </p:cNvPr>
          <p:cNvSpPr txBox="1"/>
          <p:nvPr/>
        </p:nvSpPr>
        <p:spPr>
          <a:xfrm>
            <a:off x="8160419" y="4013032"/>
            <a:ext cx="365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/>
              <a:t>Voit etsiä hakukentästä yhdistyksesi yksittäistä jäsentä nimellä, jäsennumerolla, puhelinnumerolla tai katuosoitteella. </a:t>
            </a:r>
          </a:p>
        </p:txBody>
      </p: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2FC2030B-76A8-C89E-8B2D-6F39760B4A3C}"/>
              </a:ext>
            </a:extLst>
          </p:cNvPr>
          <p:cNvCxnSpPr>
            <a:cxnSpLocks/>
          </p:cNvCxnSpPr>
          <p:nvPr/>
        </p:nvCxnSpPr>
        <p:spPr>
          <a:xfrm>
            <a:off x="5410200" y="2682074"/>
            <a:ext cx="0" cy="1330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556B4246-4AAE-5186-8BBF-D2DFB0E800C3}"/>
              </a:ext>
            </a:extLst>
          </p:cNvPr>
          <p:cNvCxnSpPr>
            <a:cxnSpLocks/>
          </p:cNvCxnSpPr>
          <p:nvPr/>
        </p:nvCxnSpPr>
        <p:spPr>
          <a:xfrm>
            <a:off x="8959489" y="2650917"/>
            <a:ext cx="603611" cy="1362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Kuva 19">
            <a:extLst>
              <a:ext uri="{FF2B5EF4-FFF2-40B4-BE49-F238E27FC236}">
                <a16:creationId xmlns:a16="http://schemas.microsoft.com/office/drawing/2014/main" id="{F05642A7-ECE8-B467-B103-AA2202AB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419" y="1926488"/>
            <a:ext cx="8610600" cy="619125"/>
          </a:xfrm>
          <a:prstGeom prst="rect">
            <a:avLst/>
          </a:prstGeom>
        </p:spPr>
      </p:pic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217A174B-C4F0-2C96-DCCE-6E37D73C6EE6}"/>
              </a:ext>
            </a:extLst>
          </p:cNvPr>
          <p:cNvCxnSpPr>
            <a:cxnSpLocks/>
          </p:cNvCxnSpPr>
          <p:nvPr/>
        </p:nvCxnSpPr>
        <p:spPr>
          <a:xfrm>
            <a:off x="2082800" y="3429000"/>
            <a:ext cx="711200" cy="584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572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89644252-CD0D-0C77-E700-5FCA0F3F9E45}"/>
              </a:ext>
            </a:extLst>
          </p:cNvPr>
          <p:cNvSpPr/>
          <p:nvPr/>
        </p:nvSpPr>
        <p:spPr>
          <a:xfrm>
            <a:off x="714495" y="4606103"/>
            <a:ext cx="3039014" cy="9274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Jäsenen nimi. Kun klikkaat sinisellä olevaa nimeä, pääset katsomaan ja muokkaamaan jäsenen tietoja. Katso diat nro</a:t>
            </a:r>
            <a:r>
              <a:rPr lang="fi-FI" sz="1200" dirty="0">
                <a:solidFill>
                  <a:srgbClr val="FF0000"/>
                </a:solidFill>
              </a:rPr>
              <a:t>. 7.</a:t>
            </a:r>
          </a:p>
          <a:p>
            <a:pPr algn="ctr"/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4A15A8EB-59C0-2B70-3C0D-5013C48276C5}"/>
              </a:ext>
            </a:extLst>
          </p:cNvPr>
          <p:cNvSpPr/>
          <p:nvPr/>
        </p:nvSpPr>
        <p:spPr>
          <a:xfrm>
            <a:off x="4255715" y="4689571"/>
            <a:ext cx="1463882" cy="4880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jäsen- eli asiakasnumero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6570761" y="4611499"/>
            <a:ext cx="1401233" cy="4880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sähköpostiosoite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3A9692FC-9DF6-A1D3-3896-AEC79E0F3201}"/>
              </a:ext>
            </a:extLst>
          </p:cNvPr>
          <p:cNvSpPr/>
          <p:nvPr/>
        </p:nvSpPr>
        <p:spPr>
          <a:xfrm>
            <a:off x="8823158" y="4606103"/>
            <a:ext cx="1308037" cy="4288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puhelinnumero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8823158" y="1291480"/>
            <a:ext cx="2986792" cy="12632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Voit hakea jäsentä kirjoittamalla tähän kenttään jäsenen nimen,  jäsennumeron, sähköpostiosoitteen tai puhelinnumeron.</a:t>
            </a:r>
          </a:p>
          <a:p>
            <a:pPr algn="ctr"/>
            <a:r>
              <a:rPr lang="fi-FI" sz="1400">
                <a:solidFill>
                  <a:schemeClr val="tx1"/>
                </a:solidFill>
              </a:rPr>
              <a:t>-&gt; paina </a:t>
            </a:r>
            <a:r>
              <a:rPr lang="fi-FI" sz="1400" i="1" err="1">
                <a:solidFill>
                  <a:schemeClr val="tx1"/>
                </a:solidFill>
              </a:rPr>
              <a:t>enter</a:t>
            </a:r>
            <a:r>
              <a:rPr lang="fi-FI" sz="1400">
                <a:solidFill>
                  <a:schemeClr val="tx1"/>
                </a:solidFill>
              </a:rPr>
              <a:t> ja näet jäsenen tiedot</a:t>
            </a:r>
            <a:r>
              <a:rPr lang="fi-FI" sz="11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6C094BB-2D95-D7C8-21D1-10C4E60F8F3F}"/>
              </a:ext>
            </a:extLst>
          </p:cNvPr>
          <p:cNvSpPr txBox="1"/>
          <p:nvPr/>
        </p:nvSpPr>
        <p:spPr>
          <a:xfrm>
            <a:off x="439519" y="678085"/>
            <a:ext cx="1084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Jäsenet sivulta näet kaikki yhdistyksen jäsenet sekä voimassa olevat että päättyneet jäsenyydet aakkosjärjestyksessä. </a:t>
            </a:r>
          </a:p>
        </p:txBody>
      </p: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B7BC720D-DC67-6664-CC79-D02E13B82678}"/>
              </a:ext>
            </a:extLst>
          </p:cNvPr>
          <p:cNvCxnSpPr>
            <a:cxnSpLocks/>
          </p:cNvCxnSpPr>
          <p:nvPr/>
        </p:nvCxnSpPr>
        <p:spPr>
          <a:xfrm>
            <a:off x="10131195" y="2554713"/>
            <a:ext cx="0" cy="262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BAFD20F3-7553-DE48-2C51-09AEA1DC4E09}"/>
              </a:ext>
            </a:extLst>
          </p:cNvPr>
          <p:cNvCxnSpPr>
            <a:cxnSpLocks/>
          </p:cNvCxnSpPr>
          <p:nvPr/>
        </p:nvCxnSpPr>
        <p:spPr>
          <a:xfrm flipH="1" flipV="1">
            <a:off x="1903937" y="3853495"/>
            <a:ext cx="330065" cy="642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6F087D86-B7D8-6A4D-70B8-EAE65A7FA9BB}"/>
              </a:ext>
            </a:extLst>
          </p:cNvPr>
          <p:cNvCxnSpPr>
            <a:cxnSpLocks/>
          </p:cNvCxnSpPr>
          <p:nvPr/>
        </p:nvCxnSpPr>
        <p:spPr>
          <a:xfrm flipV="1">
            <a:off x="4994497" y="3913783"/>
            <a:ext cx="0" cy="582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B21C7C88-0274-4ED0-5402-4F0A799DA8B6}"/>
              </a:ext>
            </a:extLst>
          </p:cNvPr>
          <p:cNvCxnSpPr>
            <a:cxnSpLocks/>
          </p:cNvCxnSpPr>
          <p:nvPr/>
        </p:nvCxnSpPr>
        <p:spPr>
          <a:xfrm flipH="1" flipV="1">
            <a:off x="7240988" y="3853495"/>
            <a:ext cx="1" cy="642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3D0E493A-1CA3-BFD5-65A3-9047CC171B07}"/>
              </a:ext>
            </a:extLst>
          </p:cNvPr>
          <p:cNvCxnSpPr>
            <a:cxnSpLocks/>
          </p:cNvCxnSpPr>
          <p:nvPr/>
        </p:nvCxnSpPr>
        <p:spPr>
          <a:xfrm flipV="1">
            <a:off x="9541973" y="3919570"/>
            <a:ext cx="0" cy="576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8F7D73F5-287F-4F51-FAC9-BF43B8B37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76" y="2980220"/>
            <a:ext cx="11845647" cy="9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8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5FD6CDB3-3748-7B20-BB8A-A1D421849E2A}"/>
              </a:ext>
            </a:extLst>
          </p:cNvPr>
          <p:cNvSpPr/>
          <p:nvPr/>
        </p:nvSpPr>
        <p:spPr>
          <a:xfrm>
            <a:off x="673100" y="3679826"/>
            <a:ext cx="3972555" cy="15748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/>
              <a:t>Klikkaa sinistä nimeä, niin pääset kyseisen henkilön tietoihin. Kts. seuraava dia.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C03AE317-B190-9C31-4C8D-5FECAD5DAA74}"/>
              </a:ext>
            </a:extLst>
          </p:cNvPr>
          <p:cNvSpPr/>
          <p:nvPr/>
        </p:nvSpPr>
        <p:spPr>
          <a:xfrm>
            <a:off x="7264400" y="3844926"/>
            <a:ext cx="4254500" cy="15748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/>
              <a:t>Klikkaamalla nuolta pääset muokkaamaan jäsenen tietoja. Kts. Dia </a:t>
            </a:r>
            <a:r>
              <a:rPr lang="fi-FI" dirty="0">
                <a:solidFill>
                  <a:srgbClr val="FF0000"/>
                </a:solidFill>
              </a:rPr>
              <a:t>7</a:t>
            </a:r>
            <a:r>
              <a:rPr lang="fi-FI" dirty="0"/>
              <a:t>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CBD793E-A977-335A-08C0-5C1A51EF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30" y="1081258"/>
            <a:ext cx="10114625" cy="1677155"/>
          </a:xfrm>
          <a:prstGeom prst="rect">
            <a:avLst/>
          </a:prstGeom>
        </p:spPr>
      </p:pic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A7951E98-D1B4-3673-8CDB-22C3C21DC357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9391650" y="2310829"/>
            <a:ext cx="1339278" cy="1534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7C581F36-AD78-F070-0322-9DD93F781983}"/>
              </a:ext>
            </a:extLst>
          </p:cNvPr>
          <p:cNvCxnSpPr>
            <a:cxnSpLocks/>
          </p:cNvCxnSpPr>
          <p:nvPr/>
        </p:nvCxnSpPr>
        <p:spPr>
          <a:xfrm flipH="1" flipV="1">
            <a:off x="1920659" y="2310829"/>
            <a:ext cx="738718" cy="1219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3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Jäsenen tiedot</a:t>
            </a:r>
          </a:p>
        </p:txBody>
      </p:sp>
    </p:spTree>
    <p:extLst>
      <p:ext uri="{BB962C8B-B14F-4D97-AF65-F5344CB8AC3E}">
        <p14:creationId xmlns:p14="http://schemas.microsoft.com/office/powerpoint/2010/main" val="2906648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8021343" cy="794372"/>
          </a:xfrm>
        </p:spPr>
        <p:txBody>
          <a:bodyPr>
            <a:normAutofit/>
          </a:bodyPr>
          <a:lstStyle/>
          <a:p>
            <a:r>
              <a:rPr lang="fi-FI"/>
              <a:t>Jäsenen tiedot 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89644252-CD0D-0C77-E700-5FCA0F3F9E45}"/>
              </a:ext>
            </a:extLst>
          </p:cNvPr>
          <p:cNvSpPr/>
          <p:nvPr/>
        </p:nvSpPr>
        <p:spPr>
          <a:xfrm>
            <a:off x="331382" y="3746073"/>
            <a:ext cx="1532637" cy="4752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sähköpostiosoite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4A15A8EB-59C0-2B70-3C0D-5013C48276C5}"/>
              </a:ext>
            </a:extLst>
          </p:cNvPr>
          <p:cNvSpPr/>
          <p:nvPr/>
        </p:nvSpPr>
        <p:spPr>
          <a:xfrm>
            <a:off x="10156256" y="2623445"/>
            <a:ext cx="1363552" cy="4752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asiakas- jäsennumero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235340" y="2076180"/>
            <a:ext cx="1329179" cy="5891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nimi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3A9692FC-9DF6-A1D3-3896-AEC79E0F3201}"/>
              </a:ext>
            </a:extLst>
          </p:cNvPr>
          <p:cNvSpPr/>
          <p:nvPr/>
        </p:nvSpPr>
        <p:spPr>
          <a:xfrm>
            <a:off x="10156256" y="3406336"/>
            <a:ext cx="1106067" cy="291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>
              <a:solidFill>
                <a:schemeClr val="tx1"/>
              </a:solidFill>
            </a:endParaRPr>
          </a:p>
          <a:p>
            <a:pPr algn="ctr"/>
            <a:r>
              <a:rPr lang="fi-FI" sz="1200">
                <a:solidFill>
                  <a:schemeClr val="tx1"/>
                </a:solidFill>
              </a:rPr>
              <a:t>Syntymä-aika </a:t>
            </a:r>
          </a:p>
          <a:p>
            <a:pPr algn="ctr"/>
            <a:endParaRPr lang="fi-FI"/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DD8FF5AF-A14C-58F7-6BEC-9E8E51101AA3}"/>
              </a:ext>
            </a:extLst>
          </p:cNvPr>
          <p:cNvSpPr/>
          <p:nvPr/>
        </p:nvSpPr>
        <p:spPr>
          <a:xfrm>
            <a:off x="10159883" y="4221332"/>
            <a:ext cx="1947396" cy="12453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>
                <a:solidFill>
                  <a:schemeClr val="tx1"/>
                </a:solidFill>
              </a:rPr>
              <a:t>Sukupuoli: ei mitään- (tämä automaattinen vaihtoehto, jos sukupuolitietoa ei ole ilmoitettu), mies, nainen, muu, ei ilmoitettu (jäsen ei halua ilmoittaa sukupuoltaan.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331382" y="4523361"/>
            <a:ext cx="1532636" cy="6915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Sinisestä muokkaa osoitetta kentästä pääset muokkaamaan osoitetta.  KTS dia</a:t>
            </a:r>
            <a:r>
              <a:rPr lang="fi-FI" sz="1100" dirty="0">
                <a:solidFill>
                  <a:srgbClr val="FF0000"/>
                </a:solidFill>
              </a:rPr>
              <a:t>. 8</a:t>
            </a:r>
          </a:p>
        </p:txBody>
      </p: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B4D0F6AB-B5B7-E09D-E2FC-508181FF687B}"/>
              </a:ext>
            </a:extLst>
          </p:cNvPr>
          <p:cNvSpPr/>
          <p:nvPr/>
        </p:nvSpPr>
        <p:spPr>
          <a:xfrm>
            <a:off x="10198207" y="3789781"/>
            <a:ext cx="532299" cy="291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>
                <a:solidFill>
                  <a:schemeClr val="tx1"/>
                </a:solidFill>
              </a:rPr>
              <a:t>Ikä</a:t>
            </a:r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A1EBF63-5824-1A53-6D74-A746669CE297}"/>
              </a:ext>
            </a:extLst>
          </p:cNvPr>
          <p:cNvSpPr/>
          <p:nvPr/>
        </p:nvSpPr>
        <p:spPr>
          <a:xfrm>
            <a:off x="10580547" y="5530592"/>
            <a:ext cx="874782" cy="4762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>
                <a:solidFill>
                  <a:schemeClr val="tx1"/>
                </a:solidFill>
              </a:rPr>
              <a:t>Postiosoite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4A506662-2A3E-6E3F-55A3-A7002A133B6E}"/>
              </a:ext>
            </a:extLst>
          </p:cNvPr>
          <p:cNvCxnSpPr>
            <a:cxnSpLocks/>
          </p:cNvCxnSpPr>
          <p:nvPr/>
        </p:nvCxnSpPr>
        <p:spPr>
          <a:xfrm flipV="1">
            <a:off x="1677747" y="1642425"/>
            <a:ext cx="1260908" cy="597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ED20A8A6-48F9-5429-2F04-3ADC9A80EC2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564519" y="2370768"/>
            <a:ext cx="1578176" cy="58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F8FA230F-66D7-CA03-A6CC-81ADDC01651B}"/>
              </a:ext>
            </a:extLst>
          </p:cNvPr>
          <p:cNvCxnSpPr>
            <a:cxnSpLocks/>
          </p:cNvCxnSpPr>
          <p:nvPr/>
        </p:nvCxnSpPr>
        <p:spPr>
          <a:xfrm>
            <a:off x="1864018" y="3935554"/>
            <a:ext cx="12653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04EF8927-6E6B-E9BE-13D5-AF83B3259CF6}"/>
              </a:ext>
            </a:extLst>
          </p:cNvPr>
          <p:cNvSpPr/>
          <p:nvPr/>
        </p:nvSpPr>
        <p:spPr>
          <a:xfrm>
            <a:off x="348568" y="2930481"/>
            <a:ext cx="1329179" cy="5891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Jäsenen puhelinnumero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0956D58E-17B8-1B03-4D05-B545EDB5D417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677747" y="3225069"/>
            <a:ext cx="1487364" cy="179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A10CF689-E04C-42AD-C42B-F14B63DFEA7A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1864018" y="4869158"/>
            <a:ext cx="1265352" cy="82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31FFDC1E-D2A7-918A-007F-E09F6A56ECAB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9022299" y="2861075"/>
            <a:ext cx="1133957" cy="84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0F898392-9E88-A7ED-589E-778BF6B5FD3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9046084" y="3458399"/>
            <a:ext cx="1110172" cy="93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A6CEB541-B108-A0E5-0882-DF4959A94063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9188388" y="3911805"/>
            <a:ext cx="1009819" cy="23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E164DB3E-8087-8141-DFA9-4D8AE45065F6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8932856" y="4437729"/>
            <a:ext cx="1227027" cy="406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4BEB59E4-7AEE-AAE1-1772-250CE3AA2B31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8932856" y="4999865"/>
            <a:ext cx="1647691" cy="768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iruutu 40">
            <a:extLst>
              <a:ext uri="{FF2B5EF4-FFF2-40B4-BE49-F238E27FC236}">
                <a16:creationId xmlns:a16="http://schemas.microsoft.com/office/drawing/2014/main" id="{6D6D0EE1-C752-D3D4-5276-3A4E3ADB8D53}"/>
              </a:ext>
            </a:extLst>
          </p:cNvPr>
          <p:cNvSpPr txBox="1"/>
          <p:nvPr/>
        </p:nvSpPr>
        <p:spPr>
          <a:xfrm>
            <a:off x="1758210" y="5574649"/>
            <a:ext cx="828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Jäsenen tiedoista pääset muokkaamaan seuraavia: matkapuhelin, sähköposti, syntymäaika, sukupuoli sekä postiosoite. Kts. Seuraavat diat nro 8 ja 9.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867CB39-9415-F611-866D-12A804700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883" y="1096664"/>
            <a:ext cx="5880973" cy="43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0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>
            <a:extLst>
              <a:ext uri="{FF2B5EF4-FFF2-40B4-BE49-F238E27FC236}">
                <a16:creationId xmlns:a16="http://schemas.microsoft.com/office/drawing/2014/main" id="{A72F9B39-1E38-DFC9-CF42-AB230ABA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68" y="4214768"/>
            <a:ext cx="4272494" cy="186709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0F0095A-3FBE-A789-01B5-F3BA89762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87" y="2126237"/>
            <a:ext cx="5532291" cy="80285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63E9C56-8DC8-A3AE-7112-78CA4FA42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46" y="1230137"/>
            <a:ext cx="4912328" cy="66684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87" y="138452"/>
            <a:ext cx="8021343" cy="794372"/>
          </a:xfrm>
        </p:spPr>
        <p:txBody>
          <a:bodyPr>
            <a:normAutofit/>
          </a:bodyPr>
          <a:lstStyle/>
          <a:p>
            <a:r>
              <a:rPr lang="fi-FI"/>
              <a:t>Jäsenen tietojen muokkaaminen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6152995" y="4323027"/>
            <a:ext cx="5697535" cy="6720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Klikkaamalla rivin perässä olevaa kynää ja pääset kirjoittamaan haluttuun kenttään. Kentän ääriviivat muuttuvat sinisiksi. Kts. yllä.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DD8FF5AF-A14C-58F7-6BEC-9E8E51101AA3}"/>
              </a:ext>
            </a:extLst>
          </p:cNvPr>
          <p:cNvSpPr/>
          <p:nvPr/>
        </p:nvSpPr>
        <p:spPr>
          <a:xfrm>
            <a:off x="7307432" y="932825"/>
            <a:ext cx="4380463" cy="10047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Klikkaa halutun kentän perässä olevaa kynää.  Vie hiiri viivan perässä olevan harmaan kynän kohdalle. Kynä muuttuu siniseksi. Klikkaa kynää. Uusi sivu aukeaa, jossa voit päivittää tietoja.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7307432" y="3174778"/>
            <a:ext cx="4109867" cy="5409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Klikkaa sinistä Muokkaa osoitetta –kirjoitusta, kun haluat päivittää jäsenen osoitteen.  </a:t>
            </a: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A747A437-BE0E-6D5C-B066-83FB39308346}"/>
              </a:ext>
            </a:extLst>
          </p:cNvPr>
          <p:cNvSpPr/>
          <p:nvPr/>
        </p:nvSpPr>
        <p:spPr>
          <a:xfrm>
            <a:off x="4679851" y="1372224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0BFFAA73-AF71-2AF8-B75E-8198590A5FDB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438015" y="1435176"/>
            <a:ext cx="1869417" cy="219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951842E8-A7D7-1F1F-B1A7-A65B3A45897E}"/>
              </a:ext>
            </a:extLst>
          </p:cNvPr>
          <p:cNvSpPr/>
          <p:nvPr/>
        </p:nvSpPr>
        <p:spPr>
          <a:xfrm>
            <a:off x="7307433" y="2139458"/>
            <a:ext cx="4456781" cy="6720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Kenttä muuttuu ääriviivoiltaan siniseksi. Voit muuttaa esimerkiksi puhelinnumeron, sähköpostin, syntymäajan tai sukupuolen. 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A58A4355-A25F-02E9-AB4E-2D0D12BE4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21" y="3001704"/>
            <a:ext cx="1781175" cy="866775"/>
          </a:xfrm>
          <a:prstGeom prst="rect">
            <a:avLst/>
          </a:prstGeom>
        </p:spPr>
      </p:pic>
      <p:cxnSp>
        <p:nvCxnSpPr>
          <p:cNvPr id="29" name="Suora nuoliyhdysviiva 28">
            <a:extLst>
              <a:ext uri="{FF2B5EF4-FFF2-40B4-BE49-F238E27FC236}">
                <a16:creationId xmlns:a16="http://schemas.microsoft.com/office/drawing/2014/main" id="{0B7CDF3C-300B-BC80-90DA-039B2C14807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184559" y="4659032"/>
            <a:ext cx="968436" cy="191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>
            <a:extLst>
              <a:ext uri="{FF2B5EF4-FFF2-40B4-BE49-F238E27FC236}">
                <a16:creationId xmlns:a16="http://schemas.microsoft.com/office/drawing/2014/main" id="{04A1F469-6883-9E68-93C0-EAE45B2079B1}"/>
              </a:ext>
            </a:extLst>
          </p:cNvPr>
          <p:cNvCxnSpPr>
            <a:cxnSpLocks/>
          </p:cNvCxnSpPr>
          <p:nvPr/>
        </p:nvCxnSpPr>
        <p:spPr>
          <a:xfrm flipH="1">
            <a:off x="2100284" y="3567571"/>
            <a:ext cx="5024416" cy="8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09D6D888-8FB4-6142-F481-AF499BFC2154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5990578" y="2518386"/>
            <a:ext cx="1134122" cy="9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i 26">
            <a:extLst>
              <a:ext uri="{FF2B5EF4-FFF2-40B4-BE49-F238E27FC236}">
                <a16:creationId xmlns:a16="http://schemas.microsoft.com/office/drawing/2014/main" id="{2FBDD630-6070-F1C8-4729-A29073129DFD}"/>
              </a:ext>
            </a:extLst>
          </p:cNvPr>
          <p:cNvSpPr/>
          <p:nvPr/>
        </p:nvSpPr>
        <p:spPr>
          <a:xfrm>
            <a:off x="4468959" y="4577710"/>
            <a:ext cx="609761" cy="5472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139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009F38D-FE90-6AEB-FBC0-802DE524A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9" y="585736"/>
            <a:ext cx="4133875" cy="1490324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51B9C8E3-8B28-A329-4A61-ADAF76D979B2}"/>
              </a:ext>
            </a:extLst>
          </p:cNvPr>
          <p:cNvSpPr/>
          <p:nvPr/>
        </p:nvSpPr>
        <p:spPr>
          <a:xfrm>
            <a:off x="7048500" y="386960"/>
            <a:ext cx="4500209" cy="19438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3200" dirty="0">
                <a:solidFill>
                  <a:srgbClr val="FF0000"/>
                </a:solidFill>
              </a:rPr>
              <a:t>Muista AINA TALLENTAA </a:t>
            </a:r>
            <a:r>
              <a:rPr lang="fi-FI" sz="2800" dirty="0">
                <a:solidFill>
                  <a:srgbClr val="FF0000"/>
                </a:solidFill>
              </a:rPr>
              <a:t>muutokset. </a:t>
            </a:r>
            <a:r>
              <a:rPr lang="fi-FI" sz="2400" dirty="0">
                <a:solidFill>
                  <a:schemeClr val="tx1"/>
                </a:solidFill>
                <a:ea typeface="+mn-lt"/>
                <a:cs typeface="+mn-lt"/>
              </a:rPr>
              <a:t>Kun painaa tallenna, tallennettavan kentän ääriviivat muuttuvat keltaiseksi.</a:t>
            </a:r>
            <a:endParaRPr lang="fi-FI" sz="2400" dirty="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080ABAD1-9A19-94DE-A28A-5D507F161517}"/>
              </a:ext>
            </a:extLst>
          </p:cNvPr>
          <p:cNvCxnSpPr>
            <a:cxnSpLocks/>
          </p:cNvCxnSpPr>
          <p:nvPr/>
        </p:nvCxnSpPr>
        <p:spPr>
          <a:xfrm flipH="1">
            <a:off x="5143501" y="1358899"/>
            <a:ext cx="1633644" cy="7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44F4AF87-419B-AB68-EAB6-626C25C51E17}"/>
              </a:ext>
            </a:extLst>
          </p:cNvPr>
          <p:cNvCxnSpPr>
            <a:cxnSpLocks/>
          </p:cNvCxnSpPr>
          <p:nvPr/>
        </p:nvCxnSpPr>
        <p:spPr>
          <a:xfrm flipH="1">
            <a:off x="5723047" y="3429000"/>
            <a:ext cx="13415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28D45239-7CF2-0AAF-789D-F33FA3E31FCD}"/>
              </a:ext>
            </a:extLst>
          </p:cNvPr>
          <p:cNvSpPr/>
          <p:nvPr/>
        </p:nvSpPr>
        <p:spPr>
          <a:xfrm>
            <a:off x="7175500" y="2641599"/>
            <a:ext cx="3972555" cy="15748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/>
              <a:t>Tallentamisen jälkeen siirryt automaattisesti henkilön perussivulle. Voit vielä tarkistaa näkyykö muutokset oikein.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D0E7C9D-A761-BD52-941E-E0BE09A33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91" y="4852503"/>
            <a:ext cx="5257800" cy="1047750"/>
          </a:xfrm>
          <a:prstGeom prst="rect">
            <a:avLst/>
          </a:prstGeom>
        </p:spPr>
      </p:pic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A38057CA-D4CB-24A6-AE10-2AA0C34D85AE}"/>
              </a:ext>
            </a:extLst>
          </p:cNvPr>
          <p:cNvSpPr/>
          <p:nvPr/>
        </p:nvSpPr>
        <p:spPr>
          <a:xfrm>
            <a:off x="7315201" y="4527159"/>
            <a:ext cx="3832854" cy="137309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800">
                <a:solidFill>
                  <a:schemeClr val="tx1"/>
                </a:solidFill>
              </a:rPr>
              <a:t>Kun olet päivittänyt ja tallentanut </a:t>
            </a:r>
            <a:r>
              <a:rPr lang="fi-FI" sz="1800" b="1">
                <a:solidFill>
                  <a:schemeClr val="tx1"/>
                </a:solidFill>
              </a:rPr>
              <a:t>osoitteen</a:t>
            </a:r>
            <a:r>
              <a:rPr lang="fi-FI" sz="1800">
                <a:solidFill>
                  <a:schemeClr val="tx1"/>
                </a:solidFill>
              </a:rPr>
              <a:t>, voit sulkea ikkunan ruksista. Näet jäsenen perussivun ja voit tarkistaa tekemäsi muutokset.</a:t>
            </a:r>
            <a:endParaRPr lang="fi-FI"/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E517C2C-C5F2-7F55-461D-8B479D193AC4}"/>
              </a:ext>
            </a:extLst>
          </p:cNvPr>
          <p:cNvCxnSpPr>
            <a:cxnSpLocks/>
          </p:cNvCxnSpPr>
          <p:nvPr/>
        </p:nvCxnSpPr>
        <p:spPr>
          <a:xfrm flipH="1">
            <a:off x="5625448" y="5208842"/>
            <a:ext cx="1550052" cy="143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i 14">
            <a:extLst>
              <a:ext uri="{FF2B5EF4-FFF2-40B4-BE49-F238E27FC236}">
                <a16:creationId xmlns:a16="http://schemas.microsoft.com/office/drawing/2014/main" id="{993F25C0-C7E2-912B-80BC-EC617FFE767B}"/>
              </a:ext>
            </a:extLst>
          </p:cNvPr>
          <p:cNvSpPr/>
          <p:nvPr/>
        </p:nvSpPr>
        <p:spPr>
          <a:xfrm>
            <a:off x="4975389" y="4925815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81AD0E2-9300-E64E-7659-320E5931B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284" y="2243343"/>
            <a:ext cx="3768516" cy="23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53740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1" ma:contentTypeDescription="Luo uusi asiakirja." ma:contentTypeScope="" ma:versionID="dca8dd769aa1b27c600eefe4dca1f175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4ff774c0260a9496bcf9ea2f2dd6954f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0B673F-D32C-411D-852B-ADCD3519996C}">
  <ds:schemaRefs>
    <ds:schemaRef ds:uri="http://purl.org/dc/terms/"/>
    <ds:schemaRef ds:uri="http://purl.org/dc/elements/1.1/"/>
    <ds:schemaRef ds:uri="c959142c-c4d6-4fa8-b255-03760b86aafe"/>
    <ds:schemaRef ds:uri="http://www.w3.org/XML/1998/namespace"/>
    <ds:schemaRef ds:uri="http://schemas.microsoft.com/office/2006/documentManagement/types"/>
    <ds:schemaRef ds:uri="023ff264-fdad-48a6-a5c8-a1928569aa7f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6CEC7D5-B0F8-468D-899D-4A30FBA177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43</TotalTime>
  <Words>710</Words>
  <Application>Microsoft Office PowerPoint</Application>
  <PresentationFormat>Laajakuva</PresentationFormat>
  <Paragraphs>98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3" baseType="lpstr">
      <vt:lpstr>Arial</vt:lpstr>
      <vt:lpstr>Calibri</vt:lpstr>
      <vt:lpstr>Martat 2021 blanko esityspohja (testaukseen - Päivitetty 1.1.)</vt:lpstr>
      <vt:lpstr>Marttarekisterin käyttöohje JÄSENET</vt:lpstr>
      <vt:lpstr>Jäsenet</vt:lpstr>
      <vt:lpstr>PowerPoint-esitys</vt:lpstr>
      <vt:lpstr>PowerPoint-esitys</vt:lpstr>
      <vt:lpstr>PowerPoint-esitys</vt:lpstr>
      <vt:lpstr>PowerPoint-esitys</vt:lpstr>
      <vt:lpstr>Jäsenen tiedot </vt:lpstr>
      <vt:lpstr>Jäsenen tietojen muokkaaminen</vt:lpstr>
      <vt:lpstr>PowerPoint-esitys</vt:lpstr>
      <vt:lpstr>PowerPoint-esitys</vt:lpstr>
      <vt:lpstr>Luottamustoimet ja ansiomerkit</vt:lpstr>
      <vt:lpstr>PowerPoint-esitys</vt:lpstr>
      <vt:lpstr>Jäsenyydet</vt:lpstr>
      <vt:lpstr>Jatkuvan tilauksen nimi–&gt; Jäsenyyden tiedot</vt:lpstr>
      <vt:lpstr>Laskutiedot</vt:lpstr>
      <vt:lpstr>Muutokset jäsenyystiedoissa</vt:lpstr>
      <vt:lpstr>PowerPoint-esitys</vt:lpstr>
      <vt:lpstr>PowerPoint-esitys</vt:lpstr>
      <vt:lpstr>PowerPoint-esitys</vt:lpstr>
      <vt:lpstr>Muutokset yhteyshenkilön (jäsenen) tietoihin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17</cp:revision>
  <dcterms:created xsi:type="dcterms:W3CDTF">2020-10-26T05:34:20Z</dcterms:created>
  <dcterms:modified xsi:type="dcterms:W3CDTF">2023-08-02T08:16:27Z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