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26" r:id="rId6"/>
    <p:sldId id="1056" r:id="rId7"/>
    <p:sldId id="1034" r:id="rId8"/>
    <p:sldId id="1047" r:id="rId9"/>
    <p:sldId id="1031" r:id="rId10"/>
    <p:sldId id="1038" r:id="rId11"/>
    <p:sldId id="1055" r:id="rId12"/>
    <p:sldId id="1051" r:id="rId13"/>
    <p:sldId id="1058" r:id="rId14"/>
    <p:sldId id="1060" r:id="rId15"/>
    <p:sldId id="1059" r:id="rId16"/>
    <p:sldId id="1057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8667B392-F759-A471-A628-56A100C9DEE5}" name="Eeva Honkonen" initials="EH" userId="S::eeva.honkonen@martat.fi::97bd0291-a7d3-4b88-9a02-a225e8686079" providerId="AD"/>
  <p188:author id="{C1F17CE9-697E-2DBA-DE74-830F81F3566E}" name="Anna-Maija Palosuo" initials="A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 algn="r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>
            <a:normAutofit/>
          </a:bodyPr>
          <a:lstStyle/>
          <a:p>
            <a:r>
              <a:rPr lang="fi-FI" err="1"/>
              <a:t>Marttarekisterin</a:t>
            </a:r>
            <a:r>
              <a:rPr lang="fi-FI"/>
              <a:t> käyttöohje:</a:t>
            </a:r>
            <a:br>
              <a:rPr lang="fi-FI"/>
            </a:br>
            <a:r>
              <a:rPr lang="fi-FI"/>
              <a:t>YHDISTYKSEN JULKISET TIEDOT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24.8.2023</a:t>
            </a:r>
            <a:endParaRPr lang="fi-FI" dirty="0"/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96D4321-8BB9-9C0B-477D-77E265C8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774562"/>
          </a:xfrm>
        </p:spPr>
        <p:txBody>
          <a:bodyPr/>
          <a:lstStyle/>
          <a:p>
            <a:r>
              <a:rPr lang="fi-FI" dirty="0"/>
              <a:t>Yhdistyksen paikkakunnat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432AB9-D6F5-B737-2236-0A86F845B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4" y="1340640"/>
            <a:ext cx="5367541" cy="703200"/>
          </a:xfrm>
          <a:prstGeom prst="rect">
            <a:avLst/>
          </a:prstGeom>
        </p:spPr>
      </p:pic>
      <p:sp>
        <p:nvSpPr>
          <p:cNvPr id="7" name="Ellipsi 6">
            <a:extLst>
              <a:ext uri="{FF2B5EF4-FFF2-40B4-BE49-F238E27FC236}">
                <a16:creationId xmlns:a16="http://schemas.microsoft.com/office/drawing/2014/main" id="{23A36F40-7C28-4DF0-6D56-E3B810524DF2}"/>
              </a:ext>
            </a:extLst>
          </p:cNvPr>
          <p:cNvSpPr/>
          <p:nvPr/>
        </p:nvSpPr>
        <p:spPr>
          <a:xfrm>
            <a:off x="5410993" y="1518552"/>
            <a:ext cx="649357" cy="5698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CB4D2B7D-9340-FB55-1183-BED1B64D648C}"/>
              </a:ext>
            </a:extLst>
          </p:cNvPr>
          <p:cNvSpPr/>
          <p:nvPr/>
        </p:nvSpPr>
        <p:spPr>
          <a:xfrm>
            <a:off x="7314418" y="1245865"/>
            <a:ext cx="1569606" cy="5829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Paina kynää</a:t>
            </a:r>
          </a:p>
        </p:txBody>
      </p: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32954131-A9D1-2E0E-5647-AE2B4C22FF5E}"/>
              </a:ext>
            </a:extLst>
          </p:cNvPr>
          <p:cNvCxnSpPr>
            <a:stCxn id="3" idx="1"/>
            <a:endCxn id="7" idx="6"/>
          </p:cNvCxnSpPr>
          <p:nvPr/>
        </p:nvCxnSpPr>
        <p:spPr>
          <a:xfrm flipH="1">
            <a:off x="6060350" y="1537333"/>
            <a:ext cx="1254068" cy="2661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Kuva 9">
            <a:extLst>
              <a:ext uri="{FF2B5EF4-FFF2-40B4-BE49-F238E27FC236}">
                <a16:creationId xmlns:a16="http://schemas.microsoft.com/office/drawing/2014/main" id="{2B489A98-2047-8C3B-9C5A-0A5EBCF03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038" y="2706772"/>
            <a:ext cx="4609280" cy="2084101"/>
          </a:xfrm>
          <a:prstGeom prst="rect">
            <a:avLst/>
          </a:prstGeom>
        </p:spPr>
      </p:pic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E3940171-87F9-5FBC-3CC5-79DC41131A56}"/>
              </a:ext>
            </a:extLst>
          </p:cNvPr>
          <p:cNvSpPr/>
          <p:nvPr/>
        </p:nvSpPr>
        <p:spPr>
          <a:xfrm>
            <a:off x="768424" y="2591452"/>
            <a:ext cx="1919231" cy="23147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Käytettävissä</a:t>
            </a:r>
            <a:r>
              <a:rPr lang="fi-FI" sz="1200" dirty="0">
                <a:solidFill>
                  <a:schemeClr val="tx1"/>
                </a:solidFill>
              </a:rPr>
              <a:t> kentässä näkyy kaikki valittavissa olevat kunnat.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Voit liikutella kuntariviä edestakaisin sivussa olevan palkin avulla.  </a:t>
            </a:r>
          </a:p>
          <a:p>
            <a:endParaRPr lang="fi-FI" sz="1200" dirty="0">
              <a:solidFill>
                <a:schemeClr val="tx1"/>
              </a:solidFill>
            </a:endParaRPr>
          </a:p>
          <a:p>
            <a:r>
              <a:rPr lang="fi-FI" sz="1200" dirty="0">
                <a:solidFill>
                  <a:schemeClr val="tx1"/>
                </a:solidFill>
              </a:rPr>
              <a:t>Kun klikkaat haluttua kuntaa hiirellä  muuttuu se siniseksi.</a:t>
            </a:r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F569AFC3-7AFA-994E-4ABB-F2703BEFCBF8}"/>
              </a:ext>
            </a:extLst>
          </p:cNvPr>
          <p:cNvSpPr/>
          <p:nvPr/>
        </p:nvSpPr>
        <p:spPr>
          <a:xfrm>
            <a:off x="5173321" y="5351984"/>
            <a:ext cx="1646713" cy="78882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Pienillä nuolilla voit siirtää siniseksi klikattua kuntaa kentästä toiseen. </a:t>
            </a:r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09324911-86D7-9635-D9E4-DE34A1793CAD}"/>
              </a:ext>
            </a:extLst>
          </p:cNvPr>
          <p:cNvSpPr/>
          <p:nvPr/>
        </p:nvSpPr>
        <p:spPr>
          <a:xfrm>
            <a:off x="8730842" y="3279177"/>
            <a:ext cx="1802688" cy="7818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chemeClr val="tx1"/>
                </a:solidFill>
              </a:rPr>
              <a:t>Valitut kentässä näkyvät kunnat ovat ne, jotka näkyvät julkisesti.</a:t>
            </a:r>
          </a:p>
        </p:txBody>
      </p:sp>
      <p:cxnSp>
        <p:nvCxnSpPr>
          <p:cNvPr id="20" name="Suora nuoliyhdysviiva 19">
            <a:extLst>
              <a:ext uri="{FF2B5EF4-FFF2-40B4-BE49-F238E27FC236}">
                <a16:creationId xmlns:a16="http://schemas.microsoft.com/office/drawing/2014/main" id="{F775FD89-826D-9EE5-AD5E-2AE021ED54C3}"/>
              </a:ext>
            </a:extLst>
          </p:cNvPr>
          <p:cNvCxnSpPr>
            <a:cxnSpLocks/>
          </p:cNvCxnSpPr>
          <p:nvPr/>
        </p:nvCxnSpPr>
        <p:spPr>
          <a:xfrm>
            <a:off x="1810871" y="2857419"/>
            <a:ext cx="2008094" cy="316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0D17CBCC-231E-3397-E5A0-CD4AC61D1EFE}"/>
              </a:ext>
            </a:extLst>
          </p:cNvPr>
          <p:cNvCxnSpPr>
            <a:cxnSpLocks/>
          </p:cNvCxnSpPr>
          <p:nvPr/>
        </p:nvCxnSpPr>
        <p:spPr>
          <a:xfrm flipV="1">
            <a:off x="2303929" y="3576918"/>
            <a:ext cx="3431742" cy="214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nuoliyhdysviiva 23">
            <a:extLst>
              <a:ext uri="{FF2B5EF4-FFF2-40B4-BE49-F238E27FC236}">
                <a16:creationId xmlns:a16="http://schemas.microsoft.com/office/drawing/2014/main" id="{E1DC2181-A0C0-52A9-1CD9-3F56ACC4E42D}"/>
              </a:ext>
            </a:extLst>
          </p:cNvPr>
          <p:cNvCxnSpPr>
            <a:cxnSpLocks/>
          </p:cNvCxnSpPr>
          <p:nvPr/>
        </p:nvCxnSpPr>
        <p:spPr>
          <a:xfrm flipV="1">
            <a:off x="2492188" y="3458427"/>
            <a:ext cx="1326777" cy="103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7157DC50-BF82-EFD2-61FA-B0C2A4E8CF50}"/>
              </a:ext>
            </a:extLst>
          </p:cNvPr>
          <p:cNvCxnSpPr>
            <a:stCxn id="14" idx="1"/>
          </p:cNvCxnSpPr>
          <p:nvPr/>
        </p:nvCxnSpPr>
        <p:spPr>
          <a:xfrm flipH="1" flipV="1">
            <a:off x="6687384" y="3173506"/>
            <a:ext cx="2043458" cy="496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uora nuoliyhdysviiva 31">
            <a:extLst>
              <a:ext uri="{FF2B5EF4-FFF2-40B4-BE49-F238E27FC236}">
                <a16:creationId xmlns:a16="http://schemas.microsoft.com/office/drawing/2014/main" id="{B83BBA2F-76A5-3785-FF19-6FE1D690CB23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5996677" y="4249271"/>
            <a:ext cx="1" cy="1102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76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A1E064-D48D-75E8-24C4-1F4C9D4A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6511" cy="724947"/>
          </a:xfrm>
        </p:spPr>
        <p:txBody>
          <a:bodyPr>
            <a:normAutofit/>
          </a:bodyPr>
          <a:lstStyle/>
          <a:p>
            <a:r>
              <a:rPr lang="fi-FI" sz="2800" dirty="0"/>
              <a:t>Valittujen </a:t>
            </a:r>
            <a:r>
              <a:rPr lang="fi-FI" sz="2800" dirty="0" err="1"/>
              <a:t>marttateemojen</a:t>
            </a:r>
            <a:r>
              <a:rPr lang="fi-FI" sz="2800" dirty="0"/>
              <a:t> näkyminen </a:t>
            </a:r>
            <a:r>
              <a:rPr lang="fi-FI" sz="2800" dirty="0" err="1"/>
              <a:t>Martat.fi:ssä</a:t>
            </a:r>
            <a:r>
              <a:rPr lang="fi-FI" sz="2800" dirty="0"/>
              <a:t> ja sovelluksessa</a:t>
            </a: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526DEFED-F5CA-D02A-C42B-E653B0B25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683089"/>
              </p:ext>
            </p:extLst>
          </p:nvPr>
        </p:nvGraphicFramePr>
        <p:xfrm>
          <a:off x="2152212" y="2148841"/>
          <a:ext cx="7266108" cy="3931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214">
                  <a:extLst>
                    <a:ext uri="{9D8B030D-6E8A-4147-A177-3AD203B41FA5}">
                      <a16:colId xmlns:a16="http://schemas.microsoft.com/office/drawing/2014/main" val="3328664867"/>
                    </a:ext>
                  </a:extLst>
                </a:gridCol>
                <a:gridCol w="2554344">
                  <a:extLst>
                    <a:ext uri="{9D8B030D-6E8A-4147-A177-3AD203B41FA5}">
                      <a16:colId xmlns:a16="http://schemas.microsoft.com/office/drawing/2014/main" val="1681489126"/>
                    </a:ext>
                  </a:extLst>
                </a:gridCol>
                <a:gridCol w="2301550">
                  <a:extLst>
                    <a:ext uri="{9D8B030D-6E8A-4147-A177-3AD203B41FA5}">
                      <a16:colId xmlns:a16="http://schemas.microsoft.com/office/drawing/2014/main" val="2326715675"/>
                    </a:ext>
                  </a:extLst>
                </a:gridCol>
              </a:tblGrid>
              <a:tr h="44716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 Marttarekisterissä valittavissa oleva teema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Martat-sovellus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Verkkosivut martat.fi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355641966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Ruoka ja ravitsemus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Ruoka (ja ravitsemus)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Ruoka ja ravitsemus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321983977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Luonnontuotteet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 dirty="0">
                          <a:effectLst/>
                        </a:rPr>
                        <a:t>Luonnontuotteet ja retkeily</a:t>
                      </a:r>
                      <a:r>
                        <a:rPr lang="en-US" sz="1200" kern="100" dirty="0">
                          <a:effectLst/>
                        </a:rPr>
                        <a:t>​</a:t>
                      </a:r>
                      <a:endParaRPr lang="fi-F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Luonnontuotteet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727892889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Kotipuutarha ja huonekasvit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Kotipuutarha ja huonekasvit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Kotipuutarha ja huonekasvit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197058803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Kodinhoito ja asuminen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Kodinhoito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Kodinhoito ja asuminen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833423384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Kodin talous- ja kuluttaja-asiat​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Kodin talous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Kodin talous- ja kuluttaja-asiat​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251262532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Kädentaidot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Kädentaidot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Kädentaidot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23012204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Kansainvälisyys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Kansainvälisyys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64810913"/>
                  </a:ext>
                </a:extLst>
              </a:tr>
              <a:tr h="273473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Järjestötoiminta ja marttailu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Järjestötoiminta ja marttailu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4248651435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Vaikuttaminen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Vaikuttaminen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390220019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Varainhankinta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Varainhankinta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818525243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Vapaaehtoistoiminta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Vapaaehtoistoiminta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27343595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Varautuminen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Varautuminen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378760895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Juhlat ja sesonki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Juhlat ja sesonki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226895230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 dirty="0">
                          <a:effectLst/>
                        </a:rPr>
                        <a:t>Viestintä</a:t>
                      </a:r>
                      <a:r>
                        <a:rPr lang="en-US" sz="1200" kern="100" dirty="0">
                          <a:effectLst/>
                        </a:rPr>
                        <a:t>​</a:t>
                      </a:r>
                      <a:endParaRPr lang="fi-F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Ei näy sovelluksessa​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Viestintä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853011498"/>
                  </a:ext>
                </a:extLst>
              </a:tr>
              <a:tr h="229377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Kulttuuri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>
                          <a:effectLst/>
                        </a:rPr>
                        <a:t>Taide ja kulttuuri</a:t>
                      </a:r>
                      <a:r>
                        <a:rPr lang="en-US" sz="1200" kern="100">
                          <a:effectLst/>
                        </a:rPr>
                        <a:t>​</a:t>
                      </a:r>
                      <a:endParaRPr lang="fi-FI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</a:pPr>
                      <a:r>
                        <a:rPr lang="fi-FI" sz="1200" kern="100" dirty="0">
                          <a:effectLst/>
                        </a:rPr>
                        <a:t>Kulttuuri</a:t>
                      </a:r>
                      <a:r>
                        <a:rPr lang="en-US" sz="1200" kern="100" dirty="0">
                          <a:effectLst/>
                        </a:rPr>
                        <a:t>​</a:t>
                      </a:r>
                      <a:endParaRPr lang="fi-FI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924285308"/>
                  </a:ext>
                </a:extLst>
              </a:tr>
            </a:tbl>
          </a:graphicData>
        </a:graphic>
      </p:graphicFrame>
      <p:sp>
        <p:nvSpPr>
          <p:cNvPr id="7" name="Tekstiruutu 6">
            <a:extLst>
              <a:ext uri="{FF2B5EF4-FFF2-40B4-BE49-F238E27FC236}">
                <a16:creationId xmlns:a16="http://schemas.microsoft.com/office/drawing/2014/main" id="{1162D296-DEE4-DD77-55FD-CBC15EE7C6BB}"/>
              </a:ext>
            </a:extLst>
          </p:cNvPr>
          <p:cNvSpPr txBox="1"/>
          <p:nvPr/>
        </p:nvSpPr>
        <p:spPr>
          <a:xfrm>
            <a:off x="613610" y="1249707"/>
            <a:ext cx="10779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i-FI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Verkkosivuille</a:t>
            </a:r>
            <a:r>
              <a:rPr lang="fi-FI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tulee näkyville kaikki ne </a:t>
            </a:r>
            <a:r>
              <a:rPr lang="fi-FI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marttateemat</a:t>
            </a:r>
            <a:r>
              <a:rPr lang="fi-FI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mitkä ovat merkattuina </a:t>
            </a:r>
            <a:r>
              <a:rPr lang="fi-FI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Marttarekisteriin</a:t>
            </a:r>
            <a:r>
              <a:rPr lang="fi-FI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fi-FI" sz="1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Martat sovelluksessa ei näy kaikki teemat</a:t>
            </a:r>
            <a:r>
              <a:rPr lang="fi-FI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sillä teemojen </a:t>
            </a:r>
            <a:r>
              <a:rPr lang="fi-FI" sz="14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määrn</a:t>
            </a:r>
            <a:r>
              <a:rPr lang="fi-FI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hyvä pystyä hallittuina. Alla olevassa taulukossa näkyy miten valitut teemat näkyvät verkkosivuilla tai sovelluksessa.</a:t>
            </a:r>
            <a:endParaRPr lang="fi-FI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55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96AF74C5-40E0-69AA-C5B2-E90DE2BCDEFF}"/>
              </a:ext>
            </a:extLst>
          </p:cNvPr>
          <p:cNvSpPr/>
          <p:nvPr/>
        </p:nvSpPr>
        <p:spPr>
          <a:xfrm>
            <a:off x="2294965" y="1577008"/>
            <a:ext cx="7511643" cy="3380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2800" dirty="0"/>
              <a:t>Julkisten tietojen muutokset </a:t>
            </a:r>
            <a:r>
              <a:rPr lang="fi-FI" sz="2800" dirty="0" err="1"/>
              <a:t>Marttarekisterissä</a:t>
            </a:r>
            <a:r>
              <a:rPr lang="fi-FI" sz="2800" dirty="0"/>
              <a:t> tulevat näkyville </a:t>
            </a:r>
          </a:p>
          <a:p>
            <a:pPr marL="457200" indent="-457200">
              <a:buFontTx/>
              <a:buChar char="-"/>
            </a:pPr>
            <a:r>
              <a:rPr lang="fi-FI" sz="2800" dirty="0"/>
              <a:t>Martat.fi –sivuille noin kolmen päivän kuluttua </a:t>
            </a:r>
          </a:p>
          <a:p>
            <a:pPr marL="457200" indent="-457200">
              <a:buFontTx/>
              <a:buChar char="-"/>
            </a:pPr>
            <a:r>
              <a:rPr lang="fi-FI" sz="2800" dirty="0"/>
              <a:t>Sovellukseen noin 12 tunnin kuluttua </a:t>
            </a:r>
          </a:p>
        </p:txBody>
      </p:sp>
    </p:spTree>
    <p:extLst>
      <p:ext uri="{BB962C8B-B14F-4D97-AF65-F5344CB8AC3E}">
        <p14:creationId xmlns:p14="http://schemas.microsoft.com/office/powerpoint/2010/main" val="2713115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46" y="436442"/>
            <a:ext cx="10665946" cy="910678"/>
          </a:xfrm>
        </p:spPr>
        <p:txBody>
          <a:bodyPr>
            <a:normAutofit fontScale="90000"/>
          </a:bodyPr>
          <a:lstStyle/>
          <a:p>
            <a:r>
              <a:rPr lang="fi-FI" dirty="0"/>
              <a:t>Yhdistyskäyttäjä ei voi muokata kaikkien kenttien sisältöä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98" y="1509791"/>
            <a:ext cx="2190750" cy="628650"/>
          </a:xfrm>
          <a:prstGeom prst="rect">
            <a:avLst/>
          </a:prstGeom>
        </p:spPr>
      </p:pic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013327EE-0C7C-AF04-8D14-CBCD0887857A}"/>
              </a:ext>
            </a:extLst>
          </p:cNvPr>
          <p:cNvSpPr/>
          <p:nvPr/>
        </p:nvSpPr>
        <p:spPr>
          <a:xfrm>
            <a:off x="5940417" y="1817076"/>
            <a:ext cx="4891847" cy="21570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>
                <a:solidFill>
                  <a:schemeClr val="tx1"/>
                </a:solidFill>
              </a:rPr>
              <a:t>Marttarekisterissä on kenttiä, joiden sisällön muokkaamiseen on oikeus vain koko jäsenrekisteriä ylläpitävillä Marttaliiton työntekijöillä.</a:t>
            </a:r>
          </a:p>
          <a:p>
            <a:endParaRPr lang="fi-FI" sz="1600">
              <a:solidFill>
                <a:schemeClr val="tx1"/>
              </a:solidFill>
            </a:endParaRPr>
          </a:p>
          <a:p>
            <a:r>
              <a:rPr lang="fi-FI" sz="1600">
                <a:solidFill>
                  <a:schemeClr val="tx1"/>
                </a:solidFill>
              </a:rPr>
              <a:t>Jos yrität muuttaa tällaisen kentän tietoja, muuttuu kentän ääriviivat tallennuksen jälkeen punaisiksi, ja saat tiedon, että sinulla ei ole oikeutta muokata kenttää.  </a:t>
            </a:r>
            <a:endParaRPr lang="fi-FI" sz="160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376D98A-C776-740A-4C60-D74DA13F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46" y="4723791"/>
            <a:ext cx="2838450" cy="1352550"/>
          </a:xfrm>
          <a:prstGeom prst="rect">
            <a:avLst/>
          </a:prstGeom>
        </p:spPr>
      </p:pic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71C956B-799F-E043-0571-69835CA83417}"/>
              </a:ext>
            </a:extLst>
          </p:cNvPr>
          <p:cNvSpPr/>
          <p:nvPr/>
        </p:nvSpPr>
        <p:spPr>
          <a:xfrm>
            <a:off x="6095999" y="4454772"/>
            <a:ext cx="4560277" cy="15785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600">
                <a:solidFill>
                  <a:schemeClr val="tx1"/>
                </a:solidFill>
              </a:rPr>
              <a:t>Pääset tästä eteenpäin painamalla </a:t>
            </a:r>
            <a:r>
              <a:rPr lang="fi-FI" sz="1600" i="1">
                <a:solidFill>
                  <a:schemeClr val="tx1"/>
                </a:solidFill>
              </a:rPr>
              <a:t>Peruuta</a:t>
            </a:r>
            <a:r>
              <a:rPr lang="fi-FI" sz="1600">
                <a:solidFill>
                  <a:schemeClr val="tx1"/>
                </a:solidFill>
              </a:rPr>
              <a:t>-nappia. Kenttään kirjoittamasi tiedot eivät tallennu myöskään silloin, vaikka et </a:t>
            </a:r>
            <a:r>
              <a:rPr lang="fi-FI" sz="1600" i="1">
                <a:solidFill>
                  <a:schemeClr val="tx1"/>
                </a:solidFill>
              </a:rPr>
              <a:t>Peruuta</a:t>
            </a:r>
            <a:r>
              <a:rPr lang="fi-FI" sz="1600">
                <a:solidFill>
                  <a:schemeClr val="tx1"/>
                </a:solidFill>
              </a:rPr>
              <a:t>-nappia </a:t>
            </a:r>
            <a:r>
              <a:rPr lang="fi-FI" sz="1600" err="1">
                <a:solidFill>
                  <a:schemeClr val="tx1"/>
                </a:solidFill>
              </a:rPr>
              <a:t>painaisikaan.</a:t>
            </a:r>
            <a:r>
              <a:rPr lang="fi-FI" sz="1400" err="1"/>
              <a:t>irjoita</a:t>
            </a:r>
            <a:r>
              <a:rPr lang="fi-FI" sz="1400"/>
              <a:t> </a:t>
            </a:r>
            <a:r>
              <a:rPr lang="fi-FI" sz="1100"/>
              <a:t>oikea tie. </a:t>
            </a:r>
          </a:p>
        </p:txBody>
      </p: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3025282" y="1915028"/>
            <a:ext cx="2915135" cy="980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418F90AF-EB35-346F-65EB-34209F49C36D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3496996" y="2895600"/>
            <a:ext cx="2443421" cy="578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uora nuoliyhdysviiva 29">
            <a:extLst>
              <a:ext uri="{FF2B5EF4-FFF2-40B4-BE49-F238E27FC236}">
                <a16:creationId xmlns:a16="http://schemas.microsoft.com/office/drawing/2014/main" id="{A49F934B-8BD3-162F-282F-666A9697190C}"/>
              </a:ext>
            </a:extLst>
          </p:cNvPr>
          <p:cNvCxnSpPr>
            <a:cxnSpLocks/>
          </p:cNvCxnSpPr>
          <p:nvPr/>
        </p:nvCxnSpPr>
        <p:spPr>
          <a:xfrm flipH="1">
            <a:off x="3901229" y="5423774"/>
            <a:ext cx="17220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3CC357DB-8DD3-9598-D3B4-C3DBE1FE0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48" y="3028775"/>
            <a:ext cx="2642059" cy="103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8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7370282" y="1881778"/>
            <a:ext cx="4458159" cy="3790091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091" y="2168985"/>
            <a:ext cx="6087417" cy="417731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Yhdistyksen tai toimintaryhmän tiedot -sivulla näkyy kaikki yhdistyksen perustiedot.</a:t>
            </a:r>
          </a:p>
          <a:p>
            <a:r>
              <a:rPr lang="fi-FI" dirty="0"/>
              <a:t>Osa tiedoista näkyy myös </a:t>
            </a:r>
            <a:r>
              <a:rPr lang="fi-FI" b="1" dirty="0"/>
              <a:t>julkisesti</a:t>
            </a:r>
            <a:r>
              <a:rPr lang="fi-FI" dirty="0"/>
              <a:t> Martat.fi –sivustolla sekä Martat-sovelluksessa, </a:t>
            </a:r>
            <a:r>
              <a:rPr lang="fi-FI" b="1" dirty="0"/>
              <a:t>mikäli yhdistys on antanut tähän luvan </a:t>
            </a:r>
            <a:r>
              <a:rPr lang="fi-FI" dirty="0"/>
              <a:t>eli</a:t>
            </a:r>
            <a:r>
              <a:rPr lang="fi-FI" b="1" dirty="0"/>
              <a:t> </a:t>
            </a:r>
            <a:r>
              <a:rPr lang="fi-FI" dirty="0">
                <a:effectLst/>
                <a:ea typeface="Times New Roman" panose="02020603050405020304" pitchFamily="18" charset="0"/>
              </a:rPr>
              <a:t>Yhdistyksen tai toimintaryhmän tiedoissa, </a:t>
            </a:r>
            <a:r>
              <a:rPr lang="fi-FI" b="1" dirty="0">
                <a:effectLst/>
                <a:ea typeface="Times New Roman" panose="02020603050405020304" pitchFamily="18" charset="0"/>
              </a:rPr>
              <a:t>kentässä Yhdistyksen tiedot saa julkaista, on ruksi.</a:t>
            </a:r>
            <a:endParaRPr lang="fi-FI" b="1" dirty="0">
              <a:effectLst/>
              <a:ea typeface="Calibri" panose="020F0502020204030204" pitchFamily="34" charset="0"/>
            </a:endParaRPr>
          </a:p>
          <a:p>
            <a:r>
              <a:rPr lang="fi-FI" dirty="0"/>
              <a:t>Tietoja hyödynnetään jäsenhankinnassa ja liittymisprosessissa.</a:t>
            </a:r>
          </a:p>
          <a:p>
            <a:r>
              <a:rPr lang="fi-FI" dirty="0"/>
              <a:t>Yhdistyssivuja on tärkeä päivittää jatkuvasti ja pitää ne ajantasaisina, jotta yhdistyksen tiedot ovat oikein.</a:t>
            </a:r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id="{A50067AB-6618-1EC8-CF6D-5EB4BC82D431}"/>
              </a:ext>
            </a:extLst>
          </p:cNvPr>
          <p:cNvSpPr txBox="1">
            <a:spLocks/>
          </p:cNvSpPr>
          <p:nvPr/>
        </p:nvSpPr>
        <p:spPr>
          <a:xfrm>
            <a:off x="6362700" y="4257642"/>
            <a:ext cx="4777787" cy="1171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16CAD813-E8A3-9E77-6BCD-035EB91D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59" y="819156"/>
            <a:ext cx="11688894" cy="1062622"/>
          </a:xfrm>
        </p:spPr>
        <p:txBody>
          <a:bodyPr>
            <a:normAutofit fontScale="90000"/>
          </a:bodyPr>
          <a:lstStyle/>
          <a:p>
            <a:r>
              <a:rPr lang="fi-FI"/>
              <a:t>Osa yhdistyksien ja toimintaryhmien tiedoista tulee näkyville Martat.fi –sivustolle sekä Martat-sovellukseen</a:t>
            </a:r>
          </a:p>
        </p:txBody>
      </p:sp>
    </p:spTree>
    <p:extLst>
      <p:ext uri="{BB962C8B-B14F-4D97-AF65-F5344CB8AC3E}">
        <p14:creationId xmlns:p14="http://schemas.microsoft.com/office/powerpoint/2010/main" val="239281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594B29-A011-E376-BB15-A37C1676E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73" y="145670"/>
            <a:ext cx="7350814" cy="1430624"/>
          </a:xfrm>
        </p:spPr>
        <p:txBody>
          <a:bodyPr>
            <a:normAutofit/>
          </a:bodyPr>
          <a:lstStyle/>
          <a:p>
            <a:r>
              <a:rPr lang="fi-FI" sz="3600" dirty="0" err="1"/>
              <a:t>Marttarekisterin</a:t>
            </a:r>
            <a:r>
              <a:rPr lang="fi-FI" sz="3600" dirty="0"/>
              <a:t> kautta </a:t>
            </a:r>
            <a:r>
              <a:rPr lang="fi-FI" sz="3600" dirty="0" err="1"/>
              <a:t>Martat.fi:hin</a:t>
            </a:r>
            <a:r>
              <a:rPr lang="fi-FI" sz="3600" dirty="0"/>
              <a:t> ja/tai sovellukseen tuotavat tiedot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1A7D4A6-B9A0-61EC-B944-36CDDBE82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121877"/>
            <a:ext cx="6605335" cy="4055086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Yhdistyksen tai toimintaryhmän nimi</a:t>
            </a:r>
          </a:p>
          <a:p>
            <a:r>
              <a:rPr lang="fi-FI" dirty="0"/>
              <a:t>Kuvaus (</a:t>
            </a:r>
            <a:r>
              <a:rPr lang="fi-FI" dirty="0" err="1"/>
              <a:t>max</a:t>
            </a:r>
            <a:r>
              <a:rPr lang="fi-FI" dirty="0"/>
              <a:t>. 250 merkkiä). Lyhyt kuvaus yhdistyksestä ja sen toiminnasta. Kenttään voi myös lisätä yhdistyksen yhteystiedot, mikäli yhdistyksellä ei ole omaa verkkosivua.</a:t>
            </a:r>
          </a:p>
          <a:p>
            <a:r>
              <a:rPr lang="fi-FI" dirty="0"/>
              <a:t>Toiminnan pääteemat (Organisaation </a:t>
            </a:r>
            <a:r>
              <a:rPr lang="fi-FI" dirty="0" err="1"/>
              <a:t>Marttateemat</a:t>
            </a:r>
            <a:r>
              <a:rPr lang="fi-FI" dirty="0"/>
              <a:t>), joiden avulla jäsenyydestä kiinnostunut voi hakea itselleen sopivaa yhdistystä.</a:t>
            </a:r>
          </a:p>
          <a:p>
            <a:r>
              <a:rPr lang="fi-FI" dirty="0"/>
              <a:t>Verkkosivu tai sosiaalisen median kanava (Web-sivusto).</a:t>
            </a:r>
          </a:p>
          <a:p>
            <a:r>
              <a:rPr lang="fi-FI" dirty="0"/>
              <a:t>Julkinen sähköpostiosoite.</a:t>
            </a:r>
          </a:p>
          <a:p>
            <a:r>
              <a:rPr lang="fi-FI" dirty="0"/>
              <a:t>Piiri johon yhdistys kuuluu.</a:t>
            </a:r>
          </a:p>
          <a:p>
            <a:r>
              <a:rPr lang="fi-FI" dirty="0"/>
              <a:t>Paikkakunnat tai paikkakunta, joissa yhdistys tai toimintaryhmä toimii.</a:t>
            </a:r>
          </a:p>
          <a:p>
            <a:endParaRPr lang="fi-FI" dirty="0"/>
          </a:p>
        </p:txBody>
      </p:sp>
      <p:pic>
        <p:nvPicPr>
          <p:cNvPr id="6" name="Kuva 5" descr="Kuva, joka sisältää kohteen teksti, kuvakaappaus, Fontti, Verkkosivusto&#10;&#10;Kuvaus luotu automaattisesti">
            <a:extLst>
              <a:ext uri="{FF2B5EF4-FFF2-40B4-BE49-F238E27FC236}">
                <a16:creationId xmlns:a16="http://schemas.microsoft.com/office/drawing/2014/main" id="{CCC26C96-E8AB-2B50-7A7A-AA82D5956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652" y="555537"/>
            <a:ext cx="2658139" cy="5746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205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32456E6-72B6-0AB0-E127-F0800718A4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468" y="1279478"/>
            <a:ext cx="9504816" cy="4299044"/>
          </a:xfrm>
        </p:spPr>
        <p:txBody>
          <a:bodyPr/>
          <a:lstStyle/>
          <a:p>
            <a:r>
              <a:rPr lang="fi-FI"/>
              <a:t>Yhdistyksen tai toimintaryhmän  julkiset tiedot ja niiden päivittäminen</a:t>
            </a:r>
          </a:p>
        </p:txBody>
      </p:sp>
    </p:spTree>
    <p:extLst>
      <p:ext uri="{BB962C8B-B14F-4D97-AF65-F5344CB8AC3E}">
        <p14:creationId xmlns:p14="http://schemas.microsoft.com/office/powerpoint/2010/main" val="290664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B950CAB-9B76-2BF8-146D-68261441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375"/>
          <a:stretch/>
        </p:blipFill>
        <p:spPr>
          <a:xfrm>
            <a:off x="7566839" y="957279"/>
            <a:ext cx="2622698" cy="2229679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A6C3D1C-D8B3-3C46-C481-0B214585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904" y="3907985"/>
            <a:ext cx="4029075" cy="752476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00C6BECA-9A73-EA7A-90AE-5DC845F5FF7D}"/>
              </a:ext>
            </a:extLst>
          </p:cNvPr>
          <p:cNvCxnSpPr>
            <a:cxnSpLocks/>
          </p:cNvCxnSpPr>
          <p:nvPr/>
        </p:nvCxnSpPr>
        <p:spPr>
          <a:xfrm flipV="1">
            <a:off x="5541057" y="2860158"/>
            <a:ext cx="2614115" cy="164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0A1931D1-1F3A-AD23-A564-063CAE778DA4}"/>
              </a:ext>
            </a:extLst>
          </p:cNvPr>
          <p:cNvCxnSpPr>
            <a:cxnSpLocks/>
          </p:cNvCxnSpPr>
          <p:nvPr/>
        </p:nvCxnSpPr>
        <p:spPr>
          <a:xfrm>
            <a:off x="5516728" y="3104888"/>
            <a:ext cx="3402472" cy="1014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44F8CC2A-8090-B97A-99A2-9E9930DC8A5C}"/>
              </a:ext>
            </a:extLst>
          </p:cNvPr>
          <p:cNvSpPr/>
          <p:nvPr/>
        </p:nvSpPr>
        <p:spPr>
          <a:xfrm>
            <a:off x="1396130" y="1834983"/>
            <a:ext cx="4114800" cy="238700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fi-FI">
                <a:solidFill>
                  <a:schemeClr val="tx1"/>
                </a:solidFill>
              </a:rPr>
              <a:t>Painamalla</a:t>
            </a:r>
            <a:r>
              <a:rPr lang="fi-FI" i="1">
                <a:solidFill>
                  <a:schemeClr val="tx1"/>
                </a:solidFill>
              </a:rPr>
              <a:t> </a:t>
            </a:r>
            <a:r>
              <a:rPr lang="fi-FI">
                <a:solidFill>
                  <a:schemeClr val="tx1"/>
                </a:solidFill>
              </a:rPr>
              <a:t>tekstiä</a:t>
            </a:r>
            <a:r>
              <a:rPr lang="fi-FI" i="1">
                <a:solidFill>
                  <a:schemeClr val="tx1"/>
                </a:solidFill>
              </a:rPr>
              <a:t> Yhdistyksen tiedot </a:t>
            </a:r>
            <a:r>
              <a:rPr lang="fi-FI">
                <a:solidFill>
                  <a:schemeClr val="tx1"/>
                </a:solidFill>
              </a:rPr>
              <a:t>ylävalikossa tai kuvan alla, pääset katsomaan ja päivittämään yhdistyksesi perustietoja, luottamustoimia ja kaikkia yhdistyksen sekä voimassaolevia, että päättyneitä jäsenyyksiä.</a:t>
            </a:r>
          </a:p>
        </p:txBody>
      </p:sp>
    </p:spTree>
    <p:extLst>
      <p:ext uri="{BB962C8B-B14F-4D97-AF65-F5344CB8AC3E}">
        <p14:creationId xmlns:p14="http://schemas.microsoft.com/office/powerpoint/2010/main" val="137857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8C5B5614-BF56-E97D-DA6A-825CD85B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424" y="791353"/>
            <a:ext cx="6225342" cy="4929523"/>
          </a:xfrm>
          <a:prstGeom prst="rect">
            <a:avLst/>
          </a:prstGeom>
        </p:spPr>
      </p:pic>
      <p:sp>
        <p:nvSpPr>
          <p:cNvPr id="33" name="Suorakulmio: Pyöristetyt kulmat 32">
            <a:extLst>
              <a:ext uri="{FF2B5EF4-FFF2-40B4-BE49-F238E27FC236}">
                <a16:creationId xmlns:a16="http://schemas.microsoft.com/office/drawing/2014/main" id="{0CF5DD46-2FCC-BF3B-DC84-6FFC56015899}"/>
              </a:ext>
            </a:extLst>
          </p:cNvPr>
          <p:cNvSpPr/>
          <p:nvPr/>
        </p:nvSpPr>
        <p:spPr>
          <a:xfrm>
            <a:off x="189801" y="4317345"/>
            <a:ext cx="2211876" cy="11336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>
                <a:solidFill>
                  <a:schemeClr val="tx1"/>
                </a:solidFill>
              </a:rPr>
              <a:t>Organisaation </a:t>
            </a:r>
            <a:r>
              <a:rPr lang="fi-FI" sz="1200" b="1" err="1">
                <a:solidFill>
                  <a:schemeClr val="tx1"/>
                </a:solidFill>
              </a:rPr>
              <a:t>Marttateemat</a:t>
            </a:r>
            <a:r>
              <a:rPr lang="fi-FI" sz="1200">
                <a:solidFill>
                  <a:schemeClr val="tx1"/>
                </a:solidFill>
              </a:rPr>
              <a:t>: Asiat, joita yhdistyksessä tehdään tai joista ollaan kiinnostuneita. Kts. Dia 9.</a:t>
            </a:r>
          </a:p>
          <a:p>
            <a:r>
              <a:rPr lang="fi-FI" sz="1200"/>
              <a:t>mi</a:t>
            </a:r>
          </a:p>
        </p:txBody>
      </p:sp>
      <p:sp>
        <p:nvSpPr>
          <p:cNvPr id="37" name="Suorakulmio: Pyöristetyt kulmat 36">
            <a:extLst>
              <a:ext uri="{FF2B5EF4-FFF2-40B4-BE49-F238E27FC236}">
                <a16:creationId xmlns:a16="http://schemas.microsoft.com/office/drawing/2014/main" id="{545C6679-0189-8058-6764-02602BFC452F}"/>
              </a:ext>
            </a:extLst>
          </p:cNvPr>
          <p:cNvSpPr/>
          <p:nvPr/>
        </p:nvSpPr>
        <p:spPr>
          <a:xfrm>
            <a:off x="170169" y="478974"/>
            <a:ext cx="2231508" cy="1856039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>
                <a:solidFill>
                  <a:schemeClr val="tx1"/>
                </a:solidFill>
              </a:rPr>
              <a:t>Julkinen sähköpostiosoite: </a:t>
            </a:r>
            <a:r>
              <a:rPr lang="fi-FI" sz="1200">
                <a:solidFill>
                  <a:schemeClr val="tx1"/>
                </a:solidFill>
              </a:rPr>
              <a:t>Yhdistyksen yleinen sähköpostiosoite.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rgbClr val="FF0000"/>
                </a:solidFill>
              </a:rPr>
              <a:t>Osoite näkyy julkisesti Martat.fi –sivustolla sekä Martat-sovelluksessa. 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043BB688-2E32-BE16-885C-079942784E0B}"/>
              </a:ext>
            </a:extLst>
          </p:cNvPr>
          <p:cNvSpPr/>
          <p:nvPr/>
        </p:nvSpPr>
        <p:spPr>
          <a:xfrm>
            <a:off x="8503948" y="2374080"/>
            <a:ext cx="2031255" cy="136404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200" dirty="0">
              <a:solidFill>
                <a:srgbClr val="FF0000"/>
              </a:solidFill>
            </a:endParaRPr>
          </a:p>
          <a:p>
            <a:r>
              <a:rPr lang="fi-FI" sz="1200" dirty="0">
                <a:solidFill>
                  <a:srgbClr val="FF0000"/>
                </a:solidFill>
              </a:rPr>
              <a:t>Yhdistyksen tiedot saa julkaista.</a:t>
            </a:r>
          </a:p>
          <a:p>
            <a:endParaRPr lang="fi-FI" sz="1200" dirty="0">
              <a:solidFill>
                <a:srgbClr val="FF0000"/>
              </a:solidFill>
            </a:endParaRPr>
          </a:p>
          <a:p>
            <a:r>
              <a:rPr lang="fi-FI" sz="1200" dirty="0">
                <a:solidFill>
                  <a:srgbClr val="FF0000"/>
                </a:solidFill>
              </a:rPr>
              <a:t>Kun tässä on ”</a:t>
            </a:r>
            <a:r>
              <a:rPr lang="fi-FI" sz="1200" dirty="0" err="1">
                <a:solidFill>
                  <a:srgbClr val="FF0000"/>
                </a:solidFill>
              </a:rPr>
              <a:t>täppä</a:t>
            </a:r>
            <a:r>
              <a:rPr lang="fi-FI" sz="1200" dirty="0">
                <a:solidFill>
                  <a:srgbClr val="FF0000"/>
                </a:solidFill>
              </a:rPr>
              <a:t>”, niin silloin dialla nro 3 olevat kentät näkyvät julkisesti.</a:t>
            </a:r>
          </a:p>
          <a:p>
            <a:endParaRPr lang="fi-FI" sz="1200" dirty="0">
              <a:solidFill>
                <a:srgbClr val="FF0000"/>
              </a:solidFill>
            </a:endParaRPr>
          </a:p>
        </p:txBody>
      </p:sp>
      <p:cxnSp>
        <p:nvCxnSpPr>
          <p:cNvPr id="41" name="Suora nuoliyhdysviiva 40">
            <a:extLst>
              <a:ext uri="{FF2B5EF4-FFF2-40B4-BE49-F238E27FC236}">
                <a16:creationId xmlns:a16="http://schemas.microsoft.com/office/drawing/2014/main" id="{F37766AF-9C0C-CE50-B5AC-DEC490AFA810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2401677" y="1406994"/>
            <a:ext cx="323932" cy="1056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uora nuoliyhdysviiva 42">
            <a:extLst>
              <a:ext uri="{FF2B5EF4-FFF2-40B4-BE49-F238E27FC236}">
                <a16:creationId xmlns:a16="http://schemas.microsoft.com/office/drawing/2014/main" id="{5957DD85-C5D8-7983-EA8D-10D8B4E2396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2497235" y="2882900"/>
            <a:ext cx="175189" cy="351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uora nuoliyhdysviiva 48">
            <a:extLst>
              <a:ext uri="{FF2B5EF4-FFF2-40B4-BE49-F238E27FC236}">
                <a16:creationId xmlns:a16="http://schemas.microsoft.com/office/drawing/2014/main" id="{20108CE1-F375-DC83-F38E-519CC59D9E84}"/>
              </a:ext>
            </a:extLst>
          </p:cNvPr>
          <p:cNvCxnSpPr>
            <a:cxnSpLocks/>
            <a:stCxn id="33" idx="3"/>
          </p:cNvCxnSpPr>
          <p:nvPr/>
        </p:nvCxnSpPr>
        <p:spPr>
          <a:xfrm flipV="1">
            <a:off x="2401677" y="3623286"/>
            <a:ext cx="437298" cy="12608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F0934072-BDB0-489C-7A00-831071391BA5}"/>
              </a:ext>
            </a:extLst>
          </p:cNvPr>
          <p:cNvSpPr/>
          <p:nvPr/>
        </p:nvSpPr>
        <p:spPr>
          <a:xfrm>
            <a:off x="8897766" y="3965468"/>
            <a:ext cx="2844154" cy="9951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Kuvaus:</a:t>
            </a:r>
            <a:r>
              <a:rPr lang="fi-FI" sz="1200" dirty="0">
                <a:solidFill>
                  <a:schemeClr val="tx1"/>
                </a:solidFill>
              </a:rPr>
              <a:t> Lyhyt kuvaus siitä, minkälainen yhdistys tai toimintaryhmä on ja mitä se tekee.  Yhdistyksen yhteystiedot, mikäli yhdistyksellä ei ole omaa verkkosivua. Pituus maksimissaan 250 merkkiä.</a:t>
            </a:r>
          </a:p>
        </p:txBody>
      </p: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E6EA7FC1-ABC9-3C7B-98F5-76B4A7866929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2917488" y="3056101"/>
            <a:ext cx="5586460" cy="1050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AA23E221-F995-61B9-9F09-194417886C7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7721600" y="4463023"/>
            <a:ext cx="11761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7597E95A-0E7F-ED23-E061-7F1E03A88EA1}"/>
              </a:ext>
            </a:extLst>
          </p:cNvPr>
          <p:cNvSpPr/>
          <p:nvPr/>
        </p:nvSpPr>
        <p:spPr>
          <a:xfrm>
            <a:off x="9394054" y="520164"/>
            <a:ext cx="2124704" cy="88683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 dirty="0">
                <a:solidFill>
                  <a:schemeClr val="tx1"/>
                </a:solidFill>
              </a:rPr>
              <a:t>Tähän kenttään tulee kaikki ne paikkakunnat, joissa yhdistys toimii. Max. 5 kpl.</a:t>
            </a: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A0184318-4DF2-FFC4-AE33-18D5F07FB49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8280400" y="963579"/>
            <a:ext cx="1113654" cy="1183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F590A9D2-6073-660C-4DBA-CF28AE0CA1A4}"/>
              </a:ext>
            </a:extLst>
          </p:cNvPr>
          <p:cNvSpPr/>
          <p:nvPr/>
        </p:nvSpPr>
        <p:spPr>
          <a:xfrm>
            <a:off x="153691" y="2731308"/>
            <a:ext cx="2343544" cy="100681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200" b="1" dirty="0">
                <a:solidFill>
                  <a:schemeClr val="tx1"/>
                </a:solidFill>
              </a:rPr>
              <a:t>Web-sivusto:</a:t>
            </a:r>
            <a:r>
              <a:rPr lang="fi-FI" sz="1200" dirty="0">
                <a:solidFill>
                  <a:schemeClr val="tx1"/>
                </a:solidFill>
              </a:rPr>
              <a:t> Yhdistyksen verkkosivun osoite</a:t>
            </a:r>
            <a:r>
              <a:rPr lang="fi-FI" sz="1200" dirty="0">
                <a:solidFill>
                  <a:srgbClr val="FF0000"/>
                </a:solidFill>
              </a:rPr>
              <a:t>. Osoitteessa pitää olla alussa https:// jotta sivut näkyvät </a:t>
            </a:r>
            <a:r>
              <a:rPr lang="fi-FI" sz="1200" dirty="0" err="1">
                <a:solidFill>
                  <a:srgbClr val="FF0000"/>
                </a:solidFill>
              </a:rPr>
              <a:t>Martat.fi:ssä</a:t>
            </a:r>
            <a:r>
              <a:rPr lang="fi-FI" sz="1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283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kstiruutu 25">
            <a:extLst>
              <a:ext uri="{FF2B5EF4-FFF2-40B4-BE49-F238E27FC236}">
                <a16:creationId xmlns:a16="http://schemas.microsoft.com/office/drawing/2014/main" id="{05F45E71-0D5E-FD98-86CF-B4C4E0D2859B}"/>
              </a:ext>
            </a:extLst>
          </p:cNvPr>
          <p:cNvSpPr txBox="1"/>
          <p:nvPr/>
        </p:nvSpPr>
        <p:spPr>
          <a:xfrm>
            <a:off x="542992" y="653155"/>
            <a:ext cx="8865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/>
              <a:t>Aloita painamalla halutun kentän perässä olevaa kynä-ikonia. Yhdistyksen tiedot aukeavat uuteen ikkunaan.</a:t>
            </a:r>
          </a:p>
        </p:txBody>
      </p:sp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00" y="4689468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6096000" y="4700539"/>
            <a:ext cx="2752019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>
                <a:solidFill>
                  <a:schemeClr val="tx1"/>
                </a:solidFill>
              </a:rPr>
              <a:t>Muista </a:t>
            </a:r>
            <a:r>
              <a:rPr lang="fi-FI" b="1">
                <a:solidFill>
                  <a:srgbClr val="FF0000"/>
                </a:solidFill>
              </a:rPr>
              <a:t>TALLENTAA</a:t>
            </a:r>
            <a:r>
              <a:rPr lang="fi-FI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35" name="Suorakulmio: Pyöristetyt kulmat 34">
            <a:extLst>
              <a:ext uri="{FF2B5EF4-FFF2-40B4-BE49-F238E27FC236}">
                <a16:creationId xmlns:a16="http://schemas.microsoft.com/office/drawing/2014/main" id="{1D1B0C52-EDB7-9782-A8B5-9676E96FBE22}"/>
              </a:ext>
            </a:extLst>
          </p:cNvPr>
          <p:cNvSpPr/>
          <p:nvPr/>
        </p:nvSpPr>
        <p:spPr>
          <a:xfrm>
            <a:off x="8381421" y="1474987"/>
            <a:ext cx="2525391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100">
                <a:solidFill>
                  <a:schemeClr val="tx1"/>
                </a:solidFill>
              </a:rPr>
              <a:t>Vie hiiri halutun kentän perässä olevan kynän kohdalle. Klikkaa ja sivu aukeaa.</a:t>
            </a:r>
          </a:p>
          <a:p>
            <a:r>
              <a:rPr lang="fi-FI" sz="1100"/>
              <a:t>ja kirjoita oikea tie. 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F75C494E-1F8A-6105-49CF-92DB092ED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92" y="1528811"/>
            <a:ext cx="6286500" cy="552450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9AF9D033-9C1D-C24F-5AAA-2E8D15C834B2}"/>
              </a:ext>
            </a:extLst>
          </p:cNvPr>
          <p:cNvSpPr/>
          <p:nvPr/>
        </p:nvSpPr>
        <p:spPr>
          <a:xfrm>
            <a:off x="6283648" y="1528811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D3958876-2ADE-30A7-E162-28F37878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64" y="2815198"/>
            <a:ext cx="6229350" cy="990600"/>
          </a:xfrm>
          <a:prstGeom prst="rect">
            <a:avLst/>
          </a:prstGeom>
        </p:spPr>
      </p:pic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297047D8-741B-35EA-68C0-A4D13A481C1F}"/>
              </a:ext>
            </a:extLst>
          </p:cNvPr>
          <p:cNvSpPr/>
          <p:nvPr/>
        </p:nvSpPr>
        <p:spPr>
          <a:xfrm>
            <a:off x="8381421" y="2814948"/>
            <a:ext cx="2752019" cy="14816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100">
              <a:solidFill>
                <a:schemeClr val="tx1"/>
              </a:solidFill>
            </a:endParaRPr>
          </a:p>
          <a:p>
            <a:r>
              <a:rPr lang="fi-FI" sz="1100">
                <a:solidFill>
                  <a:schemeClr val="tx1"/>
                </a:solidFill>
              </a:rPr>
              <a:t>Mene halutun kentän kohdalle. Kun se on muuttunut ääriviivoiltaan siniseksi, voit tehdä muutokset kenttään.</a:t>
            </a:r>
          </a:p>
          <a:p>
            <a:endParaRPr lang="fi-FI" sz="1100">
              <a:solidFill>
                <a:schemeClr val="tx1"/>
              </a:solidFill>
            </a:endParaRPr>
          </a:p>
          <a:p>
            <a:r>
              <a:rPr lang="fi-FI" sz="1100">
                <a:solidFill>
                  <a:schemeClr val="tx1"/>
                </a:solidFill>
              </a:rPr>
              <a:t>Voit tehdä useamman muutoksen ennen tallentamista, jos haluat.</a:t>
            </a:r>
          </a:p>
          <a:p>
            <a:r>
              <a:rPr lang="fi-FI" sz="1100"/>
              <a:t>ja kirjoita oikea tie. </a:t>
            </a:r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18FC352A-BAE1-A56F-D381-955934AEBB48}"/>
              </a:ext>
            </a:extLst>
          </p:cNvPr>
          <p:cNvCxnSpPr>
            <a:stCxn id="35" idx="1"/>
            <a:endCxn id="16" idx="6"/>
          </p:cNvCxnSpPr>
          <p:nvPr/>
        </p:nvCxnSpPr>
        <p:spPr>
          <a:xfrm flipH="1">
            <a:off x="6924671" y="1789312"/>
            <a:ext cx="1456750" cy="22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534FFC66-F32A-C18B-4083-A255E88F81FE}"/>
              </a:ext>
            </a:extLst>
          </p:cNvPr>
          <p:cNvCxnSpPr>
            <a:cxnSpLocks/>
            <a:stCxn id="18" idx="1"/>
            <a:endCxn id="8" idx="3"/>
          </p:cNvCxnSpPr>
          <p:nvPr/>
        </p:nvCxnSpPr>
        <p:spPr>
          <a:xfrm flipH="1" flipV="1">
            <a:off x="6609214" y="3310498"/>
            <a:ext cx="1772207" cy="245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9351CB1F-7767-D0E8-1009-E6AFDA0AA14D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3180865" y="5003793"/>
            <a:ext cx="2915135" cy="11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5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95BA9C-3348-ABCA-937C-9FF0A778E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25" y="291323"/>
            <a:ext cx="10911949" cy="794372"/>
          </a:xfrm>
        </p:spPr>
        <p:txBody>
          <a:bodyPr>
            <a:normAutofit/>
          </a:bodyPr>
          <a:lstStyle/>
          <a:p>
            <a:r>
              <a:rPr lang="fi-FI" err="1"/>
              <a:t>Marttateemat</a:t>
            </a:r>
            <a:r>
              <a:rPr lang="fi-FI"/>
              <a:t> ja niiden muuttaminen 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0D1E6653-D62F-664F-EEDA-8C050B80D6B0}"/>
              </a:ext>
            </a:extLst>
          </p:cNvPr>
          <p:cNvSpPr txBox="1"/>
          <p:nvPr/>
        </p:nvSpPr>
        <p:spPr>
          <a:xfrm>
            <a:off x="640025" y="1732676"/>
            <a:ext cx="5742580" cy="44627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i-FI" sz="1600">
                <a:solidFill>
                  <a:srgbClr val="000000"/>
                </a:solidFill>
                <a:cs typeface="Calibri"/>
              </a:rPr>
              <a:t>Olemme tunnistaneet 15 teemaa, joiden ympärille järjestömme toiminta rakentuu. Tavoitteenamme on, että jonkin ajan päästä kaikilla yhdistyksillämme ja toimintaryhmillämme on valittuna niiden joukosta teema / teemat, jotka parhaiten kuvaavat juuri kyseisen yhdistyksen tai toimintaryhmän toimintaa. Teemat valitaan, jotta:</a:t>
            </a:r>
          </a:p>
          <a:p>
            <a:endParaRPr lang="fi-FI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uudet potentiaaliset jäsenet näkevät, minkälaista toimintaa eri yhdistyksissä on ja he voivat tarvittaessa vertailla yhdistyksiä keskenään ja löytää itselleen sopivimman yhdistyksen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pystymme paremmin tunnistamaan yli tuhannen yhdistyksemme joukosta erilaista toimintaa harjoittavat yhdistykset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>
                <a:solidFill>
                  <a:srgbClr val="000000"/>
                </a:solidFill>
                <a:cs typeface="Calibri"/>
              </a:rPr>
              <a:t>kun tunnistamme eri teemaan keskittyneet yhdistykset,</a:t>
            </a:r>
            <a:r>
              <a:rPr lang="fi-FI" sz="1600" b="0" i="0">
                <a:solidFill>
                  <a:srgbClr val="000000"/>
                </a:solidFill>
                <a:effectLst/>
                <a:cs typeface="Calibri"/>
              </a:rPr>
              <a:t> </a:t>
            </a:r>
            <a:r>
              <a:rPr lang="fi-FI" sz="1600">
                <a:solidFill>
                  <a:srgbClr val="000000"/>
                </a:solidFill>
                <a:cs typeface="Calibri"/>
              </a:rPr>
              <a:t>pystymme tarjoamaan juuri oikeanlaista tietoa yhdistysten toiminnan tueksi</a:t>
            </a:r>
          </a:p>
          <a:p>
            <a:pPr algn="l"/>
            <a:endParaRPr lang="fi-FI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i-FI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orakulmio: Pyöristetyt kulmat 2">
            <a:extLst>
              <a:ext uri="{FF2B5EF4-FFF2-40B4-BE49-F238E27FC236}">
                <a16:creationId xmlns:a16="http://schemas.microsoft.com/office/drawing/2014/main" id="{B55231D7-EBBC-5A55-525B-88946C9951B4}"/>
              </a:ext>
            </a:extLst>
          </p:cNvPr>
          <p:cNvSpPr/>
          <p:nvPr/>
        </p:nvSpPr>
        <p:spPr>
          <a:xfrm>
            <a:off x="7359105" y="1965133"/>
            <a:ext cx="3988833" cy="376745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200" b="0" i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Ruoka ja ravitsemus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Luonnontuotteet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Kotipuutarha ja huonekasvit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Kodinhoito ja asuminen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Kodin talous- ja kuluttaja-asiat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Kädentaidot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Kansainvälisyys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Järjestötoiminta ja marttailu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Vaikuttaminen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Varainhankinta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Vapaaehtoistoiminta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Varautuminen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Juhlat ja sesonki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Viestintä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i-FI" sz="14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Kulttuuri</a:t>
            </a:r>
          </a:p>
          <a:p>
            <a:endParaRPr lang="fi-FI" sz="1200">
              <a:solidFill>
                <a:schemeClr val="bg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15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9F13ABF-6EF4-F221-0377-F51102B17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34" b="6165"/>
          <a:stretch/>
        </p:blipFill>
        <p:spPr>
          <a:xfrm>
            <a:off x="765506" y="1388058"/>
            <a:ext cx="9920177" cy="1672911"/>
          </a:xfrm>
          <a:prstGeom prst="rect">
            <a:avLst/>
          </a:prstGeom>
        </p:spPr>
      </p:pic>
      <p:pic>
        <p:nvPicPr>
          <p:cNvPr id="34" name="Kuva 33">
            <a:extLst>
              <a:ext uri="{FF2B5EF4-FFF2-40B4-BE49-F238E27FC236}">
                <a16:creationId xmlns:a16="http://schemas.microsoft.com/office/drawing/2014/main" id="{232D0D1D-8CC9-4C44-3B27-C5B91039F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607" y="5534917"/>
            <a:ext cx="2190750" cy="628650"/>
          </a:xfrm>
          <a:prstGeom prst="rect">
            <a:avLst/>
          </a:prstGeom>
        </p:spPr>
      </p:pic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CE2F0ECB-0133-8D6A-FB90-ACE019B8F2FE}"/>
              </a:ext>
            </a:extLst>
          </p:cNvPr>
          <p:cNvSpPr/>
          <p:nvPr/>
        </p:nvSpPr>
        <p:spPr>
          <a:xfrm>
            <a:off x="3995986" y="5534917"/>
            <a:ext cx="2297783" cy="6286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>
                <a:solidFill>
                  <a:schemeClr val="tx1"/>
                </a:solidFill>
              </a:rPr>
              <a:t>Muista </a:t>
            </a:r>
            <a:r>
              <a:rPr lang="fi-FI" b="1">
                <a:solidFill>
                  <a:srgbClr val="FF0000"/>
                </a:solidFill>
              </a:rPr>
              <a:t>TALLENTAA</a:t>
            </a:r>
            <a:r>
              <a:rPr lang="fi-FI">
                <a:solidFill>
                  <a:schemeClr val="tx1"/>
                </a:solidFill>
              </a:rPr>
              <a:t> tiedot.</a:t>
            </a:r>
          </a:p>
        </p:txBody>
      </p:sp>
      <p:sp>
        <p:nvSpPr>
          <p:cNvPr id="40" name="Suorakulmio: Pyöristetyt kulmat 39">
            <a:extLst>
              <a:ext uri="{FF2B5EF4-FFF2-40B4-BE49-F238E27FC236}">
                <a16:creationId xmlns:a16="http://schemas.microsoft.com/office/drawing/2014/main" id="{694EFD70-1334-5D5E-B878-3B2437732E34}"/>
              </a:ext>
            </a:extLst>
          </p:cNvPr>
          <p:cNvSpPr/>
          <p:nvPr/>
        </p:nvSpPr>
        <p:spPr>
          <a:xfrm>
            <a:off x="642960" y="3704686"/>
            <a:ext cx="5375067" cy="1441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>
                <a:solidFill>
                  <a:schemeClr val="tx1"/>
                </a:solidFill>
              </a:rPr>
              <a:t> </a:t>
            </a:r>
          </a:p>
          <a:p>
            <a:r>
              <a:rPr lang="fi-FI" sz="1200">
                <a:solidFill>
                  <a:schemeClr val="tx1"/>
                </a:solidFill>
              </a:rPr>
              <a:t>Voit liikuttaa listaa ylös ja alas pienillä nuolinäppäimillä. 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chemeClr val="tx1"/>
                </a:solidFill>
              </a:rPr>
              <a:t>Vie hiiri halutun </a:t>
            </a:r>
            <a:r>
              <a:rPr lang="fi-FI" sz="1200" err="1">
                <a:solidFill>
                  <a:schemeClr val="tx1"/>
                </a:solidFill>
              </a:rPr>
              <a:t>Marttateeman</a:t>
            </a:r>
            <a:r>
              <a:rPr lang="fi-FI" sz="1200">
                <a:solidFill>
                  <a:schemeClr val="tx1"/>
                </a:solidFill>
              </a:rPr>
              <a:t> kohdalle </a:t>
            </a:r>
            <a:r>
              <a:rPr lang="fi-FI" sz="1200" b="1">
                <a:solidFill>
                  <a:schemeClr val="tx1"/>
                </a:solidFill>
              </a:rPr>
              <a:t>Käytettävissä</a:t>
            </a:r>
            <a:r>
              <a:rPr lang="fi-FI" sz="1200">
                <a:solidFill>
                  <a:schemeClr val="tx1"/>
                </a:solidFill>
              </a:rPr>
              <a:t> olevassa kentässä. 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chemeClr val="tx1"/>
                </a:solidFill>
              </a:rPr>
              <a:t>Kun kiinnostuksenkohde on sininen, voit siirtää sen Valitut-kenttään klikkaamalla hiirellä ylempää pientä nuolta kenttien välissä. </a:t>
            </a:r>
          </a:p>
          <a:p>
            <a:endParaRPr lang="fi-FI" sz="1100">
              <a:solidFill>
                <a:schemeClr val="tx1"/>
              </a:solidFill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FE0E9238-8AC1-2E62-6526-30C03B94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1" y="152928"/>
            <a:ext cx="10543953" cy="479271"/>
          </a:xfrm>
          <a:prstGeom prst="rect">
            <a:avLst/>
          </a:prstGeom>
        </p:spPr>
      </p:pic>
      <p:sp>
        <p:nvSpPr>
          <p:cNvPr id="16" name="Ellipsi 15">
            <a:extLst>
              <a:ext uri="{FF2B5EF4-FFF2-40B4-BE49-F238E27FC236}">
                <a16:creationId xmlns:a16="http://schemas.microsoft.com/office/drawing/2014/main" id="{D82AAAB9-D90A-4AAC-24F2-C375FE69C68E}"/>
              </a:ext>
            </a:extLst>
          </p:cNvPr>
          <p:cNvSpPr/>
          <p:nvPr/>
        </p:nvSpPr>
        <p:spPr>
          <a:xfrm>
            <a:off x="10586269" y="150447"/>
            <a:ext cx="641023" cy="5660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C7079290-6B3B-0AD2-2A15-D61F4C7B292E}"/>
              </a:ext>
            </a:extLst>
          </p:cNvPr>
          <p:cNvSpPr/>
          <p:nvPr/>
        </p:nvSpPr>
        <p:spPr>
          <a:xfrm>
            <a:off x="8984242" y="879841"/>
            <a:ext cx="2959146" cy="73713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>
              <a:solidFill>
                <a:schemeClr val="tx1"/>
              </a:solidFill>
            </a:endParaRPr>
          </a:p>
          <a:p>
            <a:endParaRPr lang="fi-FI" sz="1400">
              <a:solidFill>
                <a:schemeClr val="tx1"/>
              </a:solidFill>
            </a:endParaRPr>
          </a:p>
          <a:p>
            <a:r>
              <a:rPr lang="fi-FI" sz="1400">
                <a:solidFill>
                  <a:schemeClr val="tx1"/>
                </a:solidFill>
              </a:rPr>
              <a:t>Paina </a:t>
            </a:r>
            <a:r>
              <a:rPr lang="fi-FI" sz="1400" i="1">
                <a:solidFill>
                  <a:schemeClr val="tx1"/>
                </a:solidFill>
              </a:rPr>
              <a:t>Organisaation </a:t>
            </a:r>
            <a:r>
              <a:rPr lang="fi-FI" sz="1400" i="1" err="1">
                <a:solidFill>
                  <a:schemeClr val="tx1"/>
                </a:solidFill>
              </a:rPr>
              <a:t>Marttateemat</a:t>
            </a:r>
            <a:r>
              <a:rPr lang="fi-FI" sz="1400" i="1">
                <a:solidFill>
                  <a:schemeClr val="tx1"/>
                </a:solidFill>
              </a:rPr>
              <a:t> </a:t>
            </a:r>
            <a:r>
              <a:rPr lang="fi-FI" sz="1400">
                <a:solidFill>
                  <a:schemeClr val="tx1"/>
                </a:solidFill>
              </a:rPr>
              <a:t>perässä olevaa kynää. Tiedot avautuvat uuteen ikkunaan.</a:t>
            </a:r>
          </a:p>
          <a:p>
            <a:endParaRPr lang="fi-FI" sz="1400">
              <a:solidFill>
                <a:schemeClr val="tx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D0CAD5F5-0892-D128-4438-87DCE7879D63}"/>
              </a:ext>
            </a:extLst>
          </p:cNvPr>
          <p:cNvCxnSpPr>
            <a:cxnSpLocks/>
            <a:stCxn id="17" idx="0"/>
            <a:endCxn id="16" idx="3"/>
          </p:cNvCxnSpPr>
          <p:nvPr/>
        </p:nvCxnSpPr>
        <p:spPr>
          <a:xfrm flipV="1">
            <a:off x="10463815" y="633604"/>
            <a:ext cx="216330" cy="246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E10DF2A2-B4E1-13C0-A5AB-AC446EB639B5}"/>
              </a:ext>
            </a:extLst>
          </p:cNvPr>
          <p:cNvCxnSpPr>
            <a:cxnSpLocks/>
          </p:cNvCxnSpPr>
          <p:nvPr/>
        </p:nvCxnSpPr>
        <p:spPr>
          <a:xfrm flipH="1" flipV="1">
            <a:off x="1655046" y="2180235"/>
            <a:ext cx="911884" cy="2435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C4F0FB62-0C80-8A11-00A6-048CEFED29A2}"/>
              </a:ext>
            </a:extLst>
          </p:cNvPr>
          <p:cNvCxnSpPr>
            <a:cxnSpLocks/>
          </p:cNvCxnSpPr>
          <p:nvPr/>
        </p:nvCxnSpPr>
        <p:spPr>
          <a:xfrm flipV="1">
            <a:off x="2051184" y="1946473"/>
            <a:ext cx="4576722" cy="1984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988F7F4E-2826-07AD-7B2E-6BD9924AE327}"/>
              </a:ext>
            </a:extLst>
          </p:cNvPr>
          <p:cNvCxnSpPr>
            <a:cxnSpLocks/>
          </p:cNvCxnSpPr>
          <p:nvPr/>
        </p:nvCxnSpPr>
        <p:spPr>
          <a:xfrm flipV="1">
            <a:off x="2566930" y="2938737"/>
            <a:ext cx="4034896" cy="984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6CB3C787-DF90-9FA5-36C2-2DF293C03BA8}"/>
              </a:ext>
            </a:extLst>
          </p:cNvPr>
          <p:cNvCxnSpPr>
            <a:cxnSpLocks/>
          </p:cNvCxnSpPr>
          <p:nvPr/>
        </p:nvCxnSpPr>
        <p:spPr>
          <a:xfrm flipH="1" flipV="1">
            <a:off x="2598766" y="2497978"/>
            <a:ext cx="96518" cy="1732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7C0FEE8E-CEF7-F6A2-9A77-448EB0971C35}"/>
              </a:ext>
            </a:extLst>
          </p:cNvPr>
          <p:cNvCxnSpPr>
            <a:cxnSpLocks/>
          </p:cNvCxnSpPr>
          <p:nvPr/>
        </p:nvCxnSpPr>
        <p:spPr>
          <a:xfrm flipH="1" flipV="1">
            <a:off x="7630564" y="2180235"/>
            <a:ext cx="640650" cy="1636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1E96E5AB-329E-5D90-DFB6-FB4468B5B925}"/>
              </a:ext>
            </a:extLst>
          </p:cNvPr>
          <p:cNvSpPr/>
          <p:nvPr/>
        </p:nvSpPr>
        <p:spPr>
          <a:xfrm>
            <a:off x="7020685" y="3743836"/>
            <a:ext cx="4401976" cy="11284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200">
                <a:solidFill>
                  <a:schemeClr val="tx1"/>
                </a:solidFill>
              </a:rPr>
              <a:t>Jos haluat </a:t>
            </a:r>
            <a:r>
              <a:rPr lang="fi-FI" sz="1200" b="1">
                <a:solidFill>
                  <a:schemeClr val="tx1"/>
                </a:solidFill>
              </a:rPr>
              <a:t>poistaa</a:t>
            </a:r>
            <a:r>
              <a:rPr lang="fi-FI" sz="1200">
                <a:solidFill>
                  <a:schemeClr val="tx1"/>
                </a:solidFill>
              </a:rPr>
              <a:t> </a:t>
            </a:r>
            <a:r>
              <a:rPr lang="fi-FI" sz="1200" b="1">
                <a:solidFill>
                  <a:schemeClr val="tx1"/>
                </a:solidFill>
              </a:rPr>
              <a:t>Valitut</a:t>
            </a:r>
            <a:r>
              <a:rPr lang="fi-FI" sz="1200">
                <a:solidFill>
                  <a:schemeClr val="tx1"/>
                </a:solidFill>
              </a:rPr>
              <a:t>-kentästä kiinnostuksen kohteita, mene poistattavan teeman kohdalle, klikkaa sanaa ja se muuttuu siniseksi.</a:t>
            </a:r>
          </a:p>
          <a:p>
            <a:endParaRPr lang="fi-FI" sz="1200">
              <a:solidFill>
                <a:schemeClr val="tx1"/>
              </a:solidFill>
            </a:endParaRPr>
          </a:p>
          <a:p>
            <a:r>
              <a:rPr lang="fi-FI" sz="1200">
                <a:solidFill>
                  <a:schemeClr val="tx1"/>
                </a:solidFill>
              </a:rPr>
              <a:t>Paina nuolta, ja se siirtyy pois valitut kentästä.</a:t>
            </a:r>
          </a:p>
          <a:p>
            <a:endParaRPr lang="fi-FI" sz="1200">
              <a:solidFill>
                <a:schemeClr val="tx1"/>
              </a:solidFill>
            </a:endParaRPr>
          </a:p>
        </p:txBody>
      </p:sp>
      <p:cxnSp>
        <p:nvCxnSpPr>
          <p:cNvPr id="37" name="Suora nuoliyhdysviiva 36">
            <a:extLst>
              <a:ext uri="{FF2B5EF4-FFF2-40B4-BE49-F238E27FC236}">
                <a16:creationId xmlns:a16="http://schemas.microsoft.com/office/drawing/2014/main" id="{8F11501B-F789-4C53-B3E0-84146CB1A5B7}"/>
              </a:ext>
            </a:extLst>
          </p:cNvPr>
          <p:cNvCxnSpPr>
            <a:cxnSpLocks/>
          </p:cNvCxnSpPr>
          <p:nvPr/>
        </p:nvCxnSpPr>
        <p:spPr>
          <a:xfrm flipH="1" flipV="1">
            <a:off x="6977949" y="2639039"/>
            <a:ext cx="739886" cy="1877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uora nuoliyhdysviiva 44">
            <a:extLst>
              <a:ext uri="{FF2B5EF4-FFF2-40B4-BE49-F238E27FC236}">
                <a16:creationId xmlns:a16="http://schemas.microsoft.com/office/drawing/2014/main" id="{33F6E677-5BEB-6CA0-6487-081D9C337C1A}"/>
              </a:ext>
            </a:extLst>
          </p:cNvPr>
          <p:cNvCxnSpPr>
            <a:cxnSpLocks/>
            <a:stCxn id="15" idx="1"/>
            <a:endCxn id="34" idx="3"/>
          </p:cNvCxnSpPr>
          <p:nvPr/>
        </p:nvCxnSpPr>
        <p:spPr>
          <a:xfrm flipH="1">
            <a:off x="3274357" y="5849242"/>
            <a:ext cx="7216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orakulmio: Pyöristetyt kulmat 25">
            <a:extLst>
              <a:ext uri="{FF2B5EF4-FFF2-40B4-BE49-F238E27FC236}">
                <a16:creationId xmlns:a16="http://schemas.microsoft.com/office/drawing/2014/main" id="{CA076698-69D1-96A9-248E-E48CF7C705DE}"/>
              </a:ext>
            </a:extLst>
          </p:cNvPr>
          <p:cNvSpPr/>
          <p:nvPr/>
        </p:nvSpPr>
        <p:spPr>
          <a:xfrm>
            <a:off x="7764544" y="5211700"/>
            <a:ext cx="3462748" cy="1343336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>
              <a:solidFill>
                <a:schemeClr val="tx1"/>
              </a:solidFill>
            </a:endParaRPr>
          </a:p>
          <a:p>
            <a:endParaRPr lang="fi-FI" sz="1400">
              <a:solidFill>
                <a:schemeClr val="tx1"/>
              </a:solidFill>
            </a:endParaRPr>
          </a:p>
          <a:p>
            <a:r>
              <a:rPr lang="fi-FI" sz="1600" b="1">
                <a:solidFill>
                  <a:schemeClr val="bg1"/>
                </a:solidFill>
              </a:rPr>
              <a:t>Valitut</a:t>
            </a:r>
            <a:r>
              <a:rPr lang="fi-FI" sz="1600">
                <a:solidFill>
                  <a:schemeClr val="bg1"/>
                </a:solidFill>
              </a:rPr>
              <a:t>-kentässä näkyvät aiheet ovat ne </a:t>
            </a:r>
            <a:r>
              <a:rPr lang="fi-FI" sz="1600" err="1">
                <a:solidFill>
                  <a:schemeClr val="bg1"/>
                </a:solidFill>
              </a:rPr>
              <a:t>marttateemat</a:t>
            </a:r>
            <a:r>
              <a:rPr lang="fi-FI" sz="1600">
                <a:solidFill>
                  <a:schemeClr val="bg1"/>
                </a:solidFill>
              </a:rPr>
              <a:t>, jotka on valittu, ja jotka näkyvät yhdistyksen tai toimintaryhmän tiedoissa.</a:t>
            </a:r>
          </a:p>
          <a:p>
            <a:endParaRPr lang="fi-FI" sz="1400">
              <a:solidFill>
                <a:schemeClr val="tx1"/>
              </a:solidFill>
            </a:endParaRPr>
          </a:p>
          <a:p>
            <a:endParaRPr lang="fi-FI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61418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21" ma:contentTypeDescription="Luo uusi asiakirja." ma:contentTypeScope="" ma:versionID="dca8dd769aa1b27c600eefe4dca1f175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4ff774c0260a9496bcf9ea2f2dd6954f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6AA668-8AF2-4A43-93CF-EE9989CC8C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schemas.microsoft.com/office/2006/metadata/properties"/>
    <ds:schemaRef ds:uri="c959142c-c4d6-4fa8-b255-03760b86aafe"/>
    <ds:schemaRef ds:uri="023ff264-fdad-48a6-a5c8-a1928569aa7f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256</TotalTime>
  <Words>980</Words>
  <Application>Microsoft Office PowerPoint</Application>
  <PresentationFormat>Laajakuva</PresentationFormat>
  <Paragraphs>145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Martat 2021 blanko esityspohja (testaukseen - Päivitetty 1.1.)</vt:lpstr>
      <vt:lpstr>Marttarekisterin käyttöohje: YHDISTYKSEN JULKISET TIEDOT</vt:lpstr>
      <vt:lpstr>Osa yhdistyksien ja toimintaryhmien tiedoista tulee näkyville Martat.fi –sivustolle sekä Martat-sovellukseen</vt:lpstr>
      <vt:lpstr>Marttarekisterin kautta Martat.fi:hin ja/tai sovellukseen tuotavat tiedot</vt:lpstr>
      <vt:lpstr>PowerPoint-esitys</vt:lpstr>
      <vt:lpstr>PowerPoint-esitys</vt:lpstr>
      <vt:lpstr>PowerPoint-esitys</vt:lpstr>
      <vt:lpstr>PowerPoint-esitys</vt:lpstr>
      <vt:lpstr>Marttateemat ja niiden muuttaminen </vt:lpstr>
      <vt:lpstr>PowerPoint-esitys</vt:lpstr>
      <vt:lpstr>Yhdistyksen paikkakunnat</vt:lpstr>
      <vt:lpstr>Valittujen marttateemojen näkyminen Martat.fi:ssä ja sovelluksessa</vt:lpstr>
      <vt:lpstr>PowerPoint-esitys</vt:lpstr>
      <vt:lpstr>Yhdistyskäyttäjä ei voi muokata kaikkien kenttien sisältöä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9</cp:revision>
  <dcterms:created xsi:type="dcterms:W3CDTF">2020-10-26T05:34:20Z</dcterms:created>
  <dcterms:modified xsi:type="dcterms:W3CDTF">2023-08-24T06:05:38Z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