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893" r:id="rId7"/>
    <p:sldId id="894" r:id="rId8"/>
    <p:sldId id="895" r:id="rId9"/>
    <p:sldId id="896" r:id="rId10"/>
    <p:sldId id="897" r:id="rId11"/>
    <p:sldId id="898" r:id="rId12"/>
    <p:sldId id="899" r:id="rId13"/>
    <p:sldId id="900" r:id="rId14"/>
    <p:sldId id="901" r:id="rId15"/>
    <p:sldId id="902" r:id="rId16"/>
    <p:sldId id="903" r:id="rId17"/>
    <p:sldId id="904" r:id="rId18"/>
    <p:sldId id="905" r:id="rId19"/>
    <p:sldId id="906" r:id="rId20"/>
    <p:sldId id="907" r:id="rId21"/>
    <p:sldId id="917" r:id="rId22"/>
    <p:sldId id="919" r:id="rId2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6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058E99-9123-44E8-B18B-8B469C0FBD84}" v="1" dt="2023-09-29T13:21:59.6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ni Kuusisto" userId="b13870d2-b64b-430f-bd44-9ccc54b51d3e" providerId="ADAL" clId="{34058E99-9123-44E8-B18B-8B469C0FBD84}"/>
    <pc:docChg chg="addSld modSld">
      <pc:chgData name="Henni Kuusisto" userId="b13870d2-b64b-430f-bd44-9ccc54b51d3e" providerId="ADAL" clId="{34058E99-9123-44E8-B18B-8B469C0FBD84}" dt="2023-09-29T13:21:59.619" v="0"/>
      <pc:docMkLst>
        <pc:docMk/>
      </pc:docMkLst>
      <pc:sldChg chg="add">
        <pc:chgData name="Henni Kuusisto" userId="b13870d2-b64b-430f-bd44-9ccc54b51d3e" providerId="ADAL" clId="{34058E99-9123-44E8-B18B-8B469C0FBD84}" dt="2023-09-29T13:21:59.619" v="0"/>
        <pc:sldMkLst>
          <pc:docMk/>
          <pc:sldMk cId="192846199" sldId="91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C8800B3-2AF0-4E6F-89BD-26DFE43371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C3CEF9D9-FD4F-3246-A048-52E39F6F6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924" y="928548"/>
            <a:ext cx="6466152" cy="2081719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4067197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  <p:sldLayoutId id="214748367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Martat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5F9B4B2-0528-425B-9B2A-CD8BFBA5A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3582099"/>
            <a:ext cx="3783826" cy="2842765"/>
          </a:xfrm>
        </p:spPr>
        <p:txBody>
          <a:bodyPr/>
          <a:lstStyle/>
          <a:p>
            <a:r>
              <a:rPr lang="fi-FI"/>
              <a:t>Hyvästä arjesta parempi maailma</a:t>
            </a:r>
          </a:p>
        </p:txBody>
      </p:sp>
      <p:pic>
        <p:nvPicPr>
          <p:cNvPr id="8" name="Kuvan paikkamerkki 7" descr="Kuva, joka sisältää kohteen henkilö, keltainen&#10;&#10;Kuvaus luotu automaattisesti">
            <a:extLst>
              <a:ext uri="{FF2B5EF4-FFF2-40B4-BE49-F238E27FC236}">
                <a16:creationId xmlns:a16="http://schemas.microsoft.com/office/drawing/2014/main" id="{51E875A9-CF2F-E5FA-D9B5-646F58E78D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2" b="124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8377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5059A7-2649-47BB-9D27-CF723B1B1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Martat </a:t>
            </a:r>
            <a:br>
              <a:rPr lang="fi-FI"/>
            </a:br>
            <a:r>
              <a:rPr lang="fi-FI"/>
              <a:t>kuuluu kaikille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56D3C4C-7BA1-4E74-AF03-E4DF91BF8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i-FI"/>
              <a:t>Ihmiset iästä, sukupuolesta, kansalaisuudesta, seksuaalisesta suuntautumisesta, uskonnosta, vakaumuksesta tai muusta taustasta riippumatta ovat tervetulleita ja toivottuja mukaan marttoihin.</a:t>
            </a:r>
          </a:p>
          <a:p>
            <a:endParaRPr lang="fi-FI"/>
          </a:p>
          <a:p>
            <a:pPr marL="0" indent="0">
              <a:buNone/>
            </a:pPr>
            <a:r>
              <a:rPr lang="fi-FI"/>
              <a:t>ⓘ www.martat.fi/liity-marttoihin</a:t>
            </a:r>
          </a:p>
          <a:p>
            <a:endParaRPr lang="fi-FI"/>
          </a:p>
        </p:txBody>
      </p:sp>
      <p:pic>
        <p:nvPicPr>
          <p:cNvPr id="8" name="Kuvan paikkamerkki 7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0A3094D0-B29C-317B-CDC0-D37F2EEA6B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7536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61F872-DF67-499D-96E6-F7FB072D2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Martat on </a:t>
            </a:r>
            <a:br>
              <a:rPr lang="fi-FI"/>
            </a:br>
            <a:r>
              <a:rPr lang="fi-FI"/>
              <a:t>vahva yhteisö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FA6C9D0-4B40-4196-A005-29E59385F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/>
              <a:t>Marttojen parissa oppii uusia taitoja ja pääsee vaikuttamaan lähiympäristöön sekä yhteiskuntaan.</a:t>
            </a:r>
          </a:p>
          <a:p>
            <a:r>
              <a:rPr lang="fi-FI"/>
              <a:t>Yli 38 000 marttaa toimii yli tuhannessa marttayhdistyksessä yli 250 paikka-kunnalla.</a:t>
            </a:r>
          </a:p>
          <a:p>
            <a:r>
              <a:rPr lang="fi-FI"/>
              <a:t>Martat muuttavat maailmaa tekemällä pieniä asioita isosti.</a:t>
            </a:r>
          </a:p>
          <a:p>
            <a:endParaRPr lang="fi-FI"/>
          </a:p>
          <a:p>
            <a:pPr marL="0" indent="0">
              <a:buNone/>
            </a:pPr>
            <a:r>
              <a:rPr lang="fi-FI"/>
              <a:t>ⓘ www.martat.fi/tutustu-toimintaamme</a:t>
            </a:r>
          </a:p>
          <a:p>
            <a:endParaRPr lang="fi-FI"/>
          </a:p>
          <a:p>
            <a:endParaRPr lang="fi-FI"/>
          </a:p>
        </p:txBody>
      </p:sp>
      <p:pic>
        <p:nvPicPr>
          <p:cNvPr id="6" name="Kuvan paikkamerkki 5" descr="Kuva, joka sisältää kohteen henkilö, henkilöt, nainen, ilma&#10;&#10;Kuvaus luotu automaattisesti">
            <a:extLst>
              <a:ext uri="{FF2B5EF4-FFF2-40B4-BE49-F238E27FC236}">
                <a16:creationId xmlns:a16="http://schemas.microsoft.com/office/drawing/2014/main" id="{C470F3BD-BC42-4145-9EF2-E2CAB73F09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6840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088994-2B8B-439F-BB00-FCA160E4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Marttaopinnot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E538837-EFD8-4ACD-B9D8-39700D5A9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/>
              <a:t>Martta-akatemiassa suoritettavat marttaopinnot tarjoavat martoille mahdollisuuden elinikäiseen oppimiseen. Opinnoilla saa myös tietoja ja taitoja, joilla voi toimia ja vaikuttaa yhdistyksessä.</a:t>
            </a:r>
          </a:p>
          <a:p>
            <a:endParaRPr lang="fi-FI"/>
          </a:p>
          <a:p>
            <a:pPr marL="0" indent="0">
              <a:buNone/>
            </a:pPr>
            <a:r>
              <a:rPr lang="fi-FI"/>
              <a:t>ⓘ https://moodle.mmg.fi/martat</a:t>
            </a:r>
          </a:p>
          <a:p>
            <a:endParaRPr lang="fi-FI"/>
          </a:p>
          <a:p>
            <a:endParaRPr lang="fi-FI"/>
          </a:p>
        </p:txBody>
      </p:sp>
      <p:pic>
        <p:nvPicPr>
          <p:cNvPr id="12" name="Kuvan paikkamerkki 11" descr="Kuva, joka sisältää kohteen seinä, henkilö, sisä&#10;&#10;Kuvaus luotu automaattisesti">
            <a:extLst>
              <a:ext uri="{FF2B5EF4-FFF2-40B4-BE49-F238E27FC236}">
                <a16:creationId xmlns:a16="http://schemas.microsoft.com/office/drawing/2014/main" id="{D42516EA-0EA6-FA5B-4080-E88B3F7481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8" b="115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6191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0CB674-2363-491D-A449-F9617D985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Kansainvälinen toiminta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1A266E2-DF29-4D71-A93F-07D1B8D77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/>
              <a:t>Martat ovat tehneet kehitysyhteistyötä Afrikassa yli 40 vuoden ajan. Parannamme kohdemaissa perheiden ja erityisesti naisten ja tyttöjen asemaa kotitalousneuvonnan keinoin.</a:t>
            </a:r>
          </a:p>
          <a:p>
            <a:r>
              <a:rPr lang="fi-FI"/>
              <a:t>Toimimme myös Pohjoismaiden Naisliitossa ja kotitalousneuvonnan kansainvälisessä yhteistyöjärjestö IFHE:ssä.</a:t>
            </a:r>
          </a:p>
          <a:p>
            <a:endParaRPr lang="fi-FI"/>
          </a:p>
          <a:p>
            <a:pPr marL="0" indent="0">
              <a:buNone/>
            </a:pPr>
            <a:r>
              <a:rPr lang="fi-FI"/>
              <a:t>ⓘ www.martat.fi/kansainvalinen-toiminta</a:t>
            </a:r>
          </a:p>
          <a:p>
            <a:endParaRPr lang="fi-FI"/>
          </a:p>
        </p:txBody>
      </p:sp>
      <p:pic>
        <p:nvPicPr>
          <p:cNvPr id="6" name="Kuvan paikkamerkki 5" descr="Kuva, joka sisältää kohteen henkilö, mies, pöytä, leikkaaminen&#10;&#10;Kuvaus luotu automaattisesti">
            <a:extLst>
              <a:ext uri="{FF2B5EF4-FFF2-40B4-BE49-F238E27FC236}">
                <a16:creationId xmlns:a16="http://schemas.microsoft.com/office/drawing/2014/main" id="{FD45F1F9-CB9E-4B61-823E-098E044C47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7403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6253D2-2B12-4DC7-9C28-BE40644F9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Viestimme ja vaikutamme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257CC9-587D-4DA1-994B-BF7A21097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/>
              <a:t>Martat on puoluepoliittisesti sitoutumaton, aktiivinen ja kantaaottava viestijä sekä yhteiskunnallisena toimija. </a:t>
            </a:r>
          </a:p>
          <a:p>
            <a:r>
              <a:rPr lang="fi-FI"/>
              <a:t>Marttojen viestintä innostaa laajoja joukkoja ihmisiä, kutsuu mukaan Marttojen toimintaan ja antaa vinkkejä arjen pulmiin.</a:t>
            </a:r>
          </a:p>
          <a:p>
            <a:r>
              <a:rPr lang="fi-FI"/>
              <a:t>Toimimme strategisten tavoitteidemme kannalta merkityksellisissä yhteistyöverkostoissa ja työryhmissä.</a:t>
            </a:r>
          </a:p>
          <a:p>
            <a:endParaRPr lang="fi-FI"/>
          </a:p>
          <a:p>
            <a:pPr marL="0" indent="0">
              <a:buNone/>
            </a:pPr>
            <a:r>
              <a:rPr lang="fi-FI"/>
              <a:t>ⓘ www.martat.fi/yhteiskunta-ja-vaikuttaminen</a:t>
            </a:r>
          </a:p>
        </p:txBody>
      </p:sp>
      <p:pic>
        <p:nvPicPr>
          <p:cNvPr id="8" name="Kuvan paikkamerkki 7" descr="Kuva, joka sisältää kohteen teksti, henkilö, ulko&#10;&#10;Kuvaus luotu automaattisesti">
            <a:extLst>
              <a:ext uri="{FF2B5EF4-FFF2-40B4-BE49-F238E27FC236}">
                <a16:creationId xmlns:a16="http://schemas.microsoft.com/office/drawing/2014/main" id="{9181FDA1-BB12-28F3-8976-32E6E2CD00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r="203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6696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7D7580-1A4A-4B5C-BF88-3CDEC0EAC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Martat-lehti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2B485B-00E7-4E5B-A8D3-828EF42F2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i-FI"/>
              <a:t>Pitkät perinteet omaava Martat-lehti on laadukas jäsenlehti, joka on monelle Martalle kaikkein tärkein viestintäkanava.</a:t>
            </a:r>
          </a:p>
          <a:p>
            <a:r>
              <a:rPr lang="fi-FI"/>
              <a:t>Lehti on täynnä käyttökelpoisia vinkkejä ja ohjeita. Se luetaan tarkkaan, lehdessä julkaistuja ohjeita kokeillaan innokkaasti ja vanhoja numeroita säilytetään pitkään.</a:t>
            </a:r>
          </a:p>
          <a:p>
            <a:endParaRPr lang="fi-FI"/>
          </a:p>
          <a:p>
            <a:pPr marL="0" indent="0">
              <a:buNone/>
            </a:pPr>
            <a:r>
              <a:rPr lang="fi-FI"/>
              <a:t>ⓘ www.martat.fi/martatlehti</a:t>
            </a:r>
          </a:p>
          <a:p>
            <a:endParaRPr lang="fi-FI"/>
          </a:p>
        </p:txBody>
      </p:sp>
      <p:pic>
        <p:nvPicPr>
          <p:cNvPr id="8" name="Kuvan paikkamerkki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28212C77-5E30-A12E-F733-EB85217E1B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r="203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4277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E59C356-9968-4D37-AFBC-2E747F913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Marttaperinne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6113AEC-A2C7-4C9D-9220-C39E4B53D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/>
              <a:t>Lucina Hagman ja muut Marttojen perustajajäsenet loivat järjestölle vahvan arvopohjan, johon Martat voi edelleen nojata.</a:t>
            </a:r>
          </a:p>
          <a:p>
            <a:r>
              <a:rPr lang="fi-FI" dirty="0"/>
              <a:t>Tunnettujen sankareidemme lisäksi perinnetoiminta nostaa esiin jo hieman unohdettuja </a:t>
            </a:r>
            <a:r>
              <a:rPr lang="fi-FI" dirty="0" err="1"/>
              <a:t>marttoja</a:t>
            </a:r>
            <a:r>
              <a:rPr lang="fi-FI" dirty="0"/>
              <a:t> sekä heidän tarinoitaan yli 120-vuotiselta taipaleelta.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dirty="0"/>
              <a:t>ⓘ www.martat.fi/historia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F2200DAC-D63E-4242-9028-5CDDAB3BCC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"/>
            <a:ext cx="6096000" cy="6857999"/>
          </a:xfrm>
        </p:spPr>
      </p:pic>
    </p:spTree>
    <p:extLst>
      <p:ext uri="{BB962C8B-B14F-4D97-AF65-F5344CB8AC3E}">
        <p14:creationId xmlns:p14="http://schemas.microsoft.com/office/powerpoint/2010/main" val="2706990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6B8DD5-3AEC-46B8-B45F-FD0118421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Kohdennettu neuvonta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064699-44AD-4E30-8FA4-013E2E08C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fi-FI" dirty="0"/>
              <a:t>Yhteistyössä kumppaniemme ja rahoittajiemme kanssa tuemme erityistä tukea tarvitsevia ja vähennämme eriarvoisuutta.</a:t>
            </a:r>
            <a:endParaRPr lang="fi-FI" dirty="0">
              <a:cs typeface="Calibri"/>
            </a:endParaRPr>
          </a:p>
          <a:p>
            <a:r>
              <a:rPr lang="fi-FI" dirty="0">
                <a:ea typeface="+mn-lt"/>
                <a:cs typeface="+mn-lt"/>
              </a:rPr>
              <a:t>Neuvontamme edistää omatoimista selviytymistä arjessa ja vahvistaa osallisuutta. </a:t>
            </a:r>
            <a:endParaRPr lang="fi-FI" dirty="0">
              <a:cs typeface="Calibri"/>
            </a:endParaRPr>
          </a:p>
          <a:p>
            <a:r>
              <a:rPr lang="fi-FI" dirty="0"/>
              <a:t>Neuvontaa kohdennetaan lapsille ja lapsiperheille, nuorille, ikäihmisille, miehille, kotoutujille, maahan muuttaneille, mielenterveys- ja päihdekuntoutujille sekä rikostaustaisille ja heidän läheisilleen.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dirty="0"/>
              <a:t>ⓘ www.martat.fi/kohdennettu-neuvonta</a:t>
            </a:r>
          </a:p>
          <a:p>
            <a:endParaRPr lang="fi-FI" dirty="0"/>
          </a:p>
        </p:txBody>
      </p:sp>
      <p:pic>
        <p:nvPicPr>
          <p:cNvPr id="8" name="Kuvan paikkamerkki 7" descr="Kuva, joka sisältää kohteen pöytä, henkilö, sisä, kuppi&#10;&#10;Kuvaus luotu automaattisesti">
            <a:extLst>
              <a:ext uri="{FF2B5EF4-FFF2-40B4-BE49-F238E27FC236}">
                <a16:creationId xmlns:a16="http://schemas.microsoft.com/office/drawing/2014/main" id="{45DD35BB-4AD0-B167-1610-BE4080D014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r="203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1054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ulukko 3">
            <a:extLst>
              <a:ext uri="{FF2B5EF4-FFF2-40B4-BE49-F238E27FC236}">
                <a16:creationId xmlns:a16="http://schemas.microsoft.com/office/drawing/2014/main" id="{4C30C5F2-CC5A-4C73-9094-F1F575E4D14A}"/>
              </a:ext>
            </a:extLst>
          </p:cNvPr>
          <p:cNvGraphicFramePr>
            <a:graphicFrameLocks noGrp="1"/>
          </p:cNvGraphicFramePr>
          <p:nvPr/>
        </p:nvGraphicFramePr>
        <p:xfrm>
          <a:off x="1190172" y="795929"/>
          <a:ext cx="9811653" cy="5496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7353">
                  <a:extLst>
                    <a:ext uri="{9D8B030D-6E8A-4147-A177-3AD203B41FA5}">
                      <a16:colId xmlns:a16="http://schemas.microsoft.com/office/drawing/2014/main" val="50012813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1932486646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631499867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1757769963"/>
                    </a:ext>
                  </a:extLst>
                </a:gridCol>
                <a:gridCol w="1381125">
                  <a:extLst>
                    <a:ext uri="{9D8B030D-6E8A-4147-A177-3AD203B41FA5}">
                      <a16:colId xmlns:a16="http://schemas.microsoft.com/office/drawing/2014/main" val="2916993394"/>
                    </a:ext>
                  </a:extLst>
                </a:gridCol>
                <a:gridCol w="1282390">
                  <a:extLst>
                    <a:ext uri="{9D8B030D-6E8A-4147-A177-3AD203B41FA5}">
                      <a16:colId xmlns:a16="http://schemas.microsoft.com/office/drawing/2014/main" val="156815339"/>
                    </a:ext>
                  </a:extLst>
                </a:gridCol>
                <a:gridCol w="1499360">
                  <a:extLst>
                    <a:ext uri="{9D8B030D-6E8A-4147-A177-3AD203B41FA5}">
                      <a16:colId xmlns:a16="http://schemas.microsoft.com/office/drawing/2014/main" val="3185392753"/>
                    </a:ext>
                  </a:extLst>
                </a:gridCol>
              </a:tblGrid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 dirty="0">
                          <a:solidFill>
                            <a:schemeClr val="bg1"/>
                          </a:solidFill>
                          <a:latin typeface="+mn-lt"/>
                        </a:rPr>
                        <a:t>Marttoja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dirty="0">
                          <a:solidFill>
                            <a:schemeClr val="bg1"/>
                          </a:solidFill>
                          <a:latin typeface="+mn-lt"/>
                        </a:rPr>
                        <a:t>38 350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408999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Marttayhdistyksiä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yli 1 000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858303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Vapaaehtoistunteja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dirty="0">
                          <a:solidFill>
                            <a:schemeClr val="accent1"/>
                          </a:solidFill>
                          <a:latin typeface="+mn-lt"/>
                        </a:rPr>
                        <a:t>363 300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139506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Martta-tapahtumia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dirty="0">
                          <a:solidFill>
                            <a:schemeClr val="accent1"/>
                          </a:solidFill>
                          <a:latin typeface="+mn-lt"/>
                        </a:rPr>
                        <a:t>24 000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518465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joissa osallistujia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>
                          <a:solidFill>
                            <a:schemeClr val="accent1"/>
                          </a:solidFill>
                          <a:latin typeface="+mn-lt"/>
                        </a:rPr>
                        <a:t>688 </a:t>
                      </a:r>
                      <a:r>
                        <a:rPr lang="fi-FI" sz="2400" b="0" dirty="0">
                          <a:solidFill>
                            <a:schemeClr val="accent1"/>
                          </a:solidFill>
                          <a:latin typeface="+mn-lt"/>
                        </a:rPr>
                        <a:t>000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21074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Neuvontatapahtumia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kern="1200" dirty="0">
                          <a:solidFill>
                            <a:srgbClr val="286FB7"/>
                          </a:solidFill>
                          <a:latin typeface="+mn-lt"/>
                          <a:ea typeface="+mn-ea"/>
                          <a:cs typeface="+mn-cs"/>
                        </a:rPr>
                        <a:t>4 300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166490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joissa osallistujia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400" b="0" kern="1200">
                          <a:solidFill>
                            <a:srgbClr val="286FB7"/>
                          </a:solidFill>
                          <a:latin typeface="+mn-lt"/>
                          <a:ea typeface="+mn-ea"/>
                          <a:cs typeface="+mn-cs"/>
                        </a:rPr>
                        <a:t>90 000</a:t>
                      </a:r>
                      <a:endParaRPr lang="fi-FI" sz="2400" b="0" kern="1200" dirty="0">
                        <a:solidFill>
                          <a:srgbClr val="286FB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283083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Martat.fi-vierailuja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9 miljoonaa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320208"/>
                  </a:ext>
                </a:extLst>
              </a:tr>
              <a:tr h="409402">
                <a:tc>
                  <a:txBody>
                    <a:bodyPr/>
                    <a:lstStyle/>
                    <a:p>
                      <a:pPr algn="ctr"/>
                      <a:r>
                        <a:rPr lang="fi-FI" b="1" dirty="0">
                          <a:solidFill>
                            <a:srgbClr val="286FB7"/>
                          </a:solidFill>
                          <a:latin typeface="+mn-lt"/>
                        </a:rPr>
                        <a:t>Facebook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>
                          <a:solidFill>
                            <a:srgbClr val="286FB7"/>
                          </a:solidFill>
                          <a:latin typeface="+mn-lt"/>
                        </a:rPr>
                        <a:t>Instagram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>
                          <a:solidFill>
                            <a:srgbClr val="286FB7"/>
                          </a:solidFill>
                          <a:latin typeface="+mn-lt"/>
                        </a:rPr>
                        <a:t>Twitter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>
                          <a:solidFill>
                            <a:srgbClr val="286FB7"/>
                          </a:solidFill>
                          <a:latin typeface="+mn-lt"/>
                        </a:rPr>
                        <a:t>YouTube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>
                          <a:solidFill>
                            <a:srgbClr val="286FB7"/>
                          </a:solidFill>
                          <a:latin typeface="+mn-lt"/>
                        </a:rPr>
                        <a:t>Sovellus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>
                          <a:solidFill>
                            <a:srgbClr val="286FB7"/>
                          </a:solidFill>
                          <a:latin typeface="+mn-lt"/>
                        </a:rPr>
                        <a:t>Lehti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>
                          <a:solidFill>
                            <a:srgbClr val="286FB7"/>
                          </a:solidFill>
                          <a:latin typeface="+mn-lt"/>
                        </a:rPr>
                        <a:t>Podcast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93141"/>
                  </a:ext>
                </a:extLst>
              </a:tr>
              <a:tr h="409402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@martatvinkkaa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@marttailu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@martta-liitto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err="1">
                          <a:solidFill>
                            <a:srgbClr val="286FB7"/>
                          </a:solidFill>
                          <a:latin typeface="+mn-lt"/>
                        </a:rPr>
                        <a:t>MartatTV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Martat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Martat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Kestävästi arjessa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523132"/>
                  </a:ext>
                </a:extLst>
              </a:tr>
              <a:tr h="409402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101 000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101 000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11 300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4 000 </a:t>
                      </a:r>
                      <a:endParaRPr lang="fi-FI">
                        <a:solidFill>
                          <a:srgbClr val="286FB7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26 000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45 000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7 000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179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46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14BBBD-7BEF-42BA-97E8-DE185C607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960" y="357463"/>
            <a:ext cx="5173579" cy="2498391"/>
          </a:xfrm>
        </p:spPr>
        <p:txBody>
          <a:bodyPr/>
          <a:lstStyle/>
          <a:p>
            <a:r>
              <a:rPr lang="fi-FI"/>
              <a:t>Seuraa meitä somessa</a:t>
            </a:r>
          </a:p>
        </p:txBody>
      </p:sp>
      <p:pic>
        <p:nvPicPr>
          <p:cNvPr id="8" name="Kuvan paikkamerkki 7" descr="Kuva, joka sisältää kohteen henkilö, mies&#10;&#10;Kuvaus luotu automaattisesti">
            <a:extLst>
              <a:ext uri="{FF2B5EF4-FFF2-40B4-BE49-F238E27FC236}">
                <a16:creationId xmlns:a16="http://schemas.microsoft.com/office/drawing/2014/main" id="{CF251B1B-4855-E2C4-5D01-F58FA24CA3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2" b="12482"/>
          <a:stretch>
            <a:fillRect/>
          </a:stretch>
        </p:blipFill>
        <p:spPr/>
      </p:pic>
      <p:grpSp>
        <p:nvGrpSpPr>
          <p:cNvPr id="13" name="Ryhmä 12">
            <a:extLst>
              <a:ext uri="{FF2B5EF4-FFF2-40B4-BE49-F238E27FC236}">
                <a16:creationId xmlns:a16="http://schemas.microsoft.com/office/drawing/2014/main" id="{898240D9-1943-05BD-23B4-770775206475}"/>
              </a:ext>
            </a:extLst>
          </p:cNvPr>
          <p:cNvGrpSpPr/>
          <p:nvPr/>
        </p:nvGrpSpPr>
        <p:grpSpPr>
          <a:xfrm>
            <a:off x="773005" y="3132875"/>
            <a:ext cx="831029" cy="1467551"/>
            <a:chOff x="484065" y="3352100"/>
            <a:chExt cx="831029" cy="1467551"/>
          </a:xfrm>
        </p:grpSpPr>
        <p:sp>
          <p:nvSpPr>
            <p:cNvPr id="3" name="Sisällön paikkamerkki 2">
              <a:extLst>
                <a:ext uri="{FF2B5EF4-FFF2-40B4-BE49-F238E27FC236}">
                  <a16:creationId xmlns:a16="http://schemas.microsoft.com/office/drawing/2014/main" id="{95610B4F-1089-4C99-8C46-E1C9755A06B6}"/>
                </a:ext>
              </a:extLst>
            </p:cNvPr>
            <p:cNvSpPr>
              <a:spLocks noGrp="1"/>
            </p:cNvSpPr>
            <p:nvPr>
              <p:ph idx="1"/>
            </p:nvPr>
          </p:nvSpPr>
          <p:spPr>
            <a:xfrm>
              <a:off x="484065" y="4305301"/>
              <a:ext cx="831029" cy="514350"/>
            </a:xfrm>
          </p:spPr>
          <p:txBody>
            <a:bodyPr>
              <a:normAutofit/>
            </a:bodyPr>
            <a:lstStyle/>
            <a:p>
              <a:pPr marL="0" indent="0">
                <a:buNone/>
              </a:pPr>
              <a:r>
                <a:rPr lang="fi-FI" sz="1400"/>
                <a:t>Martat </a:t>
              </a:r>
              <a:br>
                <a:rPr lang="fi-FI" sz="1400"/>
              </a:br>
              <a:r>
                <a:rPr lang="fi-FI" sz="1400"/>
                <a:t>vinkkaa</a:t>
              </a:r>
            </a:p>
            <a:p>
              <a:endParaRPr lang="fi-FI" sz="1400"/>
            </a:p>
          </p:txBody>
        </p:sp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E7C3EEC9-E6C7-7810-5FDB-B86F7D5B5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45" y="3352100"/>
              <a:ext cx="789749" cy="788463"/>
            </a:xfrm>
            <a:prstGeom prst="rect">
              <a:avLst/>
            </a:prstGeom>
          </p:spPr>
        </p:pic>
      </p:grp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D717977E-9B84-40E0-9468-0400B9DF895C}"/>
              </a:ext>
            </a:extLst>
          </p:cNvPr>
          <p:cNvGrpSpPr/>
          <p:nvPr/>
        </p:nvGrpSpPr>
        <p:grpSpPr>
          <a:xfrm>
            <a:off x="1766107" y="3144500"/>
            <a:ext cx="1184550" cy="1362330"/>
            <a:chOff x="1421765" y="3352100"/>
            <a:chExt cx="1184550" cy="1362330"/>
          </a:xfrm>
        </p:grpSpPr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00D882BA-10C4-8B25-9E10-63335DC07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465" y="3352100"/>
              <a:ext cx="789751" cy="788463"/>
            </a:xfrm>
            <a:prstGeom prst="rect">
              <a:avLst/>
            </a:prstGeom>
          </p:spPr>
        </p:pic>
        <p:sp>
          <p:nvSpPr>
            <p:cNvPr id="21" name="Sisällön paikkamerkki 2">
              <a:extLst>
                <a:ext uri="{FF2B5EF4-FFF2-40B4-BE49-F238E27FC236}">
                  <a16:creationId xmlns:a16="http://schemas.microsoft.com/office/drawing/2014/main" id="{C0F8E59D-8E44-A6B1-28F8-7685920D8AD1}"/>
                </a:ext>
              </a:extLst>
            </p:cNvPr>
            <p:cNvSpPr txBox="1">
              <a:spLocks/>
            </p:cNvSpPr>
            <p:nvPr/>
          </p:nvSpPr>
          <p:spPr>
            <a:xfrm>
              <a:off x="1421765" y="4343401"/>
              <a:ext cx="1184550" cy="3710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i-FI" sz="1400"/>
                <a:t>Marttaliitto</a:t>
              </a:r>
            </a:p>
          </p:txBody>
        </p:sp>
      </p:grpSp>
      <p:grpSp>
        <p:nvGrpSpPr>
          <p:cNvPr id="7" name="Ryhmä 6">
            <a:extLst>
              <a:ext uri="{FF2B5EF4-FFF2-40B4-BE49-F238E27FC236}">
                <a16:creationId xmlns:a16="http://schemas.microsoft.com/office/drawing/2014/main" id="{246CBB34-264B-31AB-CFAF-E72DFE5148E2}"/>
              </a:ext>
            </a:extLst>
          </p:cNvPr>
          <p:cNvGrpSpPr/>
          <p:nvPr/>
        </p:nvGrpSpPr>
        <p:grpSpPr>
          <a:xfrm>
            <a:off x="742238" y="4709668"/>
            <a:ext cx="1184550" cy="1357119"/>
            <a:chOff x="2504744" y="3381123"/>
            <a:chExt cx="1184550" cy="1357119"/>
          </a:xfrm>
        </p:grpSpPr>
        <p:pic>
          <p:nvPicPr>
            <p:cNvPr id="16" name="Kuva 15">
              <a:extLst>
                <a:ext uri="{FF2B5EF4-FFF2-40B4-BE49-F238E27FC236}">
                  <a16:creationId xmlns:a16="http://schemas.microsoft.com/office/drawing/2014/main" id="{58612955-525A-E955-AD43-84F35BE30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605" y="3381123"/>
              <a:ext cx="789749" cy="791039"/>
            </a:xfrm>
            <a:prstGeom prst="rect">
              <a:avLst/>
            </a:prstGeom>
          </p:spPr>
        </p:pic>
        <p:sp>
          <p:nvSpPr>
            <p:cNvPr id="4" name="Sisällön paikkamerkki 2">
              <a:extLst>
                <a:ext uri="{FF2B5EF4-FFF2-40B4-BE49-F238E27FC236}">
                  <a16:creationId xmlns:a16="http://schemas.microsoft.com/office/drawing/2014/main" id="{6717C16A-0411-A8E2-EDAB-2F40584B7D51}"/>
                </a:ext>
              </a:extLst>
            </p:cNvPr>
            <p:cNvSpPr txBox="1">
              <a:spLocks/>
            </p:cNvSpPr>
            <p:nvPr/>
          </p:nvSpPr>
          <p:spPr>
            <a:xfrm>
              <a:off x="2504744" y="4367213"/>
              <a:ext cx="1184550" cy="3710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i-FI" sz="1400"/>
                <a:t>Marttaliitto</a:t>
              </a:r>
            </a:p>
          </p:txBody>
        </p:sp>
      </p:grpSp>
      <p:grpSp>
        <p:nvGrpSpPr>
          <p:cNvPr id="9" name="Ryhmä 8">
            <a:extLst>
              <a:ext uri="{FF2B5EF4-FFF2-40B4-BE49-F238E27FC236}">
                <a16:creationId xmlns:a16="http://schemas.microsoft.com/office/drawing/2014/main" id="{59C57E39-D385-DC45-5A11-EF3829688CD5}"/>
              </a:ext>
            </a:extLst>
          </p:cNvPr>
          <p:cNvGrpSpPr/>
          <p:nvPr/>
        </p:nvGrpSpPr>
        <p:grpSpPr>
          <a:xfrm>
            <a:off x="1908668" y="4654256"/>
            <a:ext cx="1195081" cy="1412531"/>
            <a:chOff x="3614676" y="3349523"/>
            <a:chExt cx="1195081" cy="1412531"/>
          </a:xfrm>
        </p:grpSpPr>
        <p:pic>
          <p:nvPicPr>
            <p:cNvPr id="18" name="Kuva 17">
              <a:extLst>
                <a:ext uri="{FF2B5EF4-FFF2-40B4-BE49-F238E27FC236}">
                  <a16:creationId xmlns:a16="http://schemas.microsoft.com/office/drawing/2014/main" id="{615BA41C-6A14-E8A9-D8EA-D45CE26BA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4676" y="3349523"/>
              <a:ext cx="792330" cy="791040"/>
            </a:xfrm>
            <a:prstGeom prst="rect">
              <a:avLst/>
            </a:prstGeom>
          </p:spPr>
        </p:pic>
        <p:sp>
          <p:nvSpPr>
            <p:cNvPr id="5" name="Sisällön paikkamerkki 2">
              <a:extLst>
                <a:ext uri="{FF2B5EF4-FFF2-40B4-BE49-F238E27FC236}">
                  <a16:creationId xmlns:a16="http://schemas.microsoft.com/office/drawing/2014/main" id="{2E96AC52-6C2F-C6CC-3BB9-E73345DFEE18}"/>
                </a:ext>
              </a:extLst>
            </p:cNvPr>
            <p:cNvSpPr txBox="1">
              <a:spLocks/>
            </p:cNvSpPr>
            <p:nvPr/>
          </p:nvSpPr>
          <p:spPr>
            <a:xfrm>
              <a:off x="3625207" y="4391025"/>
              <a:ext cx="1184550" cy="3710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i-FI" sz="1400" err="1"/>
                <a:t>MartatTv</a:t>
              </a:r>
              <a:endParaRPr lang="fi-FI" sz="1400"/>
            </a:p>
          </p:txBody>
        </p:sp>
      </p:grp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7B98F711-4C7F-0F1F-78AF-773CE1CC20DE}"/>
              </a:ext>
            </a:extLst>
          </p:cNvPr>
          <p:cNvGrpSpPr/>
          <p:nvPr/>
        </p:nvGrpSpPr>
        <p:grpSpPr>
          <a:xfrm>
            <a:off x="2950657" y="4670897"/>
            <a:ext cx="1184550" cy="1395890"/>
            <a:chOff x="4583350" y="3352100"/>
            <a:chExt cx="1184550" cy="1395890"/>
          </a:xfrm>
        </p:grpSpPr>
        <p:pic>
          <p:nvPicPr>
            <p:cNvPr id="14" name="Kuva 13">
              <a:extLst>
                <a:ext uri="{FF2B5EF4-FFF2-40B4-BE49-F238E27FC236}">
                  <a16:creationId xmlns:a16="http://schemas.microsoft.com/office/drawing/2014/main" id="{E0C04F48-6B14-E51C-5991-79D551785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0048" y="3352100"/>
              <a:ext cx="789751" cy="788463"/>
            </a:xfrm>
            <a:prstGeom prst="rect">
              <a:avLst/>
            </a:prstGeom>
          </p:spPr>
        </p:pic>
        <p:sp>
          <p:nvSpPr>
            <p:cNvPr id="6" name="Sisällön paikkamerkki 2">
              <a:extLst>
                <a:ext uri="{FF2B5EF4-FFF2-40B4-BE49-F238E27FC236}">
                  <a16:creationId xmlns:a16="http://schemas.microsoft.com/office/drawing/2014/main" id="{EF95D878-89DE-D511-4196-66022C4CEFCF}"/>
                </a:ext>
              </a:extLst>
            </p:cNvPr>
            <p:cNvSpPr txBox="1">
              <a:spLocks/>
            </p:cNvSpPr>
            <p:nvPr/>
          </p:nvSpPr>
          <p:spPr>
            <a:xfrm>
              <a:off x="4583350" y="4376961"/>
              <a:ext cx="1184550" cy="3710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i-FI" sz="1400"/>
                <a:t>Marttaliitto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9884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544582-3660-4C39-A26D-1930163D8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4"/>
            <a:ext cx="5409684" cy="2498391"/>
          </a:xfrm>
        </p:spPr>
        <p:txBody>
          <a:bodyPr>
            <a:normAutofit/>
          </a:bodyPr>
          <a:lstStyle/>
          <a:p>
            <a:r>
              <a:rPr lang="fi-FI" sz="3600"/>
              <a:t>Martat on kotitalousneuvontajärjestö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38BEFA-73DC-454D-A7AB-79F1CC989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/>
              <a:t>Edistämme kaikenlaisten perheiden toimivaa ja kestävää arkea.</a:t>
            </a:r>
          </a:p>
          <a:p>
            <a:r>
              <a:rPr lang="fi-FI"/>
              <a:t>Toiminnassamme löytää ja oppii yhdessä tekemällä arjen tietoja ja taitoja, jotka tekevät elämästä rikkaampaa.</a:t>
            </a:r>
          </a:p>
          <a:p>
            <a:r>
              <a:rPr lang="fi-FI" err="1"/>
              <a:t>Marttatoiminta</a:t>
            </a:r>
            <a:r>
              <a:rPr lang="fi-FI"/>
              <a:t> vahvistaa tulevaisuustaitoja ja jatkuvaa oppimista.</a:t>
            </a:r>
          </a:p>
          <a:p>
            <a:r>
              <a:rPr lang="fi-FI"/>
              <a:t>Martoissa tahto osata itse muuttuu toiminnaksi!</a:t>
            </a:r>
          </a:p>
          <a:p>
            <a:r>
              <a:rPr lang="fi-FI"/>
              <a:t>Hyvä arki kuuluu kaikille.</a:t>
            </a:r>
          </a:p>
          <a:p>
            <a:endParaRPr lang="fi-FI"/>
          </a:p>
        </p:txBody>
      </p:sp>
      <p:pic>
        <p:nvPicPr>
          <p:cNvPr id="8" name="Kuvan paikkamerkki 7" descr="Kuva, joka sisältää kohteen henkilö, seisominen, työvaatteet&#10;&#10;Kuvaus luotu automaattisesti">
            <a:extLst>
              <a:ext uri="{FF2B5EF4-FFF2-40B4-BE49-F238E27FC236}">
                <a16:creationId xmlns:a16="http://schemas.microsoft.com/office/drawing/2014/main" id="{CB247BCE-57BA-BD79-7B19-C54A7200A3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2" b="124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6309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EA9A2F72-535F-4F19-B45F-C32D27579DC6}"/>
              </a:ext>
            </a:extLst>
          </p:cNvPr>
          <p:cNvSpPr txBox="1"/>
          <p:nvPr/>
        </p:nvSpPr>
        <p:spPr>
          <a:xfrm>
            <a:off x="336429" y="6280484"/>
            <a:ext cx="412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>
                <a:solidFill>
                  <a:srgbClr val="2A6AB2"/>
                </a:solidFill>
              </a:rPr>
              <a:t>ⓘ www.martat.fi/rakenne-ja-organisaatio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0FCE84C4-A22A-AE7B-252C-79CB6ECBA3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6"/>
          <a:stretch/>
        </p:blipFill>
        <p:spPr>
          <a:xfrm>
            <a:off x="336429" y="369150"/>
            <a:ext cx="10692384" cy="549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4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6E12B6-27F9-4413-949B-BA5CDD7AD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5"/>
            <a:ext cx="5173579" cy="1665012"/>
          </a:xfrm>
        </p:spPr>
        <p:txBody>
          <a:bodyPr/>
          <a:lstStyle/>
          <a:p>
            <a:r>
              <a:rPr lang="fi-FI">
                <a:latin typeface="Papelli" pitchFamily="50" charset="0"/>
              </a:rPr>
              <a:t>Strategia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A2D2356-19C6-40F8-917A-1AAAE4CB3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281806"/>
            <a:ext cx="5173579" cy="3895157"/>
          </a:xfrm>
        </p:spPr>
        <p:txBody>
          <a:bodyPr>
            <a:normAutofit fontScale="92500" lnSpcReduction="10000"/>
          </a:bodyPr>
          <a:lstStyle/>
          <a:p>
            <a:r>
              <a:rPr lang="fi-FI"/>
              <a:t>Perustehtävämme on edistää kotien ja perheiden toimivaa ja kestävää arkea.</a:t>
            </a:r>
          </a:p>
          <a:p>
            <a:r>
              <a:rPr lang="fi-FI"/>
              <a:t>Teemme arjen tekoja huomista varten.</a:t>
            </a:r>
          </a:p>
          <a:p>
            <a:r>
              <a:rPr lang="fi-FI"/>
              <a:t>Kohtaamme ja mahdollistamme kohtaamisia.</a:t>
            </a:r>
          </a:p>
          <a:p>
            <a:r>
              <a:rPr lang="fi-FI"/>
              <a:t>Kaikki ovat meille yhdenvertaisia.</a:t>
            </a:r>
          </a:p>
          <a:p>
            <a:r>
              <a:rPr lang="fi-FI"/>
              <a:t>Arvomme</a:t>
            </a:r>
          </a:p>
          <a:p>
            <a:pPr lvl="1"/>
            <a:r>
              <a:rPr lang="fi-FI"/>
              <a:t>Yhdessä tekemisen ilo</a:t>
            </a:r>
          </a:p>
          <a:p>
            <a:pPr lvl="1"/>
            <a:r>
              <a:rPr lang="fi-FI"/>
              <a:t>Kestävät valinnat</a:t>
            </a:r>
          </a:p>
          <a:p>
            <a:pPr lvl="1"/>
            <a:r>
              <a:rPr lang="fi-FI"/>
              <a:t>Avoimuus</a:t>
            </a:r>
          </a:p>
          <a:p>
            <a:endParaRPr lang="fi-FI"/>
          </a:p>
          <a:p>
            <a:endParaRPr lang="fi-FI"/>
          </a:p>
        </p:txBody>
      </p:sp>
      <p:pic>
        <p:nvPicPr>
          <p:cNvPr id="7" name="Kuvan paikkamerkki 6" descr="Kuva, joka sisältää kohteen pöytä, henkilö, kuppi, ateria&#10;&#10;Kuvaus luotu automaattisesti">
            <a:extLst>
              <a:ext uri="{FF2B5EF4-FFF2-40B4-BE49-F238E27FC236}">
                <a16:creationId xmlns:a16="http://schemas.microsoft.com/office/drawing/2014/main" id="{3B38AC21-5D0E-22C5-41DE-E0426CFAD77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2" b="124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4050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37C47C-62FB-4D3D-B63A-19683A1F7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Kotitalousneuvonta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F013A4-70BB-4340-8716-81EB9B45B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fi-FI" dirty="0"/>
              <a:t>Ruokaan, ravitsemukseen, kodin talouteen ja kodinhoitoon sekä puutarhaan ja ympäristöön liittyvä neuvontamme tavoittaa vuosittain noin </a:t>
            </a:r>
            <a:br>
              <a:rPr lang="fi-FI" dirty="0"/>
            </a:br>
            <a:r>
              <a:rPr lang="fi-FI" dirty="0"/>
              <a:t>90 000 suomalaista.</a:t>
            </a:r>
          </a:p>
          <a:p>
            <a:r>
              <a:rPr lang="fi-FI" dirty="0"/>
              <a:t>Neuvontamme on kaikille avointa ja sitä tarjotaan esimerkiksi kursseilla, luennoilla ja erilaisissa tapahtumissa.</a:t>
            </a:r>
            <a:endParaRPr lang="fi-FI" dirty="0">
              <a:cs typeface="Calibri"/>
            </a:endParaRPr>
          </a:p>
          <a:p>
            <a:r>
              <a:rPr lang="fi-FI" dirty="0" err="1"/>
              <a:t>Martat.fi:n</a:t>
            </a:r>
            <a:r>
              <a:rPr lang="fi-FI" dirty="0"/>
              <a:t> ja some-kanavien neuvonnalliset sisällöt tavoittavat vuosittain miljoonia suomalaisia.</a:t>
            </a:r>
            <a:endParaRPr lang="fi-FI" dirty="0">
              <a:cs typeface="Calibri"/>
            </a:endParaRPr>
          </a:p>
          <a:p>
            <a:endParaRPr lang="fi-FI"/>
          </a:p>
        </p:txBody>
      </p:sp>
      <p:pic>
        <p:nvPicPr>
          <p:cNvPr id="7" name="Kuvan paikkamerkki 6" descr="Kuva, joka sisältää kohteen henkilö, sisä, seinä, ateria&#10;&#10;Kuvaus luotu automaattisesti">
            <a:extLst>
              <a:ext uri="{FF2B5EF4-FFF2-40B4-BE49-F238E27FC236}">
                <a16:creationId xmlns:a16="http://schemas.microsoft.com/office/drawing/2014/main" id="{833427D9-B62D-3F44-E10C-4E86EB376C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2" b="124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4309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DFFC93E-73A2-43B7-BA07-207F28873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Kestävä arki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6550CE-6962-4E2D-BD16-9D539C534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/>
              <a:t>Kaiken toimintamme lähtökohtana ovat ympäristölle, taloudelle ja terveydelle kestävät valinnat.</a:t>
            </a:r>
          </a:p>
          <a:p>
            <a:r>
              <a:rPr lang="fi-FI"/>
              <a:t>Korostamme sanoista tekoihin </a:t>
            </a:r>
            <a:br>
              <a:rPr lang="fi-FI"/>
            </a:br>
            <a:r>
              <a:rPr lang="fi-FI"/>
              <a:t>-asennetta ja vaikutamme positiivisesti ihmisten arkisiin valintoihin.</a:t>
            </a:r>
          </a:p>
          <a:p>
            <a:endParaRPr lang="fi-FI"/>
          </a:p>
          <a:p>
            <a:pPr marL="0" indent="0">
              <a:buNone/>
            </a:pPr>
            <a:r>
              <a:rPr lang="fi-FI"/>
              <a:t>ⓘ www.martat.fi/kestava-arki</a:t>
            </a:r>
          </a:p>
          <a:p>
            <a:endParaRPr lang="fi-FI"/>
          </a:p>
        </p:txBody>
      </p:sp>
      <p:pic>
        <p:nvPicPr>
          <p:cNvPr id="7" name="Kuvan paikkamerkki 6" descr="Kuva, joka sisältää kohteen henkilö, pitäminen, vihreä&#10;&#10;Kuvaus luotu automaattisesti">
            <a:extLst>
              <a:ext uri="{FF2B5EF4-FFF2-40B4-BE49-F238E27FC236}">
                <a16:creationId xmlns:a16="http://schemas.microsoft.com/office/drawing/2014/main" id="{648458C7-5D6E-2BBB-7854-22290F6B5E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2" b="124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2624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54A2EA-74A7-41C0-B7B4-AFDC4C4B1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Kohti hiilineutraaliutta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AA7106-E93E-41D6-A893-C3595FABC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/>
              <a:t>Asumisen hiilijalanjäljen pienentäminen edellyttää tietoa kestävistä energiaratkaisuista ja taitoa vähentää energiankulutusta. </a:t>
            </a:r>
          </a:p>
          <a:p>
            <a:r>
              <a:rPr lang="fi-FI"/>
              <a:t>Opastamme järkeviin kulutusvalintoihin, jätteiden synnyn välttämiseen, tekstiilien vastuulliseen kulutukseen, kierrätyksen tehostamiseen sekä kestävän ruoan valintoihin.</a:t>
            </a:r>
          </a:p>
        </p:txBody>
      </p:sp>
      <p:pic>
        <p:nvPicPr>
          <p:cNvPr id="8" name="Kuvan paikkamerkki 7" descr="Kuva, joka sisältää kohteen puu, ulko, henkilö, kasvi&#10;&#10;Kuvaus luotu automaattisesti">
            <a:extLst>
              <a:ext uri="{FF2B5EF4-FFF2-40B4-BE49-F238E27FC236}">
                <a16:creationId xmlns:a16="http://schemas.microsoft.com/office/drawing/2014/main" id="{47DC1904-62F0-52F6-EB7F-71F75F1585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r="203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5802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4A2DFF-3DC0-4C3C-9134-6A7503047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Varautuminen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F1A533-BC62-42CE-AC94-5EC6E1284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/>
              <a:t>Ennakointi on parasta varautumista.</a:t>
            </a:r>
          </a:p>
          <a:p>
            <a:r>
              <a:rPr lang="fi-FI"/>
              <a:t>Arjen hallinta on edellytys omatoimiselle varautumiselle.</a:t>
            </a:r>
          </a:p>
          <a:p>
            <a:r>
              <a:rPr lang="fi-FI"/>
              <a:t>Erilaiset taidot parantavat kykyä varautua ja neuvomme näitä taitoja.</a:t>
            </a:r>
          </a:p>
          <a:p>
            <a:r>
              <a:rPr lang="fi-FI"/>
              <a:t>Olennaista on myös toivo ja tulevaisuus.</a:t>
            </a:r>
          </a:p>
          <a:p>
            <a:endParaRPr lang="fi-FI"/>
          </a:p>
          <a:p>
            <a:pPr marL="0" indent="0">
              <a:buNone/>
            </a:pPr>
            <a:r>
              <a:rPr lang="fi-FI"/>
              <a:t>ⓘ www.martat.fi/varautuminen</a:t>
            </a:r>
          </a:p>
          <a:p>
            <a:endParaRPr lang="fi-FI"/>
          </a:p>
        </p:txBody>
      </p:sp>
      <p:pic>
        <p:nvPicPr>
          <p:cNvPr id="8" name="Kuvan paikkamerkki 7" descr="Kuva, joka sisältää kohteen vesi, taivas, ulko, auringonlasku&#10;&#10;Kuvaus luotu automaattisesti">
            <a:extLst>
              <a:ext uri="{FF2B5EF4-FFF2-40B4-BE49-F238E27FC236}">
                <a16:creationId xmlns:a16="http://schemas.microsoft.com/office/drawing/2014/main" id="{4AF20169-C5B8-27C4-D3DF-A13995BCEA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r="203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6082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7726378-E740-4505-B448-0FB275210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Kysy martalta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2043751-7630-46B2-B7BF-861B4415C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 dirty="0"/>
              <a:t>Kotitalousneuvontamme on avointa, monikanavaista ja tavoitettavissa matalalla kynnyksellä. </a:t>
            </a:r>
          </a:p>
          <a:p>
            <a:r>
              <a:rPr lang="fi-FI" dirty="0"/>
              <a:t>Olemme tarjonneet kotitalousneuvontaa puhelimitse vuodesta 1993 alkaen. Vuonna 2016 aloitimme myös </a:t>
            </a:r>
            <a:r>
              <a:rPr lang="fi-FI" dirty="0" err="1"/>
              <a:t>chat</a:t>
            </a:r>
            <a:r>
              <a:rPr lang="fi-FI" dirty="0"/>
              <a:t>-neuvonnan </a:t>
            </a:r>
            <a:r>
              <a:rPr lang="fi-FI" dirty="0" err="1"/>
              <a:t>martat.fi:ssä</a:t>
            </a:r>
            <a:r>
              <a:rPr lang="fi-FI" dirty="0"/>
              <a:t>.</a:t>
            </a:r>
            <a:endParaRPr lang="fi-FI" dirty="0">
              <a:cs typeface="Calibri"/>
            </a:endParaRPr>
          </a:p>
          <a:p>
            <a:endParaRPr lang="fi-FI" dirty="0"/>
          </a:p>
          <a:p>
            <a:pPr marL="0" indent="0">
              <a:buNone/>
            </a:pPr>
            <a:r>
              <a:rPr lang="fi-FI" dirty="0"/>
              <a:t>ⓘ www.martat.fi/kysy-martalta-chat</a:t>
            </a:r>
            <a:endParaRPr lang="fi-FI" dirty="0">
              <a:cs typeface="Calibri"/>
            </a:endParaRPr>
          </a:p>
          <a:p>
            <a:endParaRPr lang="fi-FI" dirty="0"/>
          </a:p>
          <a:p>
            <a:endParaRPr lang="fi-FI" dirty="0"/>
          </a:p>
        </p:txBody>
      </p:sp>
      <p:pic>
        <p:nvPicPr>
          <p:cNvPr id="8" name="Kuvan paikkamerkki 7" descr="Kuva, joka sisältää kohteen henkilö, seisominen, työvaatteet&#10;&#10;Kuvaus luotu automaattisesti">
            <a:extLst>
              <a:ext uri="{FF2B5EF4-FFF2-40B4-BE49-F238E27FC236}">
                <a16:creationId xmlns:a16="http://schemas.microsoft.com/office/drawing/2014/main" id="{BACADB1B-B3C9-6D5A-2F8C-B11EDDE3F4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2" b="124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2840215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a056e0b0efe74b508e8d5236e124c959 xmlns="c959142c-c4d6-4fa8-b255-03760b86aafe">
      <Terms xmlns="http://schemas.microsoft.com/office/infopath/2007/PartnerControls"/>
    </a056e0b0efe74b508e8d5236e124c959>
    <TaxCatchAll xmlns="c959142c-c4d6-4fa8-b255-03760b86aafe"/>
    <Martat-lehti xmlns="c959142c-c4d6-4fa8-b255-03760b86aafe" xsi:nil="true"/>
    <Hanke xmlns="c959142c-c4d6-4fa8-b255-03760b86aaf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005C0A1C31803469785F1008A51FEA7" ma:contentTypeVersion="14" ma:contentTypeDescription="Luo uusi asiakirja." ma:contentTypeScope="" ma:versionID="d8ab0109713ba9dea329b302f7d4b1f0">
  <xsd:schema xmlns:xsd="http://www.w3.org/2001/XMLSchema" xmlns:xs="http://www.w3.org/2001/XMLSchema" xmlns:p="http://schemas.microsoft.com/office/2006/metadata/properties" xmlns:ns2="c959142c-c4d6-4fa8-b255-03760b86aafe" xmlns:ns4="f983f59f-b49d-46e0-9e55-c850716d24bd" targetNamespace="http://schemas.microsoft.com/office/2006/metadata/properties" ma:root="true" ma:fieldsID="84e2e2f482512ec3e27a81046f917b12" ns2:_="" ns4:_="">
    <xsd:import namespace="c959142c-c4d6-4fa8-b255-03760b86aafe"/>
    <xsd:import namespace="f983f59f-b49d-46e0-9e55-c850716d24bd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2:Hanke" minOccurs="0"/>
                <xsd:element ref="ns2:Martat-lehti" minOccurs="0"/>
                <xsd:element ref="ns2:SharedWithUsers" minOccurs="0"/>
                <xsd:element ref="ns2:SharedWithDetails" minOccurs="0"/>
                <xsd:element ref="ns4:MediaLengthInSeconds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anke" ma:index="15" nillable="true" ma:displayName="Hanke" ma:internalName="Hanke">
      <xsd:simpleType>
        <xsd:restriction base="dms:Text">
          <xsd:maxLength value="255"/>
        </xsd:restriction>
      </xsd:simpleType>
    </xsd:element>
    <xsd:element name="Martat-lehti" ma:index="16" nillable="true" ma:displayName="Martat-lehti" ma:internalName="Martat_x002d_lehti">
      <xsd:simpleType>
        <xsd:restriction base="dms:Text">
          <xsd:maxLength value="255"/>
        </xsd:restriction>
      </xsd:simpleType>
    </xsd:element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83f59f-b49d-46e0-9e55-c850716d24bd" elementFormDefault="qualified">
    <xsd:import namespace="http://schemas.microsoft.com/office/2006/documentManagement/types"/>
    <xsd:import namespace="http://schemas.microsoft.com/office/infopath/2007/PartnerControls"/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 ma:index="17" ma:displayName="Luokka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8F5FDE-10DC-41E3-89A9-1A7A040880EE}">
  <ds:schemaRefs>
    <ds:schemaRef ds:uri="http://purl.org/dc/terms/"/>
    <ds:schemaRef ds:uri="f983f59f-b49d-46e0-9e55-c850716d24bd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c959142c-c4d6-4fa8-b255-03760b86aaf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BE332B6-63F7-4A34-A196-3D6EB2DD6C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C4EFD6-960B-4696-B1FD-7E8B7717F2A0}">
  <ds:schemaRefs>
    <ds:schemaRef ds:uri="c959142c-c4d6-4fa8-b255-03760b86aafe"/>
    <ds:schemaRef ds:uri="f983f59f-b49d-46e0-9e55-c850716d24b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 blanko esityspohja Power Point 2021 ohje</Template>
  <TotalTime>586</TotalTime>
  <Words>720</Words>
  <Application>Microsoft Office PowerPoint</Application>
  <PresentationFormat>Laajakuva</PresentationFormat>
  <Paragraphs>126</Paragraphs>
  <Slides>19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4" baseType="lpstr">
      <vt:lpstr>Arial</vt:lpstr>
      <vt:lpstr>Calibri</vt:lpstr>
      <vt:lpstr>Corbel</vt:lpstr>
      <vt:lpstr>Papelli</vt:lpstr>
      <vt:lpstr>Martat 2021 blanko esityspohja (testaukseen - Päivitetty 1.1.)</vt:lpstr>
      <vt:lpstr>Martat</vt:lpstr>
      <vt:lpstr>Martat on kotitalousneuvontajärjestö</vt:lpstr>
      <vt:lpstr>PowerPoint-esitys</vt:lpstr>
      <vt:lpstr>Strategia</vt:lpstr>
      <vt:lpstr>Kotitalousneuvonta</vt:lpstr>
      <vt:lpstr>Kestävä arki</vt:lpstr>
      <vt:lpstr>Kohti hiilineutraaliutta</vt:lpstr>
      <vt:lpstr>Varautuminen</vt:lpstr>
      <vt:lpstr>Kysy martalta</vt:lpstr>
      <vt:lpstr>Martat  kuuluu kaikille</vt:lpstr>
      <vt:lpstr>Martat on  vahva yhteisö</vt:lpstr>
      <vt:lpstr>Marttaopinnot</vt:lpstr>
      <vt:lpstr>Kansainvälinen toiminta</vt:lpstr>
      <vt:lpstr>Viestimme ja vaikutamme</vt:lpstr>
      <vt:lpstr>Martat-lehti</vt:lpstr>
      <vt:lpstr>Marttaperinne</vt:lpstr>
      <vt:lpstr>Kohdennettu neuvonta</vt:lpstr>
      <vt:lpstr>PowerPoint-esitys</vt:lpstr>
      <vt:lpstr>Seuraa meitä somessa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Joonas Jylhä</dc:creator>
  <cp:lastModifiedBy>Henni Kuusisto</cp:lastModifiedBy>
  <cp:revision>23</cp:revision>
  <dcterms:created xsi:type="dcterms:W3CDTF">2020-10-26T05:34:20Z</dcterms:created>
  <dcterms:modified xsi:type="dcterms:W3CDTF">2023-09-29T13:22:10Z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1200</vt:r8>
  </property>
  <property fmtid="{D5CDD505-2E9C-101B-9397-08002B2CF9AE}" pid="3" name="ContentTypeId">
    <vt:lpwstr>0x010100D005C0A1C31803469785F1008A51FEA7</vt:lpwstr>
  </property>
  <property fmtid="{D5CDD505-2E9C-101B-9397-08002B2CF9AE}" pid="4" name="eAMS-alaluokittelu">
    <vt:lpwstr/>
  </property>
  <property fmtid="{D5CDD505-2E9C-101B-9397-08002B2CF9AE}" pid="5" name="Asiakirjatyyppi">
    <vt:lpwstr/>
  </property>
  <property fmtid="{D5CDD505-2E9C-101B-9397-08002B2CF9AE}" pid="6" name="eAMS-luokittelu">
    <vt:lpwstr/>
  </property>
</Properties>
</file>