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1890" r:id="rId6"/>
    <p:sldId id="1888" r:id="rId7"/>
    <p:sldId id="926" r:id="rId8"/>
    <p:sldId id="893" r:id="rId9"/>
    <p:sldId id="927" r:id="rId10"/>
    <p:sldId id="929" r:id="rId11"/>
    <p:sldId id="895" r:id="rId12"/>
    <p:sldId id="1760" r:id="rId13"/>
    <p:sldId id="1762" r:id="rId14"/>
    <p:sldId id="907" r:id="rId15"/>
    <p:sldId id="930" r:id="rId16"/>
    <p:sldId id="900" r:id="rId17"/>
    <p:sldId id="901" r:id="rId18"/>
    <p:sldId id="1891" r:id="rId19"/>
    <p:sldId id="928" r:id="rId20"/>
    <p:sldId id="904" r:id="rId21"/>
    <p:sldId id="931" r:id="rId22"/>
    <p:sldId id="903" r:id="rId23"/>
    <p:sldId id="932" r:id="rId24"/>
    <p:sldId id="925" r:id="rId25"/>
    <p:sldId id="1887" r:id="rId26"/>
    <p:sldId id="917" r:id="rId27"/>
    <p:sldId id="919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7CF99-59C0-4CE0-AC42-2DEEB4148B02}" v="2" dt="2024-06-11T07:24:18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ni Kuusisto" userId="b13870d2-b64b-430f-bd44-9ccc54b51d3e" providerId="ADAL" clId="{5387CF99-59C0-4CE0-AC42-2DEEB4148B02}"/>
    <pc:docChg chg="delSld">
      <pc:chgData name="Henni Kuusisto" userId="b13870d2-b64b-430f-bd44-9ccc54b51d3e" providerId="ADAL" clId="{5387CF99-59C0-4CE0-AC42-2DEEB4148B02}" dt="2024-06-11T07:18:14.446" v="1" actId="47"/>
      <pc:docMkLst>
        <pc:docMk/>
      </pc:docMkLst>
      <pc:sldChg chg="del">
        <pc:chgData name="Henni Kuusisto" userId="b13870d2-b64b-430f-bd44-9ccc54b51d3e" providerId="ADAL" clId="{5387CF99-59C0-4CE0-AC42-2DEEB4148B02}" dt="2024-06-11T07:18:08.290" v="0" actId="47"/>
        <pc:sldMkLst>
          <pc:docMk/>
          <pc:sldMk cId="3540102616" sldId="908"/>
        </pc:sldMkLst>
      </pc:sldChg>
      <pc:sldChg chg="del">
        <pc:chgData name="Henni Kuusisto" userId="b13870d2-b64b-430f-bd44-9ccc54b51d3e" providerId="ADAL" clId="{5387CF99-59C0-4CE0-AC42-2DEEB4148B02}" dt="2024-06-11T07:18:08.290" v="0" actId="47"/>
        <pc:sldMkLst>
          <pc:docMk/>
          <pc:sldMk cId="335281854" sldId="910"/>
        </pc:sldMkLst>
      </pc:sldChg>
      <pc:sldChg chg="del">
        <pc:chgData name="Henni Kuusisto" userId="b13870d2-b64b-430f-bd44-9ccc54b51d3e" providerId="ADAL" clId="{5387CF99-59C0-4CE0-AC42-2DEEB4148B02}" dt="2024-06-11T07:18:08.290" v="0" actId="47"/>
        <pc:sldMkLst>
          <pc:docMk/>
          <pc:sldMk cId="4244203787" sldId="911"/>
        </pc:sldMkLst>
      </pc:sldChg>
      <pc:sldChg chg="del">
        <pc:chgData name="Henni Kuusisto" userId="b13870d2-b64b-430f-bd44-9ccc54b51d3e" providerId="ADAL" clId="{5387CF99-59C0-4CE0-AC42-2DEEB4148B02}" dt="2024-06-11T07:18:08.290" v="0" actId="47"/>
        <pc:sldMkLst>
          <pc:docMk/>
          <pc:sldMk cId="1060948437" sldId="913"/>
        </pc:sldMkLst>
      </pc:sldChg>
      <pc:sldChg chg="del">
        <pc:chgData name="Henni Kuusisto" userId="b13870d2-b64b-430f-bd44-9ccc54b51d3e" providerId="ADAL" clId="{5387CF99-59C0-4CE0-AC42-2DEEB4148B02}" dt="2024-06-11T07:18:08.290" v="0" actId="47"/>
        <pc:sldMkLst>
          <pc:docMk/>
          <pc:sldMk cId="3975067526" sldId="916"/>
        </pc:sldMkLst>
      </pc:sldChg>
      <pc:sldChg chg="del">
        <pc:chgData name="Henni Kuusisto" userId="b13870d2-b64b-430f-bd44-9ccc54b51d3e" providerId="ADAL" clId="{5387CF99-59C0-4CE0-AC42-2DEEB4148B02}" dt="2024-06-11T07:18:08.290" v="0" actId="47"/>
        <pc:sldMkLst>
          <pc:docMk/>
          <pc:sldMk cId="3786299081" sldId="920"/>
        </pc:sldMkLst>
      </pc:sldChg>
      <pc:sldChg chg="del">
        <pc:chgData name="Henni Kuusisto" userId="b13870d2-b64b-430f-bd44-9ccc54b51d3e" providerId="ADAL" clId="{5387CF99-59C0-4CE0-AC42-2DEEB4148B02}" dt="2024-06-11T07:18:08.290" v="0" actId="47"/>
        <pc:sldMkLst>
          <pc:docMk/>
          <pc:sldMk cId="1251083248" sldId="921"/>
        </pc:sldMkLst>
      </pc:sldChg>
      <pc:sldChg chg="del">
        <pc:chgData name="Henni Kuusisto" userId="b13870d2-b64b-430f-bd44-9ccc54b51d3e" providerId="ADAL" clId="{5387CF99-59C0-4CE0-AC42-2DEEB4148B02}" dt="2024-06-11T07:18:14.446" v="1" actId="47"/>
        <pc:sldMkLst>
          <pc:docMk/>
          <pc:sldMk cId="1121180196" sldId="188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A79CD-DDC8-462C-B8A9-14252B233F8E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F97F737-0F48-45C0-AB84-0D548E0BA24D}">
      <dgm:prSet phldrT="[Teksti]" custT="1"/>
      <dgm:spPr/>
      <dgm:t>
        <a:bodyPr/>
        <a:lstStyle/>
        <a:p>
          <a:r>
            <a:rPr lang="fi-FI" sz="1700" b="1" dirty="0"/>
            <a:t>MONIPUOLISTA MARTTATOIMINTAA</a:t>
          </a:r>
        </a:p>
      </dgm:t>
    </dgm:pt>
    <dgm:pt modelId="{4C9DCDCC-7899-4105-8F89-184EFAD4473A}" type="parTrans" cxnId="{7BF61A8C-260A-42F9-BFFC-22D21DDB56A0}">
      <dgm:prSet/>
      <dgm:spPr/>
      <dgm:t>
        <a:bodyPr/>
        <a:lstStyle/>
        <a:p>
          <a:endParaRPr lang="fi-FI"/>
        </a:p>
      </dgm:t>
    </dgm:pt>
    <dgm:pt modelId="{456327D5-312F-4B53-9956-8F9FE9535682}" type="sibTrans" cxnId="{7BF61A8C-260A-42F9-BFFC-22D21DDB56A0}">
      <dgm:prSet/>
      <dgm:spPr>
        <a:noFill/>
        <a:ln>
          <a:noFill/>
        </a:ln>
      </dgm:spPr>
      <dgm:t>
        <a:bodyPr/>
        <a:lstStyle/>
        <a:p>
          <a:endParaRPr lang="fi-FI"/>
        </a:p>
      </dgm:t>
    </dgm:pt>
    <dgm:pt modelId="{AD716141-32D5-4897-8244-2421FADC85F4}">
      <dgm:prSet phldrT="[Teksti]" custT="1"/>
      <dgm:spPr/>
      <dgm:t>
        <a:bodyPr/>
        <a:lstStyle/>
        <a:p>
          <a:r>
            <a:rPr lang="fi-FI" sz="1700" b="0" dirty="0"/>
            <a:t>N. 38 500 </a:t>
          </a:r>
          <a:r>
            <a:rPr lang="fi-FI" sz="1700" dirty="0"/>
            <a:t>jäsentä</a:t>
          </a:r>
        </a:p>
      </dgm:t>
    </dgm:pt>
    <dgm:pt modelId="{EA211A07-B2BA-43F5-A4AC-77C6C88E6AB4}" type="parTrans" cxnId="{00593D4F-DAF4-419B-8A96-305141557E86}">
      <dgm:prSet/>
      <dgm:spPr/>
      <dgm:t>
        <a:bodyPr/>
        <a:lstStyle/>
        <a:p>
          <a:endParaRPr lang="fi-FI"/>
        </a:p>
      </dgm:t>
    </dgm:pt>
    <dgm:pt modelId="{21F762CC-7162-4020-8D83-A6E6B58E8DD3}" type="sibTrans" cxnId="{00593D4F-DAF4-419B-8A96-305141557E86}">
      <dgm:prSet/>
      <dgm:spPr/>
      <dgm:t>
        <a:bodyPr/>
        <a:lstStyle/>
        <a:p>
          <a:endParaRPr lang="fi-FI"/>
        </a:p>
      </dgm:t>
    </dgm:pt>
    <dgm:pt modelId="{9C17E02C-1F9A-4919-8FFB-FD353ACC406C}">
      <dgm:prSet phldrT="[Teksti]" custT="1"/>
      <dgm:spPr/>
      <dgm:t>
        <a:bodyPr/>
        <a:lstStyle/>
        <a:p>
          <a:r>
            <a:rPr lang="fi-FI" sz="1700" dirty="0"/>
            <a:t>N. 1 000 yhdistystä ja toimintaryhmää</a:t>
          </a:r>
        </a:p>
      </dgm:t>
    </dgm:pt>
    <dgm:pt modelId="{2645C8BA-0F08-422F-B080-405BA8F234BB}" type="parTrans" cxnId="{C87A80FC-1459-4B68-A6EC-26D299E60AF4}">
      <dgm:prSet/>
      <dgm:spPr/>
      <dgm:t>
        <a:bodyPr/>
        <a:lstStyle/>
        <a:p>
          <a:endParaRPr lang="fi-FI"/>
        </a:p>
      </dgm:t>
    </dgm:pt>
    <dgm:pt modelId="{145D43BD-8560-4299-8E36-1B744941EEB9}" type="sibTrans" cxnId="{C87A80FC-1459-4B68-A6EC-26D299E60AF4}">
      <dgm:prSet/>
      <dgm:spPr/>
      <dgm:t>
        <a:bodyPr/>
        <a:lstStyle/>
        <a:p>
          <a:endParaRPr lang="fi-FI"/>
        </a:p>
      </dgm:t>
    </dgm:pt>
    <dgm:pt modelId="{E544EF11-8834-42B3-A5D7-B8CA7CB03EF0}">
      <dgm:prSet phldrT="[Teksti]" custT="1"/>
      <dgm:spPr/>
      <dgm:t>
        <a:bodyPr/>
        <a:lstStyle/>
        <a:p>
          <a:r>
            <a:rPr lang="fi-FI" sz="1700" b="1" dirty="0"/>
            <a:t>AMMATILLISTA KOTITALOUSNEUVONTAA</a:t>
          </a:r>
        </a:p>
      </dgm:t>
    </dgm:pt>
    <dgm:pt modelId="{4D41A6CE-253A-4824-A56B-E7D001442681}" type="parTrans" cxnId="{70EAF6A4-DD7E-40B8-847C-BEA366E126B7}">
      <dgm:prSet/>
      <dgm:spPr/>
      <dgm:t>
        <a:bodyPr/>
        <a:lstStyle/>
        <a:p>
          <a:endParaRPr lang="fi-FI"/>
        </a:p>
      </dgm:t>
    </dgm:pt>
    <dgm:pt modelId="{35D1E6A1-FFB3-445B-880D-4655CE9A3C54}" type="sibTrans" cxnId="{70EAF6A4-DD7E-40B8-847C-BEA366E126B7}">
      <dgm:prSet/>
      <dgm:spPr>
        <a:noFill/>
        <a:ln>
          <a:noFill/>
        </a:ln>
      </dgm:spPr>
      <dgm:t>
        <a:bodyPr/>
        <a:lstStyle/>
        <a:p>
          <a:endParaRPr lang="fi-FI"/>
        </a:p>
      </dgm:t>
    </dgm:pt>
    <dgm:pt modelId="{BD979400-A971-495B-AD67-5132595B8A79}">
      <dgm:prSet phldrT="[Teksti]" custT="1"/>
      <dgm:spPr/>
      <dgm:t>
        <a:bodyPr/>
        <a:lstStyle/>
        <a:p>
          <a:r>
            <a:rPr lang="fi-FI" sz="1700" dirty="0"/>
            <a:t>12 </a:t>
          </a:r>
          <a:r>
            <a:rPr lang="fi-FI" sz="1700" dirty="0" err="1"/>
            <a:t>marttapiiriä</a:t>
          </a:r>
          <a:r>
            <a:rPr lang="fi-FI" sz="1700" dirty="0"/>
            <a:t> ja niiden kotitalous- ja puutarha-asiantuntijat yhdessä liiton ammattilaisten kanssa </a:t>
          </a:r>
        </a:p>
      </dgm:t>
    </dgm:pt>
    <dgm:pt modelId="{E6590FEE-0993-4A46-B322-E28B960CC6CD}" type="parTrans" cxnId="{C7FC777A-445B-42AC-8802-5605BAFA54B5}">
      <dgm:prSet/>
      <dgm:spPr/>
      <dgm:t>
        <a:bodyPr/>
        <a:lstStyle/>
        <a:p>
          <a:endParaRPr lang="fi-FI"/>
        </a:p>
      </dgm:t>
    </dgm:pt>
    <dgm:pt modelId="{5F27DAB3-0DD5-44F7-8C93-7B2927077E45}" type="sibTrans" cxnId="{C7FC777A-445B-42AC-8802-5605BAFA54B5}">
      <dgm:prSet/>
      <dgm:spPr/>
      <dgm:t>
        <a:bodyPr/>
        <a:lstStyle/>
        <a:p>
          <a:endParaRPr lang="fi-FI"/>
        </a:p>
      </dgm:t>
    </dgm:pt>
    <dgm:pt modelId="{1AE10BC4-D393-41EB-A0C5-4A57CF7C1B66}">
      <dgm:prSet phldrT="[Teksti]" custT="1"/>
      <dgm:spPr/>
      <dgm:t>
        <a:bodyPr/>
        <a:lstStyle/>
        <a:p>
          <a:r>
            <a:rPr lang="fi-FI" sz="1700" b="1" dirty="0"/>
            <a:t>VAHVAA VIESTINTÄÄ JA VAIKUTTAMISTA</a:t>
          </a:r>
        </a:p>
      </dgm:t>
    </dgm:pt>
    <dgm:pt modelId="{1411D602-E801-4B49-BB56-AEE871C391AE}" type="parTrans" cxnId="{A1BA5CAD-3C55-449E-9352-8572A392F449}">
      <dgm:prSet/>
      <dgm:spPr/>
      <dgm:t>
        <a:bodyPr/>
        <a:lstStyle/>
        <a:p>
          <a:endParaRPr lang="fi-FI"/>
        </a:p>
      </dgm:t>
    </dgm:pt>
    <dgm:pt modelId="{F37F42A2-834D-4BFF-BD6B-3502D549F99F}" type="sibTrans" cxnId="{A1BA5CAD-3C55-449E-9352-8572A392F449}">
      <dgm:prSet/>
      <dgm:spPr/>
      <dgm:t>
        <a:bodyPr/>
        <a:lstStyle/>
        <a:p>
          <a:endParaRPr lang="fi-FI"/>
        </a:p>
      </dgm:t>
    </dgm:pt>
    <dgm:pt modelId="{D9E26BE8-35B1-458D-B4F1-B89E5B16C754}">
      <dgm:prSet phldrT="[Teksti]" custT="1"/>
      <dgm:spPr/>
      <dgm:t>
        <a:bodyPr/>
        <a:lstStyle/>
        <a:p>
          <a:r>
            <a:rPr lang="fi-FI" sz="1700" dirty="0"/>
            <a:t>363 300 vapaaehtois-toiminnan tuntia </a:t>
          </a:r>
        </a:p>
      </dgm:t>
    </dgm:pt>
    <dgm:pt modelId="{2BDBE750-6A18-4025-BEA3-A65F1AD913FF}" type="parTrans" cxnId="{83748755-D9A5-4799-94A4-BFA72AFC3BDF}">
      <dgm:prSet/>
      <dgm:spPr/>
      <dgm:t>
        <a:bodyPr/>
        <a:lstStyle/>
        <a:p>
          <a:endParaRPr lang="fi-FI"/>
        </a:p>
      </dgm:t>
    </dgm:pt>
    <dgm:pt modelId="{52B92D7B-3048-44E4-A2F3-E6108EC92FA6}" type="sibTrans" cxnId="{83748755-D9A5-4799-94A4-BFA72AFC3BDF}">
      <dgm:prSet/>
      <dgm:spPr/>
      <dgm:t>
        <a:bodyPr/>
        <a:lstStyle/>
        <a:p>
          <a:endParaRPr lang="fi-FI"/>
        </a:p>
      </dgm:t>
    </dgm:pt>
    <dgm:pt modelId="{FE0E61A3-07DA-45C2-91F0-FAAC1579DF15}">
      <dgm:prSet phldrT="[Teksti]" custT="1"/>
      <dgm:spPr/>
      <dgm:t>
        <a:bodyPr/>
        <a:lstStyle/>
        <a:p>
          <a:r>
            <a:rPr lang="fi-FI" sz="1700"/>
            <a:t>24 000 </a:t>
          </a:r>
          <a:r>
            <a:rPr lang="fi-FI" sz="1700" err="1"/>
            <a:t>marttailtaa</a:t>
          </a:r>
          <a:r>
            <a:rPr lang="fi-FI" sz="1700"/>
            <a:t> ja –tapahtumaa ympäri Suomen</a:t>
          </a:r>
        </a:p>
      </dgm:t>
    </dgm:pt>
    <dgm:pt modelId="{9D7A5776-9CB5-435E-A0A5-EC6073E4EAE5}" type="parTrans" cxnId="{3E7FFD9F-3A0E-4086-A44B-1706A1E69862}">
      <dgm:prSet/>
      <dgm:spPr/>
      <dgm:t>
        <a:bodyPr/>
        <a:lstStyle/>
        <a:p>
          <a:endParaRPr lang="fi-FI"/>
        </a:p>
      </dgm:t>
    </dgm:pt>
    <dgm:pt modelId="{DEC37E61-491F-4429-9DAB-AB0AE49E2424}" type="sibTrans" cxnId="{3E7FFD9F-3A0E-4086-A44B-1706A1E69862}">
      <dgm:prSet/>
      <dgm:spPr/>
      <dgm:t>
        <a:bodyPr/>
        <a:lstStyle/>
        <a:p>
          <a:endParaRPr lang="fi-FI"/>
        </a:p>
      </dgm:t>
    </dgm:pt>
    <dgm:pt modelId="{AB1172EE-41C9-4D01-8CCC-E1997E455C5F}">
      <dgm:prSet phldrT="[Teksti]" custT="1"/>
      <dgm:spPr/>
      <dgm:t>
        <a:bodyPr/>
        <a:lstStyle/>
        <a:p>
          <a:endParaRPr lang="fi-FI" sz="1700"/>
        </a:p>
      </dgm:t>
    </dgm:pt>
    <dgm:pt modelId="{04EA72A2-7A91-40AB-96B0-B6D444C67C57}" type="parTrans" cxnId="{D24711B9-4980-4467-8D5E-2B3AC7B7DEE0}">
      <dgm:prSet/>
      <dgm:spPr/>
      <dgm:t>
        <a:bodyPr/>
        <a:lstStyle/>
        <a:p>
          <a:endParaRPr lang="fi-FI"/>
        </a:p>
      </dgm:t>
    </dgm:pt>
    <dgm:pt modelId="{75B1F273-432A-42A9-8183-3F1E2086EEF0}" type="sibTrans" cxnId="{D24711B9-4980-4467-8D5E-2B3AC7B7DEE0}">
      <dgm:prSet/>
      <dgm:spPr/>
      <dgm:t>
        <a:bodyPr/>
        <a:lstStyle/>
        <a:p>
          <a:endParaRPr lang="fi-FI"/>
        </a:p>
      </dgm:t>
    </dgm:pt>
    <dgm:pt modelId="{62C0DB52-0956-4AB3-9B31-F2E13168E191}">
      <dgm:prSet phldrT="[Teksti]" custT="1"/>
      <dgm:spPr/>
      <dgm:t>
        <a:bodyPr/>
        <a:lstStyle/>
        <a:p>
          <a:r>
            <a:rPr lang="fi-FI" sz="1700">
              <a:solidFill>
                <a:schemeClr val="bg1"/>
              </a:solidFill>
            </a:rPr>
            <a:t>90 000 osallistumis-kertaa</a:t>
          </a:r>
        </a:p>
      </dgm:t>
    </dgm:pt>
    <dgm:pt modelId="{0AD2EBB6-42A2-4521-AF14-D5F94DD9369A}" type="parTrans" cxnId="{D5455B70-176E-4670-AC0D-BF935BF4CF05}">
      <dgm:prSet/>
      <dgm:spPr/>
      <dgm:t>
        <a:bodyPr/>
        <a:lstStyle/>
        <a:p>
          <a:endParaRPr lang="fi-FI"/>
        </a:p>
      </dgm:t>
    </dgm:pt>
    <dgm:pt modelId="{848F1ADC-598B-4F2F-A21D-F15AB6883153}" type="sibTrans" cxnId="{D5455B70-176E-4670-AC0D-BF935BF4CF05}">
      <dgm:prSet/>
      <dgm:spPr/>
      <dgm:t>
        <a:bodyPr/>
        <a:lstStyle/>
        <a:p>
          <a:endParaRPr lang="fi-FI"/>
        </a:p>
      </dgm:t>
    </dgm:pt>
    <dgm:pt modelId="{F3425FDB-0985-4500-8362-523DC7B60BF3}">
      <dgm:prSet phldrT="[Teksti]" custT="1"/>
      <dgm:spPr/>
      <dgm:t>
        <a:bodyPr/>
        <a:lstStyle/>
        <a:p>
          <a:r>
            <a:rPr lang="fi-FI" sz="1700" dirty="0"/>
            <a:t>Yli 4 000  ryhmä- ja </a:t>
          </a:r>
          <a:r>
            <a:rPr lang="fi-FI" sz="1700" dirty="0">
              <a:latin typeface="Calibri" panose="020F0502020204030204"/>
            </a:rPr>
            <a:t>joukkoneuvonta-tapahtumaa</a:t>
          </a:r>
          <a:endParaRPr lang="fi-FI" sz="1700" dirty="0"/>
        </a:p>
      </dgm:t>
    </dgm:pt>
    <dgm:pt modelId="{BF8F3873-DEA3-4F53-AE56-3CC478FCD800}" type="parTrans" cxnId="{9014355B-235D-4B36-B88F-4F7B40E5FEB7}">
      <dgm:prSet/>
      <dgm:spPr/>
      <dgm:t>
        <a:bodyPr/>
        <a:lstStyle/>
        <a:p>
          <a:endParaRPr lang="fi-FI"/>
        </a:p>
      </dgm:t>
    </dgm:pt>
    <dgm:pt modelId="{429DCBEA-000B-44C3-B12C-90FC3F09C6D0}" type="sibTrans" cxnId="{9014355B-235D-4B36-B88F-4F7B40E5FEB7}">
      <dgm:prSet/>
      <dgm:spPr/>
      <dgm:t>
        <a:bodyPr/>
        <a:lstStyle/>
        <a:p>
          <a:endParaRPr lang="fi-FI"/>
        </a:p>
      </dgm:t>
    </dgm:pt>
    <dgm:pt modelId="{8818196E-B994-4128-BA16-015E0C874ED0}">
      <dgm:prSet phldrT="[Teksti]" custT="1"/>
      <dgm:spPr/>
      <dgm:t>
        <a:bodyPr/>
        <a:lstStyle/>
        <a:p>
          <a:r>
            <a:rPr lang="fi-FI" sz="1700" dirty="0"/>
            <a:t>Yli 200 000 someseuraajaa </a:t>
          </a:r>
        </a:p>
      </dgm:t>
    </dgm:pt>
    <dgm:pt modelId="{59766F6C-1573-45BB-81F1-81A8162C3F98}" type="parTrans" cxnId="{9BE15F3F-1E90-4E8E-B64F-B81744F093A9}">
      <dgm:prSet/>
      <dgm:spPr/>
      <dgm:t>
        <a:bodyPr/>
        <a:lstStyle/>
        <a:p>
          <a:endParaRPr lang="fi-FI"/>
        </a:p>
      </dgm:t>
    </dgm:pt>
    <dgm:pt modelId="{6548C51B-BC72-4C93-818C-59033B251E92}" type="sibTrans" cxnId="{9BE15F3F-1E90-4E8E-B64F-B81744F093A9}">
      <dgm:prSet/>
      <dgm:spPr/>
      <dgm:t>
        <a:bodyPr/>
        <a:lstStyle/>
        <a:p>
          <a:endParaRPr lang="fi-FI"/>
        </a:p>
      </dgm:t>
    </dgm:pt>
    <dgm:pt modelId="{A6493D0F-9B64-417C-9F20-01B051E71C37}">
      <dgm:prSet phldrT="[Teksti]" custT="1"/>
      <dgm:spPr/>
      <dgm:t>
        <a:bodyPr/>
        <a:lstStyle/>
        <a:p>
          <a:r>
            <a:rPr lang="fi-FI" sz="1700" dirty="0"/>
            <a:t>40 000 Martat-sovelluksen lataajaa</a:t>
          </a:r>
        </a:p>
      </dgm:t>
    </dgm:pt>
    <dgm:pt modelId="{021D7261-0818-4E33-AD06-C4A46A784711}" type="parTrans" cxnId="{4054E228-D273-4E7A-AF8E-2CC540DAE5D8}">
      <dgm:prSet/>
      <dgm:spPr/>
      <dgm:t>
        <a:bodyPr/>
        <a:lstStyle/>
        <a:p>
          <a:endParaRPr lang="fi-FI"/>
        </a:p>
      </dgm:t>
    </dgm:pt>
    <dgm:pt modelId="{0F820F11-6529-4401-9697-C55152AEC3D8}" type="sibTrans" cxnId="{4054E228-D273-4E7A-AF8E-2CC540DAE5D8}">
      <dgm:prSet/>
      <dgm:spPr/>
      <dgm:t>
        <a:bodyPr/>
        <a:lstStyle/>
        <a:p>
          <a:endParaRPr lang="fi-FI"/>
        </a:p>
      </dgm:t>
    </dgm:pt>
    <dgm:pt modelId="{91D8CECF-208C-43BC-8779-E083D891C169}">
      <dgm:prSet phldrT="[Teksti]" custT="1"/>
      <dgm:spPr/>
      <dgm:t>
        <a:bodyPr/>
        <a:lstStyle/>
        <a:p>
          <a:r>
            <a:rPr lang="fi-FI" sz="1700" dirty="0"/>
            <a:t>Yli 9 miljoonaa Martat.fi-sivujen katselua</a:t>
          </a:r>
        </a:p>
      </dgm:t>
    </dgm:pt>
    <dgm:pt modelId="{AA7A5648-66EE-4B60-B925-B51EEF108BA4}" type="parTrans" cxnId="{52D8A4B8-AE09-4B71-9ACE-2CAC062FB2C9}">
      <dgm:prSet/>
      <dgm:spPr/>
      <dgm:t>
        <a:bodyPr/>
        <a:lstStyle/>
        <a:p>
          <a:endParaRPr lang="fi-FI"/>
        </a:p>
      </dgm:t>
    </dgm:pt>
    <dgm:pt modelId="{1AC9653F-05BC-4BA5-8261-BF8B40C8E7E4}" type="sibTrans" cxnId="{52D8A4B8-AE09-4B71-9ACE-2CAC062FB2C9}">
      <dgm:prSet/>
      <dgm:spPr/>
      <dgm:t>
        <a:bodyPr/>
        <a:lstStyle/>
        <a:p>
          <a:endParaRPr lang="fi-FI"/>
        </a:p>
      </dgm:t>
    </dgm:pt>
    <dgm:pt modelId="{97571DDF-5899-4CD2-8096-9D99A64247FB}">
      <dgm:prSet phldrT="[Teksti]" custT="1"/>
      <dgm:spPr/>
      <dgm:t>
        <a:bodyPr/>
        <a:lstStyle/>
        <a:p>
          <a:r>
            <a:rPr lang="fi-FI" sz="1700" b="0" i="0"/>
            <a:t>688 000 osallistumiskertaa. </a:t>
          </a:r>
          <a:endParaRPr lang="fi-FI" sz="1700"/>
        </a:p>
      </dgm:t>
    </dgm:pt>
    <dgm:pt modelId="{BACB48D6-E551-45B4-84A7-43C16C96D369}" type="parTrans" cxnId="{24D08CF3-795B-4769-B3EB-39337A47B827}">
      <dgm:prSet/>
      <dgm:spPr/>
      <dgm:t>
        <a:bodyPr/>
        <a:lstStyle/>
        <a:p>
          <a:endParaRPr lang="fi-FI"/>
        </a:p>
      </dgm:t>
    </dgm:pt>
    <dgm:pt modelId="{237E0F7D-85F9-4906-B13D-5220BFE88183}" type="sibTrans" cxnId="{24D08CF3-795B-4769-B3EB-39337A47B827}">
      <dgm:prSet/>
      <dgm:spPr/>
      <dgm:t>
        <a:bodyPr/>
        <a:lstStyle/>
        <a:p>
          <a:endParaRPr lang="fi-FI"/>
        </a:p>
      </dgm:t>
    </dgm:pt>
    <dgm:pt modelId="{2CDA1EFE-5CE3-43D9-9333-4532C1A059E9}">
      <dgm:prSet phldrT="[Teksti]" custT="1"/>
      <dgm:spPr/>
      <dgm:t>
        <a:bodyPr/>
        <a:lstStyle/>
        <a:p>
          <a:r>
            <a:rPr lang="fi-FI" sz="1700" dirty="0"/>
            <a:t>45 000 Martat-lehden lukijaa</a:t>
          </a:r>
        </a:p>
      </dgm:t>
    </dgm:pt>
    <dgm:pt modelId="{2323909F-0648-4BFB-A3CA-3C73371B70C3}" type="parTrans" cxnId="{B670BE21-CC7D-4629-9512-DD7CC5A68855}">
      <dgm:prSet/>
      <dgm:spPr/>
      <dgm:t>
        <a:bodyPr/>
        <a:lstStyle/>
        <a:p>
          <a:endParaRPr lang="fi-FI"/>
        </a:p>
      </dgm:t>
    </dgm:pt>
    <dgm:pt modelId="{3FAD9EB3-592E-4C17-B07C-7C15B72FBC4C}" type="sibTrans" cxnId="{B670BE21-CC7D-4629-9512-DD7CC5A68855}">
      <dgm:prSet/>
      <dgm:spPr/>
      <dgm:t>
        <a:bodyPr/>
        <a:lstStyle/>
        <a:p>
          <a:endParaRPr lang="fi-FI"/>
        </a:p>
      </dgm:t>
    </dgm:pt>
    <dgm:pt modelId="{BA13E1A5-BA95-46D5-BC75-C4AE492C6D29}" type="pres">
      <dgm:prSet presAssocID="{9DAA79CD-DDC8-462C-B8A9-14252B233F8E}" presName="Name0" presStyleCnt="0">
        <dgm:presLayoutVars>
          <dgm:dir/>
          <dgm:resizeHandles val="exact"/>
        </dgm:presLayoutVars>
      </dgm:prSet>
      <dgm:spPr/>
    </dgm:pt>
    <dgm:pt modelId="{7251F432-ACA5-46FA-820B-DD35CE7DA091}" type="pres">
      <dgm:prSet presAssocID="{1F97F737-0F48-45C0-AB84-0D548E0BA24D}" presName="composite" presStyleCnt="0"/>
      <dgm:spPr/>
    </dgm:pt>
    <dgm:pt modelId="{8D5AFA48-9842-4C51-B71C-E0E6245F31E6}" type="pres">
      <dgm:prSet presAssocID="{1F97F737-0F48-45C0-AB84-0D548E0BA24D}" presName="imagSh" presStyleLbl="b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A5E4448-0E45-4440-9295-A58F5CE6E546}" type="pres">
      <dgm:prSet presAssocID="{1F97F737-0F48-45C0-AB84-0D548E0BA24D}" presName="txNode" presStyleLbl="node1" presStyleIdx="0" presStyleCnt="3" custScaleY="138835" custLinFactNeighborY="16132">
        <dgm:presLayoutVars>
          <dgm:bulletEnabled val="1"/>
        </dgm:presLayoutVars>
      </dgm:prSet>
      <dgm:spPr/>
    </dgm:pt>
    <dgm:pt modelId="{2C89DD67-7EBF-4EDA-BD62-306108C7BE1B}" type="pres">
      <dgm:prSet presAssocID="{456327D5-312F-4B53-9956-8F9FE9535682}" presName="sibTrans" presStyleLbl="sibTrans2D1" presStyleIdx="0" presStyleCnt="2"/>
      <dgm:spPr>
        <a:prstGeom prst="mathPlus">
          <a:avLst/>
        </a:prstGeom>
      </dgm:spPr>
    </dgm:pt>
    <dgm:pt modelId="{AA04D312-F306-4213-B27A-3CF61DBD6C8E}" type="pres">
      <dgm:prSet presAssocID="{456327D5-312F-4B53-9956-8F9FE9535682}" presName="connTx" presStyleLbl="sibTrans2D1" presStyleIdx="0" presStyleCnt="2"/>
      <dgm:spPr/>
    </dgm:pt>
    <dgm:pt modelId="{39798B4C-48DF-4301-A26E-676D8EF0909E}" type="pres">
      <dgm:prSet presAssocID="{E544EF11-8834-42B3-A5D7-B8CA7CB03EF0}" presName="composite" presStyleCnt="0"/>
      <dgm:spPr/>
    </dgm:pt>
    <dgm:pt modelId="{D7719DC6-146A-440C-8950-F15B62B4C529}" type="pres">
      <dgm:prSet presAssocID="{E544EF11-8834-42B3-A5D7-B8CA7CB03EF0}" presName="imagSh" presStyleLbl="b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2306B0-8B32-49F4-8C98-29455645197E}" type="pres">
      <dgm:prSet presAssocID="{E544EF11-8834-42B3-A5D7-B8CA7CB03EF0}" presName="txNode" presStyleLbl="node1" presStyleIdx="1" presStyleCnt="3" custScaleX="106788" custScaleY="151124" custLinFactNeighborX="-3001" custLinFactNeighborY="24385">
        <dgm:presLayoutVars>
          <dgm:bulletEnabled val="1"/>
        </dgm:presLayoutVars>
      </dgm:prSet>
      <dgm:spPr/>
    </dgm:pt>
    <dgm:pt modelId="{AF1A135A-963F-4A0A-AD18-73AA1B229C75}" type="pres">
      <dgm:prSet presAssocID="{35D1E6A1-FFB3-445B-880D-4655CE9A3C54}" presName="sibTrans" presStyleLbl="sibTrans2D1" presStyleIdx="1" presStyleCnt="2" custLinFactNeighborX="12934" custLinFactNeighborY="-14153"/>
      <dgm:spPr>
        <a:prstGeom prst="mathPlus">
          <a:avLst/>
        </a:prstGeom>
      </dgm:spPr>
    </dgm:pt>
    <dgm:pt modelId="{E74BC38E-D890-4DC4-BA04-9DD848D2892F}" type="pres">
      <dgm:prSet presAssocID="{35D1E6A1-FFB3-445B-880D-4655CE9A3C54}" presName="connTx" presStyleLbl="sibTrans2D1" presStyleIdx="1" presStyleCnt="2"/>
      <dgm:spPr/>
    </dgm:pt>
    <dgm:pt modelId="{4FE1C9E2-FBBD-4335-AB7B-6F9CAE2A4FB2}" type="pres">
      <dgm:prSet presAssocID="{1AE10BC4-D393-41EB-A0C5-4A57CF7C1B66}" presName="composite" presStyleCnt="0"/>
      <dgm:spPr/>
    </dgm:pt>
    <dgm:pt modelId="{06B7E25F-8974-44A8-B607-006CC5FD0E65}" type="pres">
      <dgm:prSet presAssocID="{1AE10BC4-D393-41EB-A0C5-4A57CF7C1B66}" presName="imagSh" presStyleLbl="bgImgPlace1" presStyleIdx="2" presStyleCnt="3" custLinFactNeighborY="-133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D10BB2-B0F1-4BE0-B817-071CB31A5D64}" type="pres">
      <dgm:prSet presAssocID="{1AE10BC4-D393-41EB-A0C5-4A57CF7C1B66}" presName="txNode" presStyleLbl="node1" presStyleIdx="2" presStyleCnt="3" custScaleY="149825" custLinFactNeighborX="-1500" custLinFactNeighborY="21842">
        <dgm:presLayoutVars>
          <dgm:bulletEnabled val="1"/>
        </dgm:presLayoutVars>
      </dgm:prSet>
      <dgm:spPr/>
    </dgm:pt>
  </dgm:ptLst>
  <dgm:cxnLst>
    <dgm:cxn modelId="{B670BE21-CC7D-4629-9512-DD7CC5A68855}" srcId="{1AE10BC4-D393-41EB-A0C5-4A57CF7C1B66}" destId="{2CDA1EFE-5CE3-43D9-9333-4532C1A059E9}" srcOrd="2" destOrd="0" parTransId="{2323909F-0648-4BFB-A3CA-3C73371B70C3}" sibTransId="{3FAD9EB3-592E-4C17-B07C-7C15B72FBC4C}"/>
    <dgm:cxn modelId="{A34C8E23-97E2-408B-8E25-6F0984A3083A}" type="presOf" srcId="{FE0E61A3-07DA-45C2-91F0-FAAC1579DF15}" destId="{8A5E4448-0E45-4440-9295-A58F5CE6E546}" srcOrd="0" destOrd="4" presId="urn:microsoft.com/office/officeart/2005/8/layout/hProcess10"/>
    <dgm:cxn modelId="{4054E228-D273-4E7A-AF8E-2CC540DAE5D8}" srcId="{1AE10BC4-D393-41EB-A0C5-4A57CF7C1B66}" destId="{A6493D0F-9B64-417C-9F20-01B051E71C37}" srcOrd="3" destOrd="0" parTransId="{021D7261-0818-4E33-AD06-C4A46A784711}" sibTransId="{0F820F11-6529-4401-9697-C55152AEC3D8}"/>
    <dgm:cxn modelId="{134B122A-F7EF-4EBD-B13C-6BF78C11F0C0}" type="presOf" srcId="{AB1172EE-41C9-4D01-8CCC-E1997E455C5F}" destId="{E12306B0-8B32-49F4-8C98-29455645197E}" srcOrd="0" destOrd="4" presId="urn:microsoft.com/office/officeart/2005/8/layout/hProcess10"/>
    <dgm:cxn modelId="{4CC3912C-2AB6-4E97-A757-8FFC3E75B168}" type="presOf" srcId="{9C17E02C-1F9A-4919-8FFB-FD353ACC406C}" destId="{8A5E4448-0E45-4440-9295-A58F5CE6E546}" srcOrd="0" destOrd="2" presId="urn:microsoft.com/office/officeart/2005/8/layout/hProcess10"/>
    <dgm:cxn modelId="{BE15BD31-07BA-44CB-A921-B0FF5254C7D7}" type="presOf" srcId="{97571DDF-5899-4CD2-8096-9D99A64247FB}" destId="{8A5E4448-0E45-4440-9295-A58F5CE6E546}" srcOrd="0" destOrd="5" presId="urn:microsoft.com/office/officeart/2005/8/layout/hProcess10"/>
    <dgm:cxn modelId="{9BE15F3F-1E90-4E8E-B64F-B81744F093A9}" srcId="{1AE10BC4-D393-41EB-A0C5-4A57CF7C1B66}" destId="{8818196E-B994-4128-BA16-015E0C874ED0}" srcOrd="1" destOrd="0" parTransId="{59766F6C-1573-45BB-81F1-81A8162C3F98}" sibTransId="{6548C51B-BC72-4C93-818C-59033B251E92}"/>
    <dgm:cxn modelId="{9014355B-235D-4B36-B88F-4F7B40E5FEB7}" srcId="{E544EF11-8834-42B3-A5D7-B8CA7CB03EF0}" destId="{F3425FDB-0985-4500-8362-523DC7B60BF3}" srcOrd="2" destOrd="0" parTransId="{BF8F3873-DEA3-4F53-AE56-3CC478FCD800}" sibTransId="{429DCBEA-000B-44C3-B12C-90FC3F09C6D0}"/>
    <dgm:cxn modelId="{70DB2C5C-6A90-44FA-84EF-8F1712611F1F}" type="presOf" srcId="{1F97F737-0F48-45C0-AB84-0D548E0BA24D}" destId="{8A5E4448-0E45-4440-9295-A58F5CE6E546}" srcOrd="0" destOrd="0" presId="urn:microsoft.com/office/officeart/2005/8/layout/hProcess10"/>
    <dgm:cxn modelId="{FDBCAF69-9383-4A74-B702-DBE4C40D6EE6}" type="presOf" srcId="{8818196E-B994-4128-BA16-015E0C874ED0}" destId="{65D10BB2-B0F1-4BE0-B817-071CB31A5D64}" srcOrd="0" destOrd="2" presId="urn:microsoft.com/office/officeart/2005/8/layout/hProcess10"/>
    <dgm:cxn modelId="{027F7A4E-F72A-4A46-BAA7-5A81A56550D9}" type="presOf" srcId="{BD979400-A971-495B-AD67-5132595B8A79}" destId="{E12306B0-8B32-49F4-8C98-29455645197E}" srcOrd="0" destOrd="1" presId="urn:microsoft.com/office/officeart/2005/8/layout/hProcess10"/>
    <dgm:cxn modelId="{00593D4F-DAF4-419B-8A96-305141557E86}" srcId="{1F97F737-0F48-45C0-AB84-0D548E0BA24D}" destId="{AD716141-32D5-4897-8244-2421FADC85F4}" srcOrd="0" destOrd="0" parTransId="{EA211A07-B2BA-43F5-A4AC-77C6C88E6AB4}" sibTransId="{21F762CC-7162-4020-8D83-A6E6B58E8DD3}"/>
    <dgm:cxn modelId="{D5455B70-176E-4670-AC0D-BF935BF4CF05}" srcId="{E544EF11-8834-42B3-A5D7-B8CA7CB03EF0}" destId="{62C0DB52-0956-4AB3-9B31-F2E13168E191}" srcOrd="1" destOrd="0" parTransId="{0AD2EBB6-42A2-4521-AF14-D5F94DD9369A}" sibTransId="{848F1ADC-598B-4F2F-A21D-F15AB6883153}"/>
    <dgm:cxn modelId="{845D4872-A95C-4E26-957C-BB844399C02F}" type="presOf" srcId="{AD716141-32D5-4897-8244-2421FADC85F4}" destId="{8A5E4448-0E45-4440-9295-A58F5CE6E546}" srcOrd="0" destOrd="1" presId="urn:microsoft.com/office/officeart/2005/8/layout/hProcess10"/>
    <dgm:cxn modelId="{9AF89572-A981-40E4-92B5-100831EA93CB}" type="presOf" srcId="{35D1E6A1-FFB3-445B-880D-4655CE9A3C54}" destId="{AF1A135A-963F-4A0A-AD18-73AA1B229C75}" srcOrd="0" destOrd="0" presId="urn:microsoft.com/office/officeart/2005/8/layout/hProcess10"/>
    <dgm:cxn modelId="{83748755-D9A5-4799-94A4-BFA72AFC3BDF}" srcId="{1F97F737-0F48-45C0-AB84-0D548E0BA24D}" destId="{D9E26BE8-35B1-458D-B4F1-B89E5B16C754}" srcOrd="2" destOrd="0" parTransId="{2BDBE750-6A18-4025-BEA3-A65F1AD913FF}" sibTransId="{52B92D7B-3048-44E4-A2F3-E6108EC92FA6}"/>
    <dgm:cxn modelId="{925EC977-0E1E-448D-BE60-0BB03037FF29}" type="presOf" srcId="{E544EF11-8834-42B3-A5D7-B8CA7CB03EF0}" destId="{E12306B0-8B32-49F4-8C98-29455645197E}" srcOrd="0" destOrd="0" presId="urn:microsoft.com/office/officeart/2005/8/layout/hProcess10"/>
    <dgm:cxn modelId="{CC696D59-74D3-4E91-8DDD-854F513365C9}" type="presOf" srcId="{F3425FDB-0985-4500-8362-523DC7B60BF3}" destId="{E12306B0-8B32-49F4-8C98-29455645197E}" srcOrd="0" destOrd="3" presId="urn:microsoft.com/office/officeart/2005/8/layout/hProcess10"/>
    <dgm:cxn modelId="{C7FC777A-445B-42AC-8802-5605BAFA54B5}" srcId="{E544EF11-8834-42B3-A5D7-B8CA7CB03EF0}" destId="{BD979400-A971-495B-AD67-5132595B8A79}" srcOrd="0" destOrd="0" parTransId="{E6590FEE-0993-4A46-B322-E28B960CC6CD}" sibTransId="{5F27DAB3-0DD5-44F7-8C93-7B2927077E45}"/>
    <dgm:cxn modelId="{0416C67E-7234-4068-B3AA-56A950483FBC}" type="presOf" srcId="{A6493D0F-9B64-417C-9F20-01B051E71C37}" destId="{65D10BB2-B0F1-4BE0-B817-071CB31A5D64}" srcOrd="0" destOrd="4" presId="urn:microsoft.com/office/officeart/2005/8/layout/hProcess10"/>
    <dgm:cxn modelId="{7BF61A8C-260A-42F9-BFFC-22D21DDB56A0}" srcId="{9DAA79CD-DDC8-462C-B8A9-14252B233F8E}" destId="{1F97F737-0F48-45C0-AB84-0D548E0BA24D}" srcOrd="0" destOrd="0" parTransId="{4C9DCDCC-7899-4105-8F89-184EFAD4473A}" sibTransId="{456327D5-312F-4B53-9956-8F9FE9535682}"/>
    <dgm:cxn modelId="{8333D78D-60EA-44FE-AD26-CEAF1B774122}" type="presOf" srcId="{9DAA79CD-DDC8-462C-B8A9-14252B233F8E}" destId="{BA13E1A5-BA95-46D5-BC75-C4AE492C6D29}" srcOrd="0" destOrd="0" presId="urn:microsoft.com/office/officeart/2005/8/layout/hProcess10"/>
    <dgm:cxn modelId="{2B122994-B0FE-4ACF-AFFF-41E929EC541F}" type="presOf" srcId="{62C0DB52-0956-4AB3-9B31-F2E13168E191}" destId="{E12306B0-8B32-49F4-8C98-29455645197E}" srcOrd="0" destOrd="2" presId="urn:microsoft.com/office/officeart/2005/8/layout/hProcess10"/>
    <dgm:cxn modelId="{3E7FFD9F-3A0E-4086-A44B-1706A1E69862}" srcId="{1F97F737-0F48-45C0-AB84-0D548E0BA24D}" destId="{FE0E61A3-07DA-45C2-91F0-FAAC1579DF15}" srcOrd="3" destOrd="0" parTransId="{9D7A5776-9CB5-435E-A0A5-EC6073E4EAE5}" sibTransId="{DEC37E61-491F-4429-9DAB-AB0AE49E2424}"/>
    <dgm:cxn modelId="{70EAF6A4-DD7E-40B8-847C-BEA366E126B7}" srcId="{9DAA79CD-DDC8-462C-B8A9-14252B233F8E}" destId="{E544EF11-8834-42B3-A5D7-B8CA7CB03EF0}" srcOrd="1" destOrd="0" parTransId="{4D41A6CE-253A-4824-A56B-E7D001442681}" sibTransId="{35D1E6A1-FFB3-445B-880D-4655CE9A3C54}"/>
    <dgm:cxn modelId="{66C91CA5-596B-4501-9DCA-5616F723239D}" type="presOf" srcId="{456327D5-312F-4B53-9956-8F9FE9535682}" destId="{2C89DD67-7EBF-4EDA-BD62-306108C7BE1B}" srcOrd="0" destOrd="0" presId="urn:microsoft.com/office/officeart/2005/8/layout/hProcess10"/>
    <dgm:cxn modelId="{148586A6-AD6C-4315-84D7-CD3089ABA130}" type="presOf" srcId="{1AE10BC4-D393-41EB-A0C5-4A57CF7C1B66}" destId="{65D10BB2-B0F1-4BE0-B817-071CB31A5D64}" srcOrd="0" destOrd="0" presId="urn:microsoft.com/office/officeart/2005/8/layout/hProcess10"/>
    <dgm:cxn modelId="{A1BA5CAD-3C55-449E-9352-8572A392F449}" srcId="{9DAA79CD-DDC8-462C-B8A9-14252B233F8E}" destId="{1AE10BC4-D393-41EB-A0C5-4A57CF7C1B66}" srcOrd="2" destOrd="0" parTransId="{1411D602-E801-4B49-BB56-AEE871C391AE}" sibTransId="{F37F42A2-834D-4BFF-BD6B-3502D549F99F}"/>
    <dgm:cxn modelId="{80936DB5-60D8-41A0-92DF-80C434082D9F}" type="presOf" srcId="{456327D5-312F-4B53-9956-8F9FE9535682}" destId="{AA04D312-F306-4213-B27A-3CF61DBD6C8E}" srcOrd="1" destOrd="0" presId="urn:microsoft.com/office/officeart/2005/8/layout/hProcess10"/>
    <dgm:cxn modelId="{52D8A4B8-AE09-4B71-9ACE-2CAC062FB2C9}" srcId="{1AE10BC4-D393-41EB-A0C5-4A57CF7C1B66}" destId="{91D8CECF-208C-43BC-8779-E083D891C169}" srcOrd="0" destOrd="0" parTransId="{AA7A5648-66EE-4B60-B925-B51EEF108BA4}" sibTransId="{1AC9653F-05BC-4BA5-8261-BF8B40C8E7E4}"/>
    <dgm:cxn modelId="{D24711B9-4980-4467-8D5E-2B3AC7B7DEE0}" srcId="{E544EF11-8834-42B3-A5D7-B8CA7CB03EF0}" destId="{AB1172EE-41C9-4D01-8CCC-E1997E455C5F}" srcOrd="3" destOrd="0" parTransId="{04EA72A2-7A91-40AB-96B0-B6D444C67C57}" sibTransId="{75B1F273-432A-42A9-8183-3F1E2086EEF0}"/>
    <dgm:cxn modelId="{1268C6BE-1FB3-4657-A121-901193A0A0CF}" type="presOf" srcId="{91D8CECF-208C-43BC-8779-E083D891C169}" destId="{65D10BB2-B0F1-4BE0-B817-071CB31A5D64}" srcOrd="0" destOrd="1" presId="urn:microsoft.com/office/officeart/2005/8/layout/hProcess10"/>
    <dgm:cxn modelId="{ED030ECE-B322-4668-8F84-D584C610E59B}" type="presOf" srcId="{35D1E6A1-FFB3-445B-880D-4655CE9A3C54}" destId="{E74BC38E-D890-4DC4-BA04-9DD848D2892F}" srcOrd="1" destOrd="0" presId="urn:microsoft.com/office/officeart/2005/8/layout/hProcess10"/>
    <dgm:cxn modelId="{D62412D7-0390-43D9-BFF3-FF9E91E07C9D}" type="presOf" srcId="{D9E26BE8-35B1-458D-B4F1-B89E5B16C754}" destId="{8A5E4448-0E45-4440-9295-A58F5CE6E546}" srcOrd="0" destOrd="3" presId="urn:microsoft.com/office/officeart/2005/8/layout/hProcess10"/>
    <dgm:cxn modelId="{24D08CF3-795B-4769-B3EB-39337A47B827}" srcId="{1F97F737-0F48-45C0-AB84-0D548E0BA24D}" destId="{97571DDF-5899-4CD2-8096-9D99A64247FB}" srcOrd="4" destOrd="0" parTransId="{BACB48D6-E551-45B4-84A7-43C16C96D369}" sibTransId="{237E0F7D-85F9-4906-B13D-5220BFE88183}"/>
    <dgm:cxn modelId="{4BE928F4-F1D3-4EA1-A93A-04C33353E020}" type="presOf" srcId="{2CDA1EFE-5CE3-43D9-9333-4532C1A059E9}" destId="{65D10BB2-B0F1-4BE0-B817-071CB31A5D64}" srcOrd="0" destOrd="3" presId="urn:microsoft.com/office/officeart/2005/8/layout/hProcess10"/>
    <dgm:cxn modelId="{C87A80FC-1459-4B68-A6EC-26D299E60AF4}" srcId="{1F97F737-0F48-45C0-AB84-0D548E0BA24D}" destId="{9C17E02C-1F9A-4919-8FFB-FD353ACC406C}" srcOrd="1" destOrd="0" parTransId="{2645C8BA-0F08-422F-B080-405BA8F234BB}" sibTransId="{145D43BD-8560-4299-8E36-1B744941EEB9}"/>
    <dgm:cxn modelId="{1743321A-45A7-41A0-B8FF-E3009518398A}" type="presParOf" srcId="{BA13E1A5-BA95-46D5-BC75-C4AE492C6D29}" destId="{7251F432-ACA5-46FA-820B-DD35CE7DA091}" srcOrd="0" destOrd="0" presId="urn:microsoft.com/office/officeart/2005/8/layout/hProcess10"/>
    <dgm:cxn modelId="{299B5878-673E-43B1-AE8F-605BD38E51B1}" type="presParOf" srcId="{7251F432-ACA5-46FA-820B-DD35CE7DA091}" destId="{8D5AFA48-9842-4C51-B71C-E0E6245F31E6}" srcOrd="0" destOrd="0" presId="urn:microsoft.com/office/officeart/2005/8/layout/hProcess10"/>
    <dgm:cxn modelId="{50589E23-CA66-46FD-B44B-2E94CF6F3B3D}" type="presParOf" srcId="{7251F432-ACA5-46FA-820B-DD35CE7DA091}" destId="{8A5E4448-0E45-4440-9295-A58F5CE6E546}" srcOrd="1" destOrd="0" presId="urn:microsoft.com/office/officeart/2005/8/layout/hProcess10"/>
    <dgm:cxn modelId="{9FD8BE01-379D-4BC8-B8B1-518CB06D2FFE}" type="presParOf" srcId="{BA13E1A5-BA95-46D5-BC75-C4AE492C6D29}" destId="{2C89DD67-7EBF-4EDA-BD62-306108C7BE1B}" srcOrd="1" destOrd="0" presId="urn:microsoft.com/office/officeart/2005/8/layout/hProcess10"/>
    <dgm:cxn modelId="{0DDD54EB-8A3E-4167-9B02-46463DE9EC74}" type="presParOf" srcId="{2C89DD67-7EBF-4EDA-BD62-306108C7BE1B}" destId="{AA04D312-F306-4213-B27A-3CF61DBD6C8E}" srcOrd="0" destOrd="0" presId="urn:microsoft.com/office/officeart/2005/8/layout/hProcess10"/>
    <dgm:cxn modelId="{034DDB83-14C8-41F3-B3E8-871D9625EBF9}" type="presParOf" srcId="{BA13E1A5-BA95-46D5-BC75-C4AE492C6D29}" destId="{39798B4C-48DF-4301-A26E-676D8EF0909E}" srcOrd="2" destOrd="0" presId="urn:microsoft.com/office/officeart/2005/8/layout/hProcess10"/>
    <dgm:cxn modelId="{F7906830-0874-47A0-A164-7EF9E201F513}" type="presParOf" srcId="{39798B4C-48DF-4301-A26E-676D8EF0909E}" destId="{D7719DC6-146A-440C-8950-F15B62B4C529}" srcOrd="0" destOrd="0" presId="urn:microsoft.com/office/officeart/2005/8/layout/hProcess10"/>
    <dgm:cxn modelId="{75500494-C4C9-441C-B72B-38A2A0DE8363}" type="presParOf" srcId="{39798B4C-48DF-4301-A26E-676D8EF0909E}" destId="{E12306B0-8B32-49F4-8C98-29455645197E}" srcOrd="1" destOrd="0" presId="urn:microsoft.com/office/officeart/2005/8/layout/hProcess10"/>
    <dgm:cxn modelId="{0B03827D-0566-46AF-BB91-6556FB06DF08}" type="presParOf" srcId="{BA13E1A5-BA95-46D5-BC75-C4AE492C6D29}" destId="{AF1A135A-963F-4A0A-AD18-73AA1B229C75}" srcOrd="3" destOrd="0" presId="urn:microsoft.com/office/officeart/2005/8/layout/hProcess10"/>
    <dgm:cxn modelId="{BB9BA3B6-5DA0-4C43-93B9-A056A380E56F}" type="presParOf" srcId="{AF1A135A-963F-4A0A-AD18-73AA1B229C75}" destId="{E74BC38E-D890-4DC4-BA04-9DD848D2892F}" srcOrd="0" destOrd="0" presId="urn:microsoft.com/office/officeart/2005/8/layout/hProcess10"/>
    <dgm:cxn modelId="{98235254-39C8-4F6F-8B19-2C3A2D04B8C1}" type="presParOf" srcId="{BA13E1A5-BA95-46D5-BC75-C4AE492C6D29}" destId="{4FE1C9E2-FBBD-4335-AB7B-6F9CAE2A4FB2}" srcOrd="4" destOrd="0" presId="urn:microsoft.com/office/officeart/2005/8/layout/hProcess10"/>
    <dgm:cxn modelId="{3962B681-CEAF-43BD-B295-0FD5521AD94F}" type="presParOf" srcId="{4FE1C9E2-FBBD-4335-AB7B-6F9CAE2A4FB2}" destId="{06B7E25F-8974-44A8-B607-006CC5FD0E65}" srcOrd="0" destOrd="0" presId="urn:microsoft.com/office/officeart/2005/8/layout/hProcess10"/>
    <dgm:cxn modelId="{C9E9F9ED-3ABF-4995-B9CA-003AFCA9B044}" type="presParOf" srcId="{4FE1C9E2-FBBD-4335-AB7B-6F9CAE2A4FB2}" destId="{65D10BB2-B0F1-4BE0-B817-071CB31A5D6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AFA48-9842-4C51-B71C-E0E6245F31E6}">
      <dsp:nvSpPr>
        <dsp:cNvPr id="0" name=""/>
        <dsp:cNvSpPr/>
      </dsp:nvSpPr>
      <dsp:spPr>
        <a:xfrm>
          <a:off x="1410" y="834317"/>
          <a:ext cx="2520721" cy="25207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E4448-0E45-4440-9295-A58F5CE6E546}">
      <dsp:nvSpPr>
        <dsp:cNvPr id="0" name=""/>
        <dsp:cNvSpPr/>
      </dsp:nvSpPr>
      <dsp:spPr>
        <a:xfrm>
          <a:off x="411760" y="2263931"/>
          <a:ext cx="2520721" cy="3499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/>
            <a:t>MONIPUOLISTA MARTTATOIMINTAA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b="0" kern="1200" dirty="0"/>
            <a:t>N. 38 500 </a:t>
          </a:r>
          <a:r>
            <a:rPr lang="fi-FI" sz="1700" kern="1200" dirty="0"/>
            <a:t>jäsentä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N. 1 000 yhdistystä ja toimintaryhmää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363 300 vapaaehtois-toiminnan tuntia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/>
            <a:t>24 000 </a:t>
          </a:r>
          <a:r>
            <a:rPr lang="fi-FI" sz="1700" kern="1200" err="1"/>
            <a:t>marttailtaa</a:t>
          </a:r>
          <a:r>
            <a:rPr lang="fi-FI" sz="1700" kern="1200"/>
            <a:t> ja –tapahtumaa ympäri Suomen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b="0" i="0" kern="1200"/>
            <a:t>688 000 osallistumiskertaa. </a:t>
          </a:r>
          <a:endParaRPr lang="fi-FI" sz="1700" kern="1200"/>
        </a:p>
      </dsp:txBody>
      <dsp:txXfrm>
        <a:off x="485589" y="2337760"/>
        <a:ext cx="2373063" cy="3351985"/>
      </dsp:txXfrm>
    </dsp:sp>
    <dsp:sp modelId="{2C89DD67-7EBF-4EDA-BD62-306108C7BE1B}">
      <dsp:nvSpPr>
        <dsp:cNvPr id="0" name=""/>
        <dsp:cNvSpPr/>
      </dsp:nvSpPr>
      <dsp:spPr>
        <a:xfrm rot="21531885">
          <a:off x="3007630" y="1752422"/>
          <a:ext cx="485641" cy="605694"/>
        </a:xfrm>
        <a:prstGeom prst="mathPlus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600" kern="1200"/>
        </a:p>
      </dsp:txBody>
      <dsp:txXfrm>
        <a:off x="3007644" y="1875004"/>
        <a:ext cx="339949" cy="363416"/>
      </dsp:txXfrm>
    </dsp:sp>
    <dsp:sp modelId="{D7719DC6-146A-440C-8950-F15B62B4C529}">
      <dsp:nvSpPr>
        <dsp:cNvPr id="0" name=""/>
        <dsp:cNvSpPr/>
      </dsp:nvSpPr>
      <dsp:spPr>
        <a:xfrm>
          <a:off x="3909407" y="756874"/>
          <a:ext cx="2520721" cy="25207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306B0-8B32-49F4-8C98-29455645197E}">
      <dsp:nvSpPr>
        <dsp:cNvPr id="0" name=""/>
        <dsp:cNvSpPr/>
      </dsp:nvSpPr>
      <dsp:spPr>
        <a:xfrm>
          <a:off x="4158557" y="2239638"/>
          <a:ext cx="2691827" cy="3809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/>
            <a:t>AMMATILLISTA KOTITALOUSNEUVONTAA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12 </a:t>
          </a:r>
          <a:r>
            <a:rPr lang="fi-FI" sz="1700" kern="1200" dirty="0" err="1"/>
            <a:t>marttapiiriä</a:t>
          </a:r>
          <a:r>
            <a:rPr lang="fi-FI" sz="1700" kern="1200" dirty="0"/>
            <a:t> ja niiden kotitalous- ja puutarha-asiantuntijat yhdessä liiton ammattilaisten kanssa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>
              <a:solidFill>
                <a:schemeClr val="bg1"/>
              </a:solidFill>
            </a:rPr>
            <a:t>90 000 osallistumis-kertaa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Yli 4 000  ryhmä- ja </a:t>
          </a:r>
          <a:r>
            <a:rPr lang="fi-FI" sz="1700" kern="1200" dirty="0">
              <a:latin typeface="Calibri" panose="020F0502020204030204"/>
            </a:rPr>
            <a:t>joukkoneuvonta-tapahtumaa</a:t>
          </a:r>
          <a:endParaRPr lang="fi-FI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700" kern="1200"/>
        </a:p>
      </dsp:txBody>
      <dsp:txXfrm>
        <a:off x="4237398" y="2318479"/>
        <a:ext cx="2534145" cy="3651732"/>
      </dsp:txXfrm>
    </dsp:sp>
    <dsp:sp modelId="{AF1A135A-963F-4A0A-AD18-73AA1B229C75}">
      <dsp:nvSpPr>
        <dsp:cNvPr id="0" name=""/>
        <dsp:cNvSpPr/>
      </dsp:nvSpPr>
      <dsp:spPr>
        <a:xfrm rot="21578101">
          <a:off x="7012288" y="1615709"/>
          <a:ext cx="515500" cy="605694"/>
        </a:xfrm>
        <a:prstGeom prst="mathPlus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600" kern="1200"/>
        </a:p>
      </dsp:txBody>
      <dsp:txXfrm>
        <a:off x="7012290" y="1737341"/>
        <a:ext cx="360850" cy="363416"/>
      </dsp:txXfrm>
    </dsp:sp>
    <dsp:sp modelId="{06B7E25F-8974-44A8-B607-006CC5FD0E65}">
      <dsp:nvSpPr>
        <dsp:cNvPr id="0" name=""/>
        <dsp:cNvSpPr/>
      </dsp:nvSpPr>
      <dsp:spPr>
        <a:xfrm>
          <a:off x="7902958" y="731434"/>
          <a:ext cx="2520721" cy="25207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10BB2-B0F1-4BE0-B817-071CB31A5D64}">
      <dsp:nvSpPr>
        <dsp:cNvPr id="0" name=""/>
        <dsp:cNvSpPr/>
      </dsp:nvSpPr>
      <dsp:spPr>
        <a:xfrm>
          <a:off x="8275497" y="2200094"/>
          <a:ext cx="2520721" cy="37766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 dirty="0"/>
            <a:t>VAHVAA VIESTINTÄÄ JA VAIKUTTAMISTA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Yli 9 miljoonaa Martat.fi-sivujen katselua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Yli 200 000 someseuraajaa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45 000 Martat-lehden lukijaa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700" kern="1200" dirty="0"/>
            <a:t>40 000 Martat-sovelluksen lataajaa</a:t>
          </a:r>
        </a:p>
      </dsp:txBody>
      <dsp:txXfrm>
        <a:off x="8349326" y="2273923"/>
        <a:ext cx="2373063" cy="3629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9F130672-33EA-44BD-92E7-DFA8FF58B4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4708917 h 6858000"/>
              <a:gd name="connsiteX5" fmla="*/ 1279918 w 6096000"/>
              <a:gd name="connsiteY5" fmla="*/ 3428999 h 6858000"/>
              <a:gd name="connsiteX6" fmla="*/ 0 w 6096000"/>
              <a:gd name="connsiteY6" fmla="*/ 21490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4708917"/>
                </a:lnTo>
                <a:cubicBezTo>
                  <a:pt x="706879" y="4708917"/>
                  <a:pt x="1279918" y="4135878"/>
                  <a:pt x="1279918" y="3428999"/>
                </a:cubicBezTo>
                <a:cubicBezTo>
                  <a:pt x="1279918" y="2722120"/>
                  <a:pt x="706879" y="2149081"/>
                  <a:pt x="0" y="214908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793843-FAA3-4784-B1FE-C7A99E5F4D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8175" y="433136"/>
            <a:ext cx="3783826" cy="275523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i-FI" dirty="0"/>
              <a:t>Esityksen 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B501E0-B355-4F9B-8076-EAF71D612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676" y="3428999"/>
            <a:ext cx="3783826" cy="29958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286F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Päivämäärä ja esiintyjä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972192-0A5D-4D84-9C7A-72F4B3EC3D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773" y="2533827"/>
            <a:ext cx="1764454" cy="17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delmä, mansikka, Luonnonmukainen ruoka, marja&#10;&#10;Kuvaus luotu automaattisesti">
            <a:extLst>
              <a:ext uri="{FF2B5EF4-FFF2-40B4-BE49-F238E27FC236}">
                <a16:creationId xmlns:a16="http://schemas.microsoft.com/office/drawing/2014/main" id="{B9D66A7D-1E4D-32E7-C172-52613555F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3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puu, havupuu, ikivihreä&#10;&#10;Kuvaus luotu automaattisesti">
            <a:extLst>
              <a:ext uri="{FF2B5EF4-FFF2-40B4-BE49-F238E27FC236}">
                <a16:creationId xmlns:a16="http://schemas.microsoft.com/office/drawing/2014/main" id="{6C9B204A-4BDF-D5ED-9DEA-11322B934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65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svi, puu, havupuu, Maakasvi&#10;&#10;Kuvaus luotu automaattisesti">
            <a:extLst>
              <a:ext uri="{FF2B5EF4-FFF2-40B4-BE49-F238E27FC236}">
                <a16:creationId xmlns:a16="http://schemas.microsoft.com/office/drawing/2014/main" id="{4F16420D-D2AB-50F5-F198-51A909468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94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ukka, kasvi, terälehti, piha-&#10;&#10;Kuvaus luotu automaattisesti">
            <a:extLst>
              <a:ext uri="{FF2B5EF4-FFF2-40B4-BE49-F238E27FC236}">
                <a16:creationId xmlns:a16="http://schemas.microsoft.com/office/drawing/2014/main" id="{55C33A2D-0B3B-B60C-A07D-E8675B312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85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asvi, puu, piha-, lehti&#10;&#10;Kuvaus luotu automaattisesti">
            <a:extLst>
              <a:ext uri="{FF2B5EF4-FFF2-40B4-BE49-F238E27FC236}">
                <a16:creationId xmlns:a16="http://schemas.microsoft.com/office/drawing/2014/main" id="{13559D4C-5E3B-31D8-84E4-707041417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75349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9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uu, piha-, syksy, Twig&#10;&#10;Kuvaus luotu automaattisesti">
            <a:extLst>
              <a:ext uri="{FF2B5EF4-FFF2-40B4-BE49-F238E27FC236}">
                <a16:creationId xmlns:a16="http://schemas.microsoft.com/office/drawing/2014/main" id="{B8098B9B-C927-9676-48A3-F6EB137F30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7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yksy, kasvi, puu, Vaahteranlehti&#10;&#10;Kuvaus luotu automaattisesti">
            <a:extLst>
              <a:ext uri="{FF2B5EF4-FFF2-40B4-BE49-F238E27FC236}">
                <a16:creationId xmlns:a16="http://schemas.microsoft.com/office/drawing/2014/main" id="{BC3D666B-5562-D720-E5D7-D9BA2C337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88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vihannes, herne, tuote, Sokeriherne&#10;&#10;Kuvaus luotu automaattisesti">
            <a:extLst>
              <a:ext uri="{FF2B5EF4-FFF2-40B4-BE49-F238E27FC236}">
                <a16:creationId xmlns:a16="http://schemas.microsoft.com/office/drawing/2014/main" id="{6FD0D354-F46E-7C1C-DC8F-95A474005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57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Luonnonmukainen ruoka, Superruoka, tuote, Siemenetön hedelmä&#10;&#10;Kuvaus luotu automaattisesti">
            <a:extLst>
              <a:ext uri="{FF2B5EF4-FFF2-40B4-BE49-F238E27FC236}">
                <a16:creationId xmlns:a16="http://schemas.microsoft.com/office/drawing/2014/main" id="{7B1EBD47-F412-D6CF-728A-4AAD29553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5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delmä, vihreä, Luonnonmukainen ruoka, ruoho&#10;&#10;Kuvaus luotu automaattisesti">
            <a:extLst>
              <a:ext uri="{FF2B5EF4-FFF2-40B4-BE49-F238E27FC236}">
                <a16:creationId xmlns:a16="http://schemas.microsoft.com/office/drawing/2014/main" id="{6D2A88F0-E83B-9185-7B5F-DE1CAA198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7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uettelomainen teksti, kape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0" y="365125"/>
            <a:ext cx="6605337" cy="1860717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310063"/>
            <a:ext cx="6605335" cy="38669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400"/>
            </a:lvl4pPr>
            <a:lvl5pPr>
              <a:defRPr sz="1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578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9988" y="1"/>
            <a:ext cx="4672012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6274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Luonnonmukainen ruoka, tuote, Paikallinen ruoka, hedelmä&#10;&#10;Kuvaus luotu automaattisesti">
            <a:extLst>
              <a:ext uri="{FF2B5EF4-FFF2-40B4-BE49-F238E27FC236}">
                <a16:creationId xmlns:a16="http://schemas.microsoft.com/office/drawing/2014/main" id="{629C774E-3BB3-2BC1-3057-261D7C2A9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3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ihannes, kasvi, Lehtivihannes, Punajuurenlehti&#10;&#10;Kuvaus luotu automaattisesti">
            <a:extLst>
              <a:ext uri="{FF2B5EF4-FFF2-40B4-BE49-F238E27FC236}">
                <a16:creationId xmlns:a16="http://schemas.microsoft.com/office/drawing/2014/main" id="{EFA3EA96-5604-FB14-9C2A-1BF10FC92B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82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ukka, Floristiikka, terälehti, violetti&#10;&#10;Kuvaus luotu automaattisesti">
            <a:extLst>
              <a:ext uri="{FF2B5EF4-FFF2-40B4-BE49-F238E27FC236}">
                <a16:creationId xmlns:a16="http://schemas.microsoft.com/office/drawing/2014/main" id="{60023831-1611-2D6C-6708-227F0EEC7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0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lehti - Kuva ja otsikko - Kan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ukka, kasvi, Floristiikka, asetelmamaalaus&#10;&#10;Kuvaus luotu automaattisesti">
            <a:extLst>
              <a:ext uri="{FF2B5EF4-FFF2-40B4-BE49-F238E27FC236}">
                <a16:creationId xmlns:a16="http://schemas.microsoft.com/office/drawing/2014/main" id="{1B4FCE27-7602-CBB0-ABBF-2F0D51DD5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4"/>
            <a:ext cx="12192000" cy="6857212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45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kasvi, vihreä, puu, suuri&#10;&#10;Kuvaus luotu automaattisesti">
            <a:extLst>
              <a:ext uri="{FF2B5EF4-FFF2-40B4-BE49-F238E27FC236}">
                <a16:creationId xmlns:a16="http://schemas.microsoft.com/office/drawing/2014/main" id="{E9FCD321-2F4F-4383-B27E-CBEDC940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0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lehti - Kuva ja otsikko - 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ka, tarjotin, hedelmä, istuminen&#10;&#10;Kuvaus luotu automaattisesti">
            <a:extLst>
              <a:ext uri="{FF2B5EF4-FFF2-40B4-BE49-F238E27FC236}">
                <a16:creationId xmlns:a16="http://schemas.microsoft.com/office/drawing/2014/main" id="{7374E19F-08D8-42CC-B4EE-01B2A5A1BE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5839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3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Kantar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uoka, paalu, pöytä, lautanen&#10;&#10;Kuvaus luotu automaattisesti">
            <a:extLst>
              <a:ext uri="{FF2B5EF4-FFF2-40B4-BE49-F238E27FC236}">
                <a16:creationId xmlns:a16="http://schemas.microsoft.com/office/drawing/2014/main" id="{FD19B605-F23E-4996-B209-0A295849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82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Villapa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vaatetus, neulepusero, istuminen, sininen&#10;&#10;Kuvaus luotu automaattisesti">
            <a:extLst>
              <a:ext uri="{FF2B5EF4-FFF2-40B4-BE49-F238E27FC236}">
                <a16:creationId xmlns:a16="http://schemas.microsoft.com/office/drawing/2014/main" id="{35B68CA4-1319-4E85-B964-C4BD991223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1525" cy="6858000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33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uvitusdia, kaksi kuvaa, lyhyet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7" y="3429000"/>
            <a:ext cx="6096004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9EAED76A-E64E-4143-8919-B555FF9002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71863" y="574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6095997" cy="342900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F1D70CBA-BB94-472F-B008-1D7EC528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 algn="r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165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8800B3-2AF0-4E6F-89BD-26DFE4337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3CEF9D9-FD4F-3246-A048-52E39F6F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24" y="928548"/>
            <a:ext cx="6466152" cy="2081719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7281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erusdia - lyhyt teksti, pain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4"/>
            <a:ext cx="5173579" cy="2498391"/>
          </a:xfrm>
        </p:spPr>
        <p:txBody>
          <a:bodyPr anchor="b"/>
          <a:lstStyle>
            <a:lvl1pPr algn="l"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3043451"/>
            <a:ext cx="5173579" cy="3133512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7999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903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dia - lyhyt teksti, neljän kuvan ry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114034-4788-4E7D-8FAD-8C978F2D8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611" y="365125"/>
            <a:ext cx="5173579" cy="2202136"/>
          </a:xfrm>
        </p:spPr>
        <p:txBody>
          <a:bodyPr anchor="b"/>
          <a:lstStyle>
            <a:lvl1pPr>
              <a:defRPr b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A34E0C-FFB6-4ADD-AAE0-D747CF66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701264"/>
            <a:ext cx="5173579" cy="3475699"/>
          </a:xfrm>
        </p:spPr>
        <p:txBody>
          <a:bodyPr/>
          <a:lstStyle>
            <a:lvl1pPr algn="l">
              <a:buFont typeface="Arial" panose="020B0604020202020204" pitchFamily="34" charset="0"/>
              <a:buChar char="•"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A5AD13-518E-457D-9C24-3BAC394C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84572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16188" y="2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Kuvan paikkamerkki 15">
            <a:extLst>
              <a:ext uri="{FF2B5EF4-FFF2-40B4-BE49-F238E27FC236}">
                <a16:creationId xmlns:a16="http://schemas.microsoft.com/office/drawing/2014/main" id="{8C494528-3791-4799-8681-9441AB64B4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189" y="351322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15">
            <a:extLst>
              <a:ext uri="{FF2B5EF4-FFF2-40B4-BE49-F238E27FC236}">
                <a16:creationId xmlns:a16="http://schemas.microsoft.com/office/drawing/2014/main" id="{BAFAA222-D20C-4062-BE54-92562A34D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3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15">
            <a:extLst>
              <a:ext uri="{FF2B5EF4-FFF2-40B4-BE49-F238E27FC236}">
                <a16:creationId xmlns:a16="http://schemas.microsoft.com/office/drawing/2014/main" id="{6AAD6113-3035-4D36-8C51-CC3EC3D86C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501190"/>
            <a:ext cx="2975811" cy="334477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977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dia, kolme kuvaa, lyhyt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F570223F-6162-4B76-97DD-6247D8BE9D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5991727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61208" y="4003912"/>
            <a:ext cx="5173579" cy="2279176"/>
          </a:xfrm>
        </p:spPr>
        <p:txBody>
          <a:bodyPr anchor="ctr">
            <a:normAutofit/>
          </a:bodyPr>
          <a:lstStyle>
            <a:lvl1pPr algn="ctr">
              <a:buNone/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7">
            <a:extLst>
              <a:ext uri="{FF2B5EF4-FFF2-40B4-BE49-F238E27FC236}">
                <a16:creationId xmlns:a16="http://schemas.microsoft.com/office/drawing/2014/main" id="{E1037746-D505-4B54-9622-F01D81E77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0273" y="0"/>
            <a:ext cx="5991727" cy="32949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CADCCD82-E1D4-4BE7-AFF3-33AD53B515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0272" y="3563003"/>
            <a:ext cx="5991728" cy="3294997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630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55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tusdia, 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3424B478-65C9-4207-9606-E2D1ECD2D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3152061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31" name="Kuva 3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32C9718-BE18-4CB8-397D-CF2F47BB18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21" y="6359542"/>
            <a:ext cx="1031164" cy="342288"/>
          </a:xfrm>
          <a:prstGeom prst="rect">
            <a:avLst/>
          </a:prstGeom>
        </p:spPr>
      </p:pic>
      <p:pic>
        <p:nvPicPr>
          <p:cNvPr id="32" name="Kuva 31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44628850-A64A-0830-5F1A-0237588A9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A7307D7A-B78E-8AD6-0224-A69D71AD8E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70" y="6370626"/>
            <a:ext cx="1031164" cy="342288"/>
          </a:xfrm>
          <a:prstGeom prst="rect">
            <a:avLst/>
          </a:prstGeom>
        </p:spPr>
      </p:pic>
      <p:sp>
        <p:nvSpPr>
          <p:cNvPr id="37" name="Kuvan paikkamerkki 15">
            <a:extLst>
              <a:ext uri="{FF2B5EF4-FFF2-40B4-BE49-F238E27FC236}">
                <a16:creationId xmlns:a16="http://schemas.microsoft.com/office/drawing/2014/main" id="{0A3B8590-0379-06E5-2673-40870694B1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8" name="Kuvan paikkamerkki 15">
            <a:extLst>
              <a:ext uri="{FF2B5EF4-FFF2-40B4-BE49-F238E27FC236}">
                <a16:creationId xmlns:a16="http://schemas.microsoft.com/office/drawing/2014/main" id="{2038C9B5-E44C-B118-F335-1024CACC7C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25884" y="0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9" name="Kuvan paikkamerkki 15">
            <a:extLst>
              <a:ext uri="{FF2B5EF4-FFF2-40B4-BE49-F238E27FC236}">
                <a16:creationId xmlns:a16="http://schemas.microsoft.com/office/drawing/2014/main" id="{20103B49-974B-1D4F-BDB7-56999092BF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1766" y="-2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0" name="Kuvan paikkamerkki 15">
            <a:extLst>
              <a:ext uri="{FF2B5EF4-FFF2-40B4-BE49-F238E27FC236}">
                <a16:creationId xmlns:a16="http://schemas.microsoft.com/office/drawing/2014/main" id="{8E2427DD-46CA-E050-E715-1AF3AD9AB2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25884" y="3152061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1" name="Kuvan paikkamerkki 15">
            <a:extLst>
              <a:ext uri="{FF2B5EF4-FFF2-40B4-BE49-F238E27FC236}">
                <a16:creationId xmlns:a16="http://schemas.microsoft.com/office/drawing/2014/main" id="{38B5032F-6B3C-675F-0E5C-EE5D409BF72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51768" y="3152061"/>
            <a:ext cx="3940232" cy="2967645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6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hlavuo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logo, teksti, Fontti, Grafiikka&#10;&#10;Kuvaus luotu automaattisesti">
            <a:extLst>
              <a:ext uri="{FF2B5EF4-FFF2-40B4-BE49-F238E27FC236}">
                <a16:creationId xmlns:a16="http://schemas.microsoft.com/office/drawing/2014/main" id="{7DDC84F1-6415-8C3D-AA4F-35D3C95FEF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185" y="85185"/>
            <a:ext cx="6687629" cy="668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tai lyhyt ajatus pelkkänä tekstin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4F080E58-FE79-49F2-9E6D-2F3447B011EE}"/>
              </a:ext>
            </a:extLst>
          </p:cNvPr>
          <p:cNvSpPr/>
          <p:nvPr/>
        </p:nvSpPr>
        <p:spPr>
          <a:xfrm>
            <a:off x="0" y="0"/>
            <a:ext cx="12192000" cy="5961862"/>
          </a:xfrm>
          <a:prstGeom prst="rect">
            <a:avLst/>
          </a:prstGeom>
          <a:solidFill>
            <a:srgbClr val="286FB7"/>
          </a:solidFill>
          <a:ln>
            <a:solidFill>
              <a:srgbClr val="286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B6DBD8B-FC4B-487A-9FD7-1171D1EEC9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4C77ACF-C6B6-4A9E-A2B2-B21D1D396D1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233467" y="896138"/>
            <a:ext cx="9725066" cy="3922295"/>
          </a:xfrm>
        </p:spPr>
        <p:txBody>
          <a:bodyPr anchor="ctr">
            <a:normAutofit/>
          </a:bodyPr>
          <a:lstStyle>
            <a:lvl1pPr algn="ctr">
              <a:buNone/>
              <a:defRPr sz="3600" b="1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54795CB-B10B-4EB2-9D39-11D96DFD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398" y="6381709"/>
            <a:ext cx="120315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algn="r"/>
            <a:fld id="{1FEECDAD-FF2E-45AB-89C8-CC474E4868F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358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lehti - Kuva ja otsikko - Marttaruu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mies, ulko, vaatetus&#10;&#10;Kuvaus luotu automaattisesti">
            <a:extLst>
              <a:ext uri="{FF2B5EF4-FFF2-40B4-BE49-F238E27FC236}">
                <a16:creationId xmlns:a16="http://schemas.microsoft.com/office/drawing/2014/main" id="{7C4FE22B-3E92-48B8-9B80-74E981D99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A969BA7A-569F-487A-86D1-27B1B9B79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8716" y="1279478"/>
            <a:ext cx="8734567" cy="4299044"/>
          </a:xfrm>
        </p:spPr>
        <p:txBody>
          <a:bodyPr anchor="ctr">
            <a:noAutofit/>
          </a:bodyPr>
          <a:lstStyle>
            <a:lvl1pPr algn="ctr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1AE4D50-4943-4CF9-BD44-E29D1800E6A0}"/>
              </a:ext>
            </a:extLst>
          </p:cNvPr>
          <p:cNvSpPr txBox="1">
            <a:spLocks/>
          </p:cNvSpPr>
          <p:nvPr/>
        </p:nvSpPr>
        <p:spPr>
          <a:xfrm>
            <a:off x="10889120" y="6393741"/>
            <a:ext cx="1203157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EECDAD-FF2E-45AB-89C8-CC474E4868FF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1" name="Kuva 10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523E4C53-D7BC-495C-80E5-D5E19B65BC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11" y="6381709"/>
            <a:ext cx="1031164" cy="3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8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E501F4C-10FB-44BE-8C70-F9F0627D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365125"/>
            <a:ext cx="10728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924110-A9C6-46B8-A719-88A3C13AC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2" y="1825625"/>
            <a:ext cx="107281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1465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64" r:id="rId4"/>
    <p:sldLayoutId id="2147483663" r:id="rId5"/>
    <p:sldLayoutId id="2147483662" r:id="rId6"/>
    <p:sldLayoutId id="2147483661" r:id="rId7"/>
    <p:sldLayoutId id="2147483665" r:id="rId8"/>
    <p:sldLayoutId id="2147483673" r:id="rId9"/>
    <p:sldLayoutId id="2147483687" r:id="rId10"/>
    <p:sldLayoutId id="2147483692" r:id="rId11"/>
    <p:sldLayoutId id="2147483690" r:id="rId12"/>
    <p:sldLayoutId id="2147483688" r:id="rId13"/>
    <p:sldLayoutId id="2147483689" r:id="rId14"/>
    <p:sldLayoutId id="2147483691" r:id="rId15"/>
    <p:sldLayoutId id="2147483693" r:id="rId16"/>
    <p:sldLayoutId id="2147483685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66" r:id="rId24"/>
    <p:sldLayoutId id="2147483677" r:id="rId25"/>
    <p:sldLayoutId id="2147483672" r:id="rId26"/>
    <p:sldLayoutId id="2147483675" r:id="rId27"/>
    <p:sldLayoutId id="2147483695" r:id="rId28"/>
    <p:sldLayoutId id="2147483696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86F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A3651E7-371F-4071-B523-7659375D73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Martat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85F9B4B2-0528-425B-9B2A-CD8BFBA5A0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Kuvan paikkamerkki 6" descr="Kuva, joka sisältää kohteen henkilö, vaate, kasvi, hymy&#10;&#10;Kuvaus luotu automaattisesti">
            <a:extLst>
              <a:ext uri="{FF2B5EF4-FFF2-40B4-BE49-F238E27FC236}">
                <a16:creationId xmlns:a16="http://schemas.microsoft.com/office/drawing/2014/main" id="{D12283C9-1BCA-F775-556F-916125875B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8377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715AC5-7125-43EC-9FA8-A323F65C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1128395"/>
          </a:xfrm>
        </p:spPr>
        <p:txBody>
          <a:bodyPr/>
          <a:lstStyle/>
          <a:p>
            <a:r>
              <a:rPr lang="fi-FI" dirty="0"/>
              <a:t>Tyytyväisiä asiakkaita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9629DE-7798-4042-BA1D-BC027523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1889759"/>
            <a:ext cx="6605335" cy="44937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Marttojen kotitalousneuvonnan arvioita:</a:t>
            </a:r>
          </a:p>
          <a:p>
            <a:r>
              <a:rPr lang="fi-FI" b="1" dirty="0"/>
              <a:t>Yleisarvosana 4,6 </a:t>
            </a:r>
            <a:r>
              <a:rPr lang="fi-FI" dirty="0"/>
              <a:t>(asteikolla 1-5). </a:t>
            </a:r>
          </a:p>
          <a:p>
            <a:r>
              <a:rPr lang="fi-FI" b="1" dirty="0"/>
              <a:t>92 % </a:t>
            </a:r>
            <a:r>
              <a:rPr lang="fi-FI" dirty="0"/>
              <a:t>koki toiminnan hyödylliseksi. </a:t>
            </a:r>
          </a:p>
          <a:p>
            <a:r>
              <a:rPr lang="fi-FI" b="1" dirty="0"/>
              <a:t>94 % </a:t>
            </a:r>
            <a:r>
              <a:rPr lang="fi-FI" dirty="0"/>
              <a:t>ilahtui ja virkistyi</a:t>
            </a:r>
          </a:p>
          <a:p>
            <a:r>
              <a:rPr lang="fi-FI" b="1" dirty="0"/>
              <a:t>88 %</a:t>
            </a:r>
            <a:r>
              <a:rPr lang="fi-FI" dirty="0"/>
              <a:t> oppi uutta. </a:t>
            </a:r>
          </a:p>
          <a:p>
            <a:r>
              <a:rPr lang="fi-FI" b="1" dirty="0"/>
              <a:t>96 %</a:t>
            </a:r>
            <a:r>
              <a:rPr lang="fi-FI" dirty="0"/>
              <a:t> koki, että toiminnassa kaikki </a:t>
            </a:r>
            <a:br>
              <a:rPr lang="fi-FI" dirty="0"/>
            </a:br>
            <a:r>
              <a:rPr lang="fi-FI" dirty="0"/>
              <a:t>olivat yhdenvertaisia. </a:t>
            </a:r>
          </a:p>
          <a:p>
            <a:r>
              <a:rPr lang="fi-FI" b="1" dirty="0"/>
              <a:t>96 % </a:t>
            </a:r>
            <a:r>
              <a:rPr lang="fi-FI" dirty="0"/>
              <a:t>suosittelee Marttoja.</a:t>
            </a:r>
          </a:p>
          <a:p>
            <a:r>
              <a:rPr lang="fi-FI" b="1" dirty="0"/>
              <a:t>Puolet</a:t>
            </a:r>
            <a:r>
              <a:rPr lang="fi-FI" dirty="0"/>
              <a:t> suomalaisista tuntee Marttojen kotitalousneuvonnan </a:t>
            </a:r>
            <a:br>
              <a:rPr lang="fi-FI" dirty="0"/>
            </a:br>
            <a:r>
              <a:rPr lang="fi-FI" dirty="0"/>
              <a:t>(Kestävä arki -tutkimus).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700" dirty="0"/>
              <a:t>(Luvut vuodelta 2023)</a:t>
            </a:r>
          </a:p>
        </p:txBody>
      </p:sp>
      <p:pic>
        <p:nvPicPr>
          <p:cNvPr id="6" name="Kuvan paikkamerkki 5" descr="Kuva, joka sisältää kohteen henkilö, sisä, kuppi, ruokapöytä&#10;&#10;Kuvaus luotu automaattisesti">
            <a:extLst>
              <a:ext uri="{FF2B5EF4-FFF2-40B4-BE49-F238E27FC236}">
                <a16:creationId xmlns:a16="http://schemas.microsoft.com/office/drawing/2014/main" id="{35583D8B-6E4A-4A72-9A94-67751C008D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8113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6B8DD5-3AEC-46B8-B45F-FD011842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5"/>
            <a:ext cx="5173579" cy="1463676"/>
          </a:xfrm>
        </p:spPr>
        <p:txBody>
          <a:bodyPr/>
          <a:lstStyle/>
          <a:p>
            <a:r>
              <a:rPr lang="fi-FI" dirty="0"/>
              <a:t>Kohdennettu neuvonta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064699-44AD-4E30-8FA4-013E2E08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275840"/>
            <a:ext cx="5173579" cy="390112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/>
              <a:t>Yhteistyössä kumppaniemme ja rahoittajiemme kanssa tuemme erityistä tukea tarvitsevia ja vähennämme eriarvoisuutta.</a:t>
            </a:r>
            <a:endParaRPr lang="fi-FI" dirty="0">
              <a:cs typeface="Calibri"/>
            </a:endParaRPr>
          </a:p>
          <a:p>
            <a:r>
              <a:rPr lang="fi-FI" dirty="0">
                <a:ea typeface="+mn-lt"/>
                <a:cs typeface="+mn-lt"/>
              </a:rPr>
              <a:t>Neuvontamme edistää omatoimista selviytymistä arjessa ja vahvistaa osallisuutta. </a:t>
            </a:r>
            <a:endParaRPr lang="fi-FI" dirty="0">
              <a:cs typeface="Calibri"/>
            </a:endParaRPr>
          </a:p>
          <a:p>
            <a:r>
              <a:rPr lang="fi-FI" dirty="0"/>
              <a:t>Neuvontaa kohdennetaan lapsille ja lapsiperheille, nuorille, ikäihmisille, miehille, kotoutujille, maahan muuttaneille, mielenterveys- ja päihdekuntoutujille sekä rikostaustaisille ja heidän läheisilleen.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Kuvan paikkamerkki 7" descr="Kuva, joka sisältää kohteen pöytä, henkilö, sisä, kuppi&#10;&#10;Kuvaus luotu automaattisesti">
            <a:extLst>
              <a:ext uri="{FF2B5EF4-FFF2-40B4-BE49-F238E27FC236}">
                <a16:creationId xmlns:a16="http://schemas.microsoft.com/office/drawing/2014/main" id="{45DD35BB-4AD0-B167-1610-BE4080D014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105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DB75BF4-F429-31F0-2CDB-61C94A3605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Jäsenyys</a:t>
            </a:r>
          </a:p>
        </p:txBody>
      </p:sp>
    </p:spTree>
    <p:extLst>
      <p:ext uri="{BB962C8B-B14F-4D97-AF65-F5344CB8AC3E}">
        <p14:creationId xmlns:p14="http://schemas.microsoft.com/office/powerpoint/2010/main" val="207199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5059A7-2649-47BB-9D27-CF723B1B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Martat </a:t>
            </a:r>
            <a:br>
              <a:rPr lang="fi-FI"/>
            </a:br>
            <a:r>
              <a:rPr lang="fi-FI"/>
              <a:t>kuuluu kaikille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6D3C4C-7BA1-4E74-AF03-E4DF91BF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Ihmiset iästä, sukupuolesta, kansalaisuudesta, seksuaalisesta suuntautumisesta, uskonnosta, vakaumuksesta tai muusta taustasta riippumatta ovat tervetulleita ja toivottuja mukaan </a:t>
            </a:r>
            <a:r>
              <a:rPr lang="fi-FI" dirty="0" err="1"/>
              <a:t>marttoihin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8" name="Kuvan paikkamerkki 7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0A3094D0-B29C-317B-CDC0-D37F2EEA6B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753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61F872-DF67-499D-96E6-F7FB072D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Martat on </a:t>
            </a:r>
            <a:br>
              <a:rPr lang="fi-FI"/>
            </a:br>
            <a:r>
              <a:rPr lang="fi-FI"/>
              <a:t>vahva yhteisö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A6C9D0-4B40-4196-A005-29E59385F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Marttojen parissa oppii uusia taitoja ja pääsee vaikuttamaan lähiympäristöön sekä yhteiskuntaan.</a:t>
            </a:r>
          </a:p>
          <a:p>
            <a:r>
              <a:rPr lang="fi-FI" dirty="0"/>
              <a:t>38 500 </a:t>
            </a:r>
            <a:r>
              <a:rPr lang="fi-FI" dirty="0" err="1"/>
              <a:t>marttaa</a:t>
            </a:r>
            <a:r>
              <a:rPr lang="fi-FI" dirty="0"/>
              <a:t> toimii lähes 1 000 marttayhdistyksessä eri puolilla Suomea.</a:t>
            </a:r>
          </a:p>
          <a:p>
            <a:r>
              <a:rPr lang="fi-FI" dirty="0"/>
              <a:t>Martat muuttavat maailmaa tekemällä pieniä asioita isosti.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8" name="Kuvan paikkamerkki 7" descr="Kuva, joka sisältää kohteen vaate, Ihmisen kasvot, henkilö, hymy&#10;&#10;Kuvaus luotu automaattisesti">
            <a:extLst>
              <a:ext uri="{FF2B5EF4-FFF2-40B4-BE49-F238E27FC236}">
                <a16:creationId xmlns:a16="http://schemas.microsoft.com/office/drawing/2014/main" id="{40CE19C9-084A-03EE-D5F6-57C62F4A84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684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90B2CB-6BFD-B2AE-E6FD-3E83A7A9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Marttayhdistysten toiminnan pääteemat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DB1489-3F68-2DCD-EEA7-636057329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Kädentaidot</a:t>
            </a:r>
          </a:p>
          <a:p>
            <a:r>
              <a:rPr lang="fi-FI" dirty="0"/>
              <a:t>Ruoka ja ravitsemus</a:t>
            </a:r>
          </a:p>
          <a:p>
            <a:r>
              <a:rPr lang="fi-FI" dirty="0"/>
              <a:t>Hyvinvointi</a:t>
            </a:r>
          </a:p>
          <a:p>
            <a:r>
              <a:rPr lang="fi-FI" dirty="0"/>
              <a:t>Kulttuuri</a:t>
            </a:r>
          </a:p>
          <a:p>
            <a:r>
              <a:rPr lang="fi-FI" dirty="0"/>
              <a:t>Luonnontuotteet</a:t>
            </a:r>
          </a:p>
          <a:p>
            <a:r>
              <a:rPr lang="fi-FI" dirty="0"/>
              <a:t>Kotipuutarha ja huonekasvit</a:t>
            </a:r>
          </a:p>
          <a:p>
            <a:r>
              <a:rPr lang="fi-FI" dirty="0"/>
              <a:t>Liikunta</a:t>
            </a:r>
          </a:p>
          <a:p>
            <a:endParaRPr lang="fi-FI" dirty="0"/>
          </a:p>
        </p:txBody>
      </p:sp>
      <p:pic>
        <p:nvPicPr>
          <p:cNvPr id="6" name="Kuvan paikkamerkki 5" descr="Kuva, joka sisältää kohteen henkilö, vaate, Ihmisen kasvot, puu&#10;&#10;Kuvaus luotu automaattisesti">
            <a:extLst>
              <a:ext uri="{FF2B5EF4-FFF2-40B4-BE49-F238E27FC236}">
                <a16:creationId xmlns:a16="http://schemas.microsoft.com/office/drawing/2014/main" id="{029A3398-62A6-EE92-D037-B3CE0DE4DC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507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2202E0F-B8F9-9C3C-E769-BCF54B56C8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Viestintä ja vaikuttaminen</a:t>
            </a:r>
          </a:p>
        </p:txBody>
      </p:sp>
    </p:spTree>
    <p:extLst>
      <p:ext uri="{BB962C8B-B14F-4D97-AF65-F5344CB8AC3E}">
        <p14:creationId xmlns:p14="http://schemas.microsoft.com/office/powerpoint/2010/main" val="1925658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6253D2-2B12-4DC7-9C28-BE40644F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764619"/>
            <a:ext cx="5173579" cy="1368981"/>
          </a:xfrm>
        </p:spPr>
        <p:txBody>
          <a:bodyPr/>
          <a:lstStyle/>
          <a:p>
            <a:r>
              <a:rPr lang="fi-FI" dirty="0"/>
              <a:t>Viestimme ja vaikutamme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257CC9-587D-4DA1-994B-BF7A21097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631441"/>
            <a:ext cx="5173579" cy="3545522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Vaikutamme ympäristölle, taloudelle ja terveydelle kestävien valintojen puolesta</a:t>
            </a:r>
          </a:p>
          <a:p>
            <a:r>
              <a:rPr lang="fi-FI" dirty="0"/>
              <a:t>Muita teemojamme ovat mm. varautuminen, energiansäästö, kestävä ruokamurros sekä viherpesuun ja viherväittämiin liittyvät ilmiöt. </a:t>
            </a:r>
          </a:p>
          <a:p>
            <a:r>
              <a:rPr lang="fi-FI" dirty="0"/>
              <a:t>Olemme mukana lukuisissa työryhmissä, teemme kannanottoja ja vastaamme lausuntopyyntöihin sekä osallistumme yhteiskunnalliseen keskusteluun ja kampanjoihin. </a:t>
            </a:r>
          </a:p>
        </p:txBody>
      </p:sp>
      <p:pic>
        <p:nvPicPr>
          <p:cNvPr id="8" name="Kuvan paikkamerkki 7" descr="Kuva, joka sisältää kohteen teksti, henkilö, ulko&#10;&#10;Kuvaus luotu automaattisesti">
            <a:extLst>
              <a:ext uri="{FF2B5EF4-FFF2-40B4-BE49-F238E27FC236}">
                <a16:creationId xmlns:a16="http://schemas.microsoft.com/office/drawing/2014/main" id="{9181FDA1-BB12-28F3-8976-32E6E2CD00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6696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2C69CAF-3729-02D1-84F8-E8659238C4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Kansainvälinen toiminta</a:t>
            </a:r>
          </a:p>
        </p:txBody>
      </p:sp>
    </p:spTree>
    <p:extLst>
      <p:ext uri="{BB962C8B-B14F-4D97-AF65-F5344CB8AC3E}">
        <p14:creationId xmlns:p14="http://schemas.microsoft.com/office/powerpoint/2010/main" val="364733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0CB674-2363-491D-A449-F9617D98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4"/>
            <a:ext cx="5299509" cy="1889804"/>
          </a:xfrm>
        </p:spPr>
        <p:txBody>
          <a:bodyPr>
            <a:normAutofit/>
          </a:bodyPr>
          <a:lstStyle/>
          <a:p>
            <a:r>
              <a:rPr lang="fi-FI" dirty="0"/>
              <a:t>Kehitysyhteistyötä Afrikassa yli 40 vuotta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A266E2-DF29-4D71-A93F-07D1B8D77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450237"/>
            <a:ext cx="5173579" cy="3726725"/>
          </a:xfrm>
        </p:spPr>
        <p:txBody>
          <a:bodyPr>
            <a:normAutofit fontScale="62500" lnSpcReduction="20000"/>
          </a:bodyPr>
          <a:lstStyle/>
          <a:p>
            <a:r>
              <a:rPr lang="fi-FI" sz="2800" dirty="0"/>
              <a:t>Marttaliiton kansainväliset hankkeet edistävät haavoittuvassa asemassa olevien tyttöjen ja naisten asemaa. </a:t>
            </a:r>
          </a:p>
          <a:p>
            <a:r>
              <a:rPr lang="fi-FI" sz="2800" b="1" dirty="0"/>
              <a:t>Etiopiassa</a:t>
            </a:r>
            <a:r>
              <a:rPr lang="fi-FI" sz="2800" dirty="0"/>
              <a:t> työskentelemme yhdessä vammaisten ihmisoikeusjärjestö Kynnyksen ja paikallisen vammaisten naisten järjestön kanssa.</a:t>
            </a:r>
          </a:p>
          <a:p>
            <a:r>
              <a:rPr lang="fi-FI" sz="2800" b="1" dirty="0"/>
              <a:t>Malawissa</a:t>
            </a:r>
            <a:r>
              <a:rPr lang="fi-FI" sz="2800" dirty="0"/>
              <a:t> tuemme maaseudun äitien ryhmiä koulutuksella ja pienrahoituksella yhdessä  Väestöliiton ja MLL:n kanassa. </a:t>
            </a:r>
          </a:p>
          <a:p>
            <a:r>
              <a:rPr lang="fi-FI" sz="2800" b="1" dirty="0"/>
              <a:t>Sambiassa</a:t>
            </a:r>
            <a:r>
              <a:rPr lang="fi-FI" sz="2800" dirty="0"/>
              <a:t> Marttaliitto ja Kynnys tukevat vammaisten naisten hyvää arkea ja elannon hankkimista paikallisen kumppanin kanssa.</a:t>
            </a:r>
          </a:p>
          <a:p>
            <a:r>
              <a:rPr lang="fi-FI" sz="2800" b="1" dirty="0"/>
              <a:t>Somalimaassa</a:t>
            </a:r>
            <a:r>
              <a:rPr lang="fi-FI" sz="2800" dirty="0"/>
              <a:t> vahvistetaan haavoittuvassa asemassa olevien naisten ravitsemustaitoja ja taloudellista asemaa.</a:t>
            </a:r>
            <a:endParaRPr lang="fi-FI" dirty="0"/>
          </a:p>
        </p:txBody>
      </p:sp>
      <p:pic>
        <p:nvPicPr>
          <p:cNvPr id="12" name="Kuvan paikkamerkki 11" descr="Kuva, joka sisältää kohteen henkilö, vaate, piha-, Ihmisen kasvot&#10;&#10;Kuvaus luotu automaattisesti">
            <a:extLst>
              <a:ext uri="{FF2B5EF4-FFF2-40B4-BE49-F238E27FC236}">
                <a16:creationId xmlns:a16="http://schemas.microsoft.com/office/drawing/2014/main" id="{C44F2065-C7D5-5675-E1BA-7E45354EAD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740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n paikkamerkki 18" descr="Kuva, joka sisältää kohteen teksti, Ihmisen kasvot, vaate, hymy&#10;&#10;Kuvaus luotu automaattisesti">
            <a:extLst>
              <a:ext uri="{FF2B5EF4-FFF2-40B4-BE49-F238E27FC236}">
                <a16:creationId xmlns:a16="http://schemas.microsoft.com/office/drawing/2014/main" id="{870F5ED3-306C-7246-47BE-9D0F3F8F91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9706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495A603-5415-CD92-88DF-F1C1EFA1D4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Yhteistyö ja kumppanuudet</a:t>
            </a:r>
          </a:p>
        </p:txBody>
      </p:sp>
    </p:spTree>
    <p:extLst>
      <p:ext uri="{BB962C8B-B14F-4D97-AF65-F5344CB8AC3E}">
        <p14:creationId xmlns:p14="http://schemas.microsoft.com/office/powerpoint/2010/main" val="188146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B84959-054B-F061-4BFB-0A9ACAAC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6605337" cy="1534795"/>
          </a:xfrm>
        </p:spPr>
        <p:txBody>
          <a:bodyPr>
            <a:normAutofit/>
          </a:bodyPr>
          <a:lstStyle/>
          <a:p>
            <a:r>
              <a:rPr lang="fi-FI" dirty="0"/>
              <a:t>Esimerkkejä yritysyhteistyöstä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9AAE3C-FD0F-ACF0-3168-BBF793D6A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0" y="2275840"/>
            <a:ext cx="6605335" cy="3901123"/>
          </a:xfrm>
        </p:spPr>
        <p:txBody>
          <a:bodyPr>
            <a:normAutofit/>
          </a:bodyPr>
          <a:lstStyle/>
          <a:p>
            <a:r>
              <a:rPr lang="fi-FI" b="1" dirty="0"/>
              <a:t>Fazer</a:t>
            </a:r>
            <a:r>
              <a:rPr lang="fi-FI" dirty="0"/>
              <a:t> – </a:t>
            </a:r>
            <a:r>
              <a:rPr lang="fi-FI" b="0" i="0" dirty="0">
                <a:effectLst/>
                <a:latin typeface="-apple-system"/>
              </a:rPr>
              <a:t>Kaikkea kaurasta –kurssiaineiston tuottaminen.</a:t>
            </a:r>
          </a:p>
          <a:p>
            <a:r>
              <a:rPr lang="fi-FI" b="1" dirty="0">
                <a:latin typeface="-apple-system"/>
              </a:rPr>
              <a:t>Nordqvist </a:t>
            </a:r>
            <a:r>
              <a:rPr lang="fi-FI" dirty="0">
                <a:latin typeface="-apple-system"/>
              </a:rPr>
              <a:t>– Martan teehetki -kampanja. </a:t>
            </a:r>
            <a:endParaRPr lang="fi-FI" b="1" i="0" dirty="0">
              <a:effectLst/>
              <a:latin typeface="-apple-system"/>
            </a:endParaRPr>
          </a:p>
          <a:p>
            <a:r>
              <a:rPr lang="fi-FI" b="1" dirty="0">
                <a:cs typeface="Calibri"/>
              </a:rPr>
              <a:t>S-ryhmä</a:t>
            </a:r>
            <a:r>
              <a:rPr lang="fi-FI" dirty="0">
                <a:cs typeface="Calibri"/>
              </a:rPr>
              <a:t> – Ässäkokki-kursseja järjestetty vuodesta 2018.</a:t>
            </a:r>
            <a:endParaRPr lang="fi-FI" dirty="0"/>
          </a:p>
          <a:p>
            <a:r>
              <a:rPr lang="fi-FI" b="1" dirty="0" err="1"/>
              <a:t>Biolan</a:t>
            </a:r>
            <a:r>
              <a:rPr lang="fi-FI" dirty="0"/>
              <a:t> – Kompostointiaiheisen videosarjan tuottaminen.</a:t>
            </a:r>
          </a:p>
          <a:p>
            <a:r>
              <a:rPr lang="fi-FI" b="1" dirty="0"/>
              <a:t>Tulikivi</a:t>
            </a:r>
            <a:r>
              <a:rPr lang="fi-FI" dirty="0"/>
              <a:t> – </a:t>
            </a:r>
            <a:r>
              <a:rPr lang="fi-FI" b="0" i="0" dirty="0">
                <a:solidFill>
                  <a:srgbClr val="2A2A2A"/>
                </a:solidFill>
                <a:effectLst/>
                <a:latin typeface="brandon-grotesque"/>
              </a:rPr>
              <a:t>Viikon takkaruokareseptit –videosarja Pohjois-Karjalan Marttojen kanssa</a:t>
            </a:r>
            <a:r>
              <a:rPr lang="fi-FI" dirty="0">
                <a:solidFill>
                  <a:srgbClr val="2A2A2A"/>
                </a:solidFill>
                <a:latin typeface="brandon-grotesque"/>
              </a:rPr>
              <a:t>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D6782E4F-82CE-BF2A-A849-FCD6B8A10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n paikkamerkki 5" descr="Kuva, joka sisältää kohteen henkilö, ruoka, pöytä, sisä&#10;&#10;Kuvaus luotu automaattisesti">
            <a:extLst>
              <a:ext uri="{FF2B5EF4-FFF2-40B4-BE49-F238E27FC236}">
                <a16:creationId xmlns:a16="http://schemas.microsoft.com/office/drawing/2014/main" id="{DFBEAC02-A7A3-2BFF-13FA-06B7B47F71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9986" y="1"/>
            <a:ext cx="46720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6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6D9692E-87F5-7F47-D749-7D73AF87ED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</p:spTree>
    <p:extLst>
      <p:ext uri="{BB962C8B-B14F-4D97-AF65-F5344CB8AC3E}">
        <p14:creationId xmlns:p14="http://schemas.microsoft.com/office/powerpoint/2010/main" val="4143972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3">
            <a:extLst>
              <a:ext uri="{FF2B5EF4-FFF2-40B4-BE49-F238E27FC236}">
                <a16:creationId xmlns:a16="http://schemas.microsoft.com/office/drawing/2014/main" id="{4C30C5F2-CC5A-4C73-9094-F1F575E4D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72402"/>
              </p:ext>
            </p:extLst>
          </p:nvPr>
        </p:nvGraphicFramePr>
        <p:xfrm>
          <a:off x="1190173" y="547354"/>
          <a:ext cx="9811653" cy="549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353">
                  <a:extLst>
                    <a:ext uri="{9D8B030D-6E8A-4147-A177-3AD203B41FA5}">
                      <a16:colId xmlns:a16="http://schemas.microsoft.com/office/drawing/2014/main" val="5001281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1932486646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631499867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1757769963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916993394"/>
                    </a:ext>
                  </a:extLst>
                </a:gridCol>
                <a:gridCol w="1282390">
                  <a:extLst>
                    <a:ext uri="{9D8B030D-6E8A-4147-A177-3AD203B41FA5}">
                      <a16:colId xmlns:a16="http://schemas.microsoft.com/office/drawing/2014/main" val="156815339"/>
                    </a:ext>
                  </a:extLst>
                </a:gridCol>
                <a:gridCol w="1499360">
                  <a:extLst>
                    <a:ext uri="{9D8B030D-6E8A-4147-A177-3AD203B41FA5}">
                      <a16:colId xmlns:a16="http://schemas.microsoft.com/office/drawing/2014/main" val="3185392753"/>
                    </a:ext>
                  </a:extLst>
                </a:gridCol>
              </a:tblGrid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chemeClr val="bg1"/>
                          </a:solidFill>
                          <a:latin typeface="+mn-lt"/>
                        </a:rPr>
                        <a:t>Marttoja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bg1"/>
                          </a:solidFill>
                          <a:latin typeface="+mn-lt"/>
                        </a:rPr>
                        <a:t>38 500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08999"/>
                  </a:ext>
                </a:extLst>
              </a:tr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Marttayhdistyksiä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n. 1 000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858303"/>
                  </a:ext>
                </a:extLst>
              </a:tr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Vapaaehtoistunteja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accent1"/>
                          </a:solidFill>
                          <a:latin typeface="+mn-lt"/>
                        </a:rPr>
                        <a:t>449 000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139506"/>
                  </a:ext>
                </a:extLst>
              </a:tr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Martta-tapahtumia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accent1"/>
                          </a:solidFill>
                          <a:latin typeface="+mn-lt"/>
                        </a:rPr>
                        <a:t>26 000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518465"/>
                  </a:ext>
                </a:extLst>
              </a:tr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joissa osallistujia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chemeClr val="accent1"/>
                          </a:solidFill>
                          <a:latin typeface="+mn-lt"/>
                        </a:rPr>
                        <a:t>828 000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21074"/>
                  </a:ext>
                </a:extLst>
              </a:tr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Neuvontatapahtumia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2400" b="0" kern="1200" dirty="0">
                          <a:solidFill>
                            <a:srgbClr val="286FB7"/>
                          </a:solidFill>
                          <a:latin typeface="+mn-lt"/>
                          <a:ea typeface="+mn-ea"/>
                          <a:cs typeface="+mn-cs"/>
                        </a:rPr>
                        <a:t>4 664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280542"/>
                  </a:ext>
                </a:extLst>
              </a:tr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>
                          <a:solidFill>
                            <a:srgbClr val="286FB7"/>
                          </a:solidFill>
                          <a:latin typeface="+mn-lt"/>
                        </a:rPr>
                        <a:t>Joissa osallistujia</a:t>
                      </a:r>
                      <a:endParaRPr lang="fi-FI" sz="2400" b="0" dirty="0">
                        <a:solidFill>
                          <a:srgbClr val="286FB7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i-FI" sz="2400" b="0" kern="1200" dirty="0">
                          <a:solidFill>
                            <a:srgbClr val="286FB7"/>
                          </a:solidFill>
                          <a:latin typeface="+mn-lt"/>
                          <a:ea typeface="+mn-ea"/>
                          <a:cs typeface="+mn-cs"/>
                        </a:rPr>
                        <a:t>110 700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283083"/>
                  </a:ext>
                </a:extLst>
              </a:tr>
              <a:tr h="504742">
                <a:tc gridSpan="3">
                  <a:txBody>
                    <a:bodyPr/>
                    <a:lstStyle/>
                    <a:p>
                      <a:pPr lvl="0" algn="r"/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Martat.fi-vierailuja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i-FI" sz="2400" b="0" dirty="0">
                          <a:solidFill>
                            <a:srgbClr val="286FB7"/>
                          </a:solidFill>
                          <a:latin typeface="+mn-lt"/>
                        </a:rPr>
                        <a:t>9 miljoonaa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320208"/>
                  </a:ext>
                </a:extLst>
              </a:tr>
              <a:tr h="409402"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rgbClr val="286FB7"/>
                          </a:solidFill>
                          <a:latin typeface="+mn-lt"/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rgbClr val="286FB7"/>
                          </a:solidFill>
                          <a:latin typeface="+mn-lt"/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rgbClr val="286FB7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rgbClr val="286FB7"/>
                          </a:solidFill>
                          <a:latin typeface="+mn-lt"/>
                        </a:rPr>
                        <a:t>LinkedIn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rgbClr val="286FB7"/>
                          </a:solidFill>
                          <a:latin typeface="+mn-lt"/>
                        </a:rPr>
                        <a:t>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rgbClr val="286FB7"/>
                          </a:solidFill>
                          <a:latin typeface="+mn-lt"/>
                        </a:rPr>
                        <a:t>Sovellus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b="1" dirty="0">
                          <a:solidFill>
                            <a:srgbClr val="286FB7"/>
                          </a:solidFill>
                          <a:latin typeface="+mn-lt"/>
                        </a:rPr>
                        <a:t>Lehti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93141"/>
                  </a:ext>
                </a:extLst>
              </a:tr>
              <a:tr h="409402"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@martatvinkkaa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@marttailu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@martta-liitto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Martat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err="1">
                          <a:solidFill>
                            <a:srgbClr val="286FB7"/>
                          </a:solidFill>
                          <a:latin typeface="+mn-lt"/>
                        </a:rPr>
                        <a:t>MartatTV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Martat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Martat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523132"/>
                  </a:ext>
                </a:extLst>
              </a:tr>
              <a:tr h="409402"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102 000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110 000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11 300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1 800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4 500 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40 000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>
                          <a:solidFill>
                            <a:srgbClr val="286FB7"/>
                          </a:solidFill>
                          <a:latin typeface="+mn-lt"/>
                        </a:rPr>
                        <a:t>45 000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17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46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14BBBD-7BEF-42BA-97E8-DE185C60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60" y="357463"/>
            <a:ext cx="5173579" cy="2498391"/>
          </a:xfrm>
        </p:spPr>
        <p:txBody>
          <a:bodyPr/>
          <a:lstStyle/>
          <a:p>
            <a:r>
              <a:rPr lang="fi-FI" dirty="0"/>
              <a:t>Seuraa Marttoja somessa!</a:t>
            </a:r>
          </a:p>
        </p:txBody>
      </p:sp>
      <p:pic>
        <p:nvPicPr>
          <p:cNvPr id="8" name="Kuvan paikkamerkki 7" descr="Kuva, joka sisältää kohteen henkilö, mies&#10;&#10;Kuvaus luotu automaattisesti">
            <a:extLst>
              <a:ext uri="{FF2B5EF4-FFF2-40B4-BE49-F238E27FC236}">
                <a16:creationId xmlns:a16="http://schemas.microsoft.com/office/drawing/2014/main" id="{CF251B1B-4855-E2C4-5D01-F58FA24CA3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898240D9-1943-05BD-23B4-770775206475}"/>
              </a:ext>
            </a:extLst>
          </p:cNvPr>
          <p:cNvGrpSpPr/>
          <p:nvPr/>
        </p:nvGrpSpPr>
        <p:grpSpPr>
          <a:xfrm>
            <a:off x="773005" y="3132875"/>
            <a:ext cx="831029" cy="1467551"/>
            <a:chOff x="484065" y="3352100"/>
            <a:chExt cx="831029" cy="1467551"/>
          </a:xfrm>
        </p:grpSpPr>
        <p:sp>
          <p:nvSpPr>
            <p:cNvPr id="3" name="Sisällön paikkamerkki 2">
              <a:extLst>
                <a:ext uri="{FF2B5EF4-FFF2-40B4-BE49-F238E27FC236}">
                  <a16:creationId xmlns:a16="http://schemas.microsoft.com/office/drawing/2014/main" id="{95610B4F-1089-4C99-8C46-E1C9755A06B6}"/>
                </a:ext>
              </a:extLst>
            </p:cNvPr>
            <p:cNvSpPr>
              <a:spLocks noGrp="1"/>
            </p:cNvSpPr>
            <p:nvPr>
              <p:ph idx="1"/>
            </p:nvPr>
          </p:nvSpPr>
          <p:spPr>
            <a:xfrm>
              <a:off x="484065" y="4305301"/>
              <a:ext cx="831029" cy="514350"/>
            </a:xfrm>
          </p:spPr>
          <p:txBody>
            <a:bodyPr>
              <a:normAutofit/>
            </a:bodyPr>
            <a:lstStyle/>
            <a:p>
              <a:pPr marL="0" indent="0">
                <a:buNone/>
              </a:pPr>
              <a:r>
                <a:rPr lang="fi-FI" sz="1400"/>
                <a:t>Martat </a:t>
              </a:r>
              <a:br>
                <a:rPr lang="fi-FI" sz="1400"/>
              </a:br>
              <a:r>
                <a:rPr lang="fi-FI" sz="1400"/>
                <a:t>vinkkaa</a:t>
              </a:r>
            </a:p>
            <a:p>
              <a:endParaRPr lang="fi-FI" sz="1400"/>
            </a:p>
          </p:txBody>
        </p:sp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E7C3EEC9-E6C7-7810-5FDB-B86F7D5B5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345" y="3352100"/>
              <a:ext cx="789749" cy="788463"/>
            </a:xfrm>
            <a:prstGeom prst="rect">
              <a:avLst/>
            </a:prstGeom>
          </p:spPr>
        </p:pic>
      </p:grp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D717977E-9B84-40E0-9468-0400B9DF895C}"/>
              </a:ext>
            </a:extLst>
          </p:cNvPr>
          <p:cNvGrpSpPr/>
          <p:nvPr/>
        </p:nvGrpSpPr>
        <p:grpSpPr>
          <a:xfrm>
            <a:off x="1766107" y="3144500"/>
            <a:ext cx="1184550" cy="1362330"/>
            <a:chOff x="1421765" y="3352100"/>
            <a:chExt cx="1184550" cy="1362330"/>
          </a:xfrm>
        </p:grpSpPr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00D882BA-10C4-8B25-9E10-63335DC07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0465" y="3352100"/>
              <a:ext cx="789751" cy="788463"/>
            </a:xfrm>
            <a:prstGeom prst="rect">
              <a:avLst/>
            </a:prstGeom>
          </p:spPr>
        </p:pic>
        <p:sp>
          <p:nvSpPr>
            <p:cNvPr id="21" name="Sisällön paikkamerkki 2">
              <a:extLst>
                <a:ext uri="{FF2B5EF4-FFF2-40B4-BE49-F238E27FC236}">
                  <a16:creationId xmlns:a16="http://schemas.microsoft.com/office/drawing/2014/main" id="{C0F8E59D-8E44-A6B1-28F8-7685920D8AD1}"/>
                </a:ext>
              </a:extLst>
            </p:cNvPr>
            <p:cNvSpPr txBox="1">
              <a:spLocks/>
            </p:cNvSpPr>
            <p:nvPr/>
          </p:nvSpPr>
          <p:spPr>
            <a:xfrm>
              <a:off x="1421765" y="4343401"/>
              <a:ext cx="1184550" cy="3710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1400" dirty="0" err="1"/>
                <a:t>Marttailu</a:t>
              </a:r>
              <a:endParaRPr lang="fi-FI" sz="1400" dirty="0"/>
            </a:p>
          </p:txBody>
        </p:sp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59C57E39-D385-DC45-5A11-EF3829688CD5}"/>
              </a:ext>
            </a:extLst>
          </p:cNvPr>
          <p:cNvGrpSpPr/>
          <p:nvPr/>
        </p:nvGrpSpPr>
        <p:grpSpPr>
          <a:xfrm>
            <a:off x="824846" y="4709668"/>
            <a:ext cx="1195081" cy="1412531"/>
            <a:chOff x="3614676" y="3349523"/>
            <a:chExt cx="1195081" cy="1412531"/>
          </a:xfrm>
        </p:grpSpPr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615BA41C-6A14-E8A9-D8EA-D45CE26BA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4676" y="3349523"/>
              <a:ext cx="792330" cy="791040"/>
            </a:xfrm>
            <a:prstGeom prst="rect">
              <a:avLst/>
            </a:prstGeom>
          </p:spPr>
        </p:pic>
        <p:sp>
          <p:nvSpPr>
            <p:cNvPr id="5" name="Sisällön paikkamerkki 2">
              <a:extLst>
                <a:ext uri="{FF2B5EF4-FFF2-40B4-BE49-F238E27FC236}">
                  <a16:creationId xmlns:a16="http://schemas.microsoft.com/office/drawing/2014/main" id="{2E96AC52-6C2F-C6CC-3BB9-E73345DFEE18}"/>
                </a:ext>
              </a:extLst>
            </p:cNvPr>
            <p:cNvSpPr txBox="1">
              <a:spLocks/>
            </p:cNvSpPr>
            <p:nvPr/>
          </p:nvSpPr>
          <p:spPr>
            <a:xfrm>
              <a:off x="3625207" y="4391025"/>
              <a:ext cx="1184550" cy="3710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1400" err="1"/>
                <a:t>MartatTv</a:t>
              </a:r>
              <a:endParaRPr lang="fi-FI" sz="1400"/>
            </a:p>
          </p:txBody>
        </p:sp>
      </p:grp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7B98F711-4C7F-0F1F-78AF-773CE1CC20DE}"/>
              </a:ext>
            </a:extLst>
          </p:cNvPr>
          <p:cNvGrpSpPr/>
          <p:nvPr/>
        </p:nvGrpSpPr>
        <p:grpSpPr>
          <a:xfrm>
            <a:off x="1899715" y="4701881"/>
            <a:ext cx="1184550" cy="1395890"/>
            <a:chOff x="4583350" y="3352100"/>
            <a:chExt cx="1184550" cy="1395890"/>
          </a:xfrm>
        </p:grpSpPr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E0C04F48-6B14-E51C-5991-79D551785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0048" y="3352100"/>
              <a:ext cx="789751" cy="788463"/>
            </a:xfrm>
            <a:prstGeom prst="rect">
              <a:avLst/>
            </a:prstGeom>
          </p:spPr>
        </p:pic>
        <p:sp>
          <p:nvSpPr>
            <p:cNvPr id="6" name="Sisällön paikkamerkki 2">
              <a:extLst>
                <a:ext uri="{FF2B5EF4-FFF2-40B4-BE49-F238E27FC236}">
                  <a16:creationId xmlns:a16="http://schemas.microsoft.com/office/drawing/2014/main" id="{EF95D878-89DE-D511-4196-66022C4CEFCF}"/>
                </a:ext>
              </a:extLst>
            </p:cNvPr>
            <p:cNvSpPr txBox="1">
              <a:spLocks/>
            </p:cNvSpPr>
            <p:nvPr/>
          </p:nvSpPr>
          <p:spPr>
            <a:xfrm>
              <a:off x="4583350" y="4376961"/>
              <a:ext cx="1184550" cy="3710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1400" dirty="0"/>
                <a:t>Martat</a:t>
              </a:r>
            </a:p>
          </p:txBody>
        </p:sp>
      </p:grp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C71293F4-B844-E27E-3B71-0A7DB80431AF}"/>
              </a:ext>
            </a:extLst>
          </p:cNvPr>
          <p:cNvGrpSpPr/>
          <p:nvPr/>
        </p:nvGrpSpPr>
        <p:grpSpPr>
          <a:xfrm>
            <a:off x="2813308" y="3144500"/>
            <a:ext cx="1184550" cy="1362330"/>
            <a:chOff x="3017355" y="3144500"/>
            <a:chExt cx="1184550" cy="1362330"/>
          </a:xfrm>
        </p:grpSpPr>
        <p:sp>
          <p:nvSpPr>
            <p:cNvPr id="4" name="Sisällön paikkamerkki 2">
              <a:extLst>
                <a:ext uri="{FF2B5EF4-FFF2-40B4-BE49-F238E27FC236}">
                  <a16:creationId xmlns:a16="http://schemas.microsoft.com/office/drawing/2014/main" id="{6717C16A-0411-A8E2-EDAB-2F40584B7D51}"/>
                </a:ext>
              </a:extLst>
            </p:cNvPr>
            <p:cNvSpPr txBox="1">
              <a:spLocks/>
            </p:cNvSpPr>
            <p:nvPr/>
          </p:nvSpPr>
          <p:spPr>
            <a:xfrm>
              <a:off x="3017355" y="4135801"/>
              <a:ext cx="1184550" cy="3710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i-FI" sz="1400"/>
                <a:t>Marttaliitto</a:t>
              </a:r>
            </a:p>
          </p:txBody>
        </p:sp>
        <p:pic>
          <p:nvPicPr>
            <p:cNvPr id="20" name="Kuva 19" descr="Kuva, joka sisältää kohteen Grafiikka, symboli, ympyrä, Fontti&#10;&#10;Kuvaus luotu automaattisesti">
              <a:extLst>
                <a:ext uri="{FF2B5EF4-FFF2-40B4-BE49-F238E27FC236}">
                  <a16:creationId xmlns:a16="http://schemas.microsoft.com/office/drawing/2014/main" id="{896401D2-51A3-680B-C571-6481D500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5482" y="3144500"/>
              <a:ext cx="769970" cy="769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988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n paikkamerkki 12" descr="Kuva, joka sisältää kohteen taivas, piha-, henkilö, vaate&#10;&#10;Kuvaus luotu automaattisesti">
            <a:extLst>
              <a:ext uri="{FF2B5EF4-FFF2-40B4-BE49-F238E27FC236}">
                <a16:creationId xmlns:a16="http://schemas.microsoft.com/office/drawing/2014/main" id="{482E56CE-8B0E-9004-C8E9-8A249E6A53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BC9F44-CA0E-07D8-F8E0-7F1D101462A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71863" y="574912"/>
            <a:ext cx="5173579" cy="2532272"/>
          </a:xfrm>
        </p:spPr>
        <p:txBody>
          <a:bodyPr>
            <a:normAutofit/>
          </a:bodyPr>
          <a:lstStyle/>
          <a:p>
            <a:r>
              <a:rPr lang="fi-FI" b="1" dirty="0"/>
              <a:t>Martat</a:t>
            </a:r>
            <a:r>
              <a:rPr lang="fi-FI" dirty="0"/>
              <a:t> on Suomen tunnetuin neuvonta-alan järjestö. </a:t>
            </a:r>
          </a:p>
          <a:p>
            <a:r>
              <a:rPr lang="fi-FI" b="1" dirty="0"/>
              <a:t>Edistämme</a:t>
            </a:r>
            <a:r>
              <a:rPr lang="fi-FI" dirty="0"/>
              <a:t> kotien ja perheiden toimivaa ja kestävää arkea.</a:t>
            </a:r>
          </a:p>
          <a:p>
            <a:r>
              <a:rPr lang="fi-FI" dirty="0"/>
              <a:t>Tavoitamme vuosittain miljoonia suomalaisia.</a:t>
            </a:r>
          </a:p>
          <a:p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6D11A4B-3567-A88B-3071-B64DA79A36F2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Teemamme liittyvät ruokaan, ravitsemukseen, kodin talouteen ja kodinhoitoon sekä puutarhaan ja ympäristöön. </a:t>
            </a:r>
          </a:p>
          <a:p>
            <a:r>
              <a:rPr lang="fi-FI" b="1" dirty="0"/>
              <a:t>Martoissa tahto osata muuttuu toiminnaksi! </a:t>
            </a:r>
          </a:p>
        </p:txBody>
      </p:sp>
      <p:pic>
        <p:nvPicPr>
          <p:cNvPr id="11" name="Kuvan paikkamerkki 10" descr="Kuva, joka sisältää kohteen henkilö, vaate, sisä-, ruoka&#10;&#10;Kuvaus luotu automaattisesti">
            <a:extLst>
              <a:ext uri="{FF2B5EF4-FFF2-40B4-BE49-F238E27FC236}">
                <a16:creationId xmlns:a16="http://schemas.microsoft.com/office/drawing/2014/main" id="{03E26426-2341-E274-A331-1ECA20759C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33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8B419C98-E935-D102-A80A-48C42920F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528804"/>
              </p:ext>
            </p:extLst>
          </p:nvPr>
        </p:nvGraphicFramePr>
        <p:xfrm>
          <a:off x="678280" y="506027"/>
          <a:ext cx="10835440" cy="619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E5486E83-4169-2926-1C11-59CE6FA6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10518987" cy="842238"/>
          </a:xfrm>
        </p:spPr>
        <p:txBody>
          <a:bodyPr>
            <a:normAutofit/>
          </a:bodyPr>
          <a:lstStyle/>
          <a:p>
            <a:r>
              <a:rPr lang="fi-FI" dirty="0"/>
              <a:t>Valtakunnallinen </a:t>
            </a:r>
            <a:r>
              <a:rPr lang="fi-FI" dirty="0" err="1"/>
              <a:t>marttajärjestö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748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ympyrä, Fontti, muotoilu&#10;&#10;Kuvaus luotu automaattisesti">
            <a:extLst>
              <a:ext uri="{FF2B5EF4-FFF2-40B4-BE49-F238E27FC236}">
                <a16:creationId xmlns:a16="http://schemas.microsoft.com/office/drawing/2014/main" id="{46B09F01-0A16-6269-8BBB-0A4B57A865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68" y="260604"/>
            <a:ext cx="9000744" cy="6336792"/>
          </a:xfrm>
          <a:prstGeom prst="rect">
            <a:avLst/>
          </a:prstGeom>
        </p:spPr>
      </p:pic>
      <p:sp>
        <p:nvSpPr>
          <p:cNvPr id="2" name="Ellipsi 1">
            <a:extLst>
              <a:ext uri="{FF2B5EF4-FFF2-40B4-BE49-F238E27FC236}">
                <a16:creationId xmlns:a16="http://schemas.microsoft.com/office/drawing/2014/main" id="{8DA81D4C-41D7-A68A-F352-4E302E6AF061}"/>
              </a:ext>
            </a:extLst>
          </p:cNvPr>
          <p:cNvSpPr/>
          <p:nvPr/>
        </p:nvSpPr>
        <p:spPr>
          <a:xfrm>
            <a:off x="830407" y="5200096"/>
            <a:ext cx="1873188" cy="8515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n. 38 500 jäsentä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D7625240-E3F1-D441-0A63-FF35C8D20A2A}"/>
              </a:ext>
            </a:extLst>
          </p:cNvPr>
          <p:cNvSpPr/>
          <p:nvPr/>
        </p:nvSpPr>
        <p:spPr>
          <a:xfrm>
            <a:off x="2815037" y="5184282"/>
            <a:ext cx="1873188" cy="8515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n. 1 000 yhdistystä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CD72C445-586D-6A5E-F310-B2D60B41C399}"/>
              </a:ext>
            </a:extLst>
          </p:cNvPr>
          <p:cNvSpPr/>
          <p:nvPr/>
        </p:nvSpPr>
        <p:spPr>
          <a:xfrm>
            <a:off x="4965940" y="5200096"/>
            <a:ext cx="1873188" cy="8515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12 piiriä</a:t>
            </a:r>
          </a:p>
        </p:txBody>
      </p:sp>
    </p:spTree>
    <p:extLst>
      <p:ext uri="{BB962C8B-B14F-4D97-AF65-F5344CB8AC3E}">
        <p14:creationId xmlns:p14="http://schemas.microsoft.com/office/powerpoint/2010/main" val="33015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 descr="Kuva, joka sisältää kohteen teksti, henkilö, clipart, animaatio&#10;&#10;Kuvaus luotu automaattisesti">
            <a:extLst>
              <a:ext uri="{FF2B5EF4-FFF2-40B4-BE49-F238E27FC236}">
                <a16:creationId xmlns:a16="http://schemas.microsoft.com/office/drawing/2014/main" id="{C2E49735-C4A7-5E39-6684-8509AF9412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670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E345040-26A6-3512-0BA3-CCC29A233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Kotitalousneuvonta</a:t>
            </a:r>
          </a:p>
        </p:txBody>
      </p:sp>
    </p:spTree>
    <p:extLst>
      <p:ext uri="{BB962C8B-B14F-4D97-AF65-F5344CB8AC3E}">
        <p14:creationId xmlns:p14="http://schemas.microsoft.com/office/powerpoint/2010/main" val="136647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37C47C-62FB-4D3D-B63A-19683A1F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365125"/>
            <a:ext cx="5482389" cy="1463676"/>
          </a:xfrm>
        </p:spPr>
        <p:txBody>
          <a:bodyPr/>
          <a:lstStyle/>
          <a:p>
            <a:r>
              <a:rPr lang="fi-FI" sz="4400" dirty="0"/>
              <a:t>Kotitalousneuvonnalla kestävää arkea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F013A4-70BB-4340-8716-81EB9B45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2193925"/>
            <a:ext cx="5173579" cy="39830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Edistämme neuvonnalla kotien ja perheiden toimivaa ja kestävää arkea.</a:t>
            </a:r>
          </a:p>
          <a:p>
            <a:r>
              <a:rPr lang="fi-FI" dirty="0"/>
              <a:t>Neuvomme ruokaan, ravitsemukseen, kodin talouteen ja kodinhoitoon sekä puutarhaan ja ympäristöön liittyvissä aiheissa. </a:t>
            </a:r>
          </a:p>
          <a:p>
            <a:r>
              <a:rPr lang="fi-FI" dirty="0"/>
              <a:t>Kotitalousneuvontamme on avointa, monikanavaista ja tavoitettavissa matalalla kynnyksellä. </a:t>
            </a:r>
          </a:p>
        </p:txBody>
      </p:sp>
      <p:pic>
        <p:nvPicPr>
          <p:cNvPr id="7" name="Kuvan paikkamerkki 6" descr="Kuva, joka sisältää kohteen henkilö, sisä, seinä, ateria&#10;&#10;Kuvaus luotu automaattisesti">
            <a:extLst>
              <a:ext uri="{FF2B5EF4-FFF2-40B4-BE49-F238E27FC236}">
                <a16:creationId xmlns:a16="http://schemas.microsoft.com/office/drawing/2014/main" id="{833427D9-B62D-3F44-E10C-4E86EB376C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430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5485C5-5723-4A70-9369-E1CE749F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365126"/>
            <a:ext cx="5173579" cy="723445"/>
          </a:xfrm>
        </p:spPr>
        <p:txBody>
          <a:bodyPr>
            <a:normAutofit/>
          </a:bodyPr>
          <a:lstStyle/>
          <a:p>
            <a:r>
              <a:rPr lang="fi-FI"/>
              <a:t>Neuvontaa kaikille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E76291-8DCB-4687-911F-AA5F6AAC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11" y="1404257"/>
            <a:ext cx="5173579" cy="4357351"/>
          </a:xfrm>
        </p:spPr>
        <p:txBody>
          <a:bodyPr>
            <a:noAutofit/>
          </a:bodyPr>
          <a:lstStyle/>
          <a:p>
            <a:r>
              <a:rPr lang="fi-FI" sz="2000" b="1" dirty="0"/>
              <a:t>110 700 </a:t>
            </a:r>
            <a:r>
              <a:rPr lang="fi-FI" sz="2000" dirty="0"/>
              <a:t>tavoitettua henkilöä</a:t>
            </a:r>
          </a:p>
          <a:p>
            <a:r>
              <a:rPr lang="fi-FI" sz="2000" b="1" dirty="0"/>
              <a:t>4 664  </a:t>
            </a:r>
            <a:r>
              <a:rPr lang="fi-FI" sz="2000" dirty="0"/>
              <a:t>ryhmä- ja joukkoneuvontatapahtumaa</a:t>
            </a:r>
          </a:p>
          <a:p>
            <a:r>
              <a:rPr lang="fi-FI" sz="2000" b="1" dirty="0"/>
              <a:t>11 812 </a:t>
            </a:r>
            <a:r>
              <a:rPr lang="fi-FI" sz="2000" dirty="0"/>
              <a:t>kohdennetulla neuvonnalla tavoitettua ihmistä </a:t>
            </a:r>
          </a:p>
          <a:p>
            <a:r>
              <a:rPr lang="fi-FI" sz="2000" b="1" dirty="0"/>
              <a:t>173 000 </a:t>
            </a:r>
            <a:r>
              <a:rPr lang="fi-FI" sz="2000" dirty="0"/>
              <a:t>katselu- ja kuuntelukertaa Facebookin ja Instagramin live-lähetyksissä</a:t>
            </a:r>
          </a:p>
          <a:p>
            <a:r>
              <a:rPr lang="fi-FI" sz="2000" b="1" dirty="0"/>
              <a:t>1 623 </a:t>
            </a:r>
            <a:r>
              <a:rPr lang="fi-FI" sz="2000" dirty="0"/>
              <a:t>valtakunnallinen neuvontapuhelimessa vastattua puhelua.</a:t>
            </a:r>
          </a:p>
          <a:p>
            <a:r>
              <a:rPr lang="fi-FI" sz="2000" b="1" dirty="0"/>
              <a:t>430 </a:t>
            </a:r>
            <a:r>
              <a:rPr lang="fi-FI" sz="2000" dirty="0"/>
              <a:t>Kysy Martalta -chatissa vastattua kysymystä.</a:t>
            </a:r>
          </a:p>
          <a:p>
            <a:pPr marL="0" indent="0">
              <a:buNone/>
            </a:pPr>
            <a:r>
              <a:rPr lang="fi-FI" sz="1400" dirty="0"/>
              <a:t>(Luvut vuodelta 2023)</a:t>
            </a:r>
          </a:p>
        </p:txBody>
      </p:sp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059FB958-293D-4D68-97E2-503181A32F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81807" y="664032"/>
            <a:ext cx="1896582" cy="2131737"/>
          </a:xfrm>
        </p:spPr>
      </p:pic>
      <p:pic>
        <p:nvPicPr>
          <p:cNvPr id="13" name="Kuvan paikkamerkki 12" descr="Kuva, joka sisältää kohteen teksti, henkilö, sisä, valmistelu&#10;&#10;Kuvaus luotu automaattisesti">
            <a:extLst>
              <a:ext uri="{FF2B5EF4-FFF2-40B4-BE49-F238E27FC236}">
                <a16:creationId xmlns:a16="http://schemas.microsoft.com/office/drawing/2014/main" id="{83A67DEA-36C1-4C68-9F60-F26AA99CCF0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Kuvan paikkamerkki 8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F943DFAE-EF47-4886-9EFF-B857DF9CD11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Kuvan paikkamerkki 14" descr="Kuva, joka sisältää kohteen ruoka, lattia, malja, hedelmä&#10;&#10;Kuvaus luotu automaattisesti">
            <a:extLst>
              <a:ext uri="{FF2B5EF4-FFF2-40B4-BE49-F238E27FC236}">
                <a16:creationId xmlns:a16="http://schemas.microsoft.com/office/drawing/2014/main" id="{9B13CB3B-F2C8-4864-B1C0-07AA17A8F93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8438742"/>
      </p:ext>
    </p:extLst>
  </p:cSld>
  <p:clrMapOvr>
    <a:masterClrMapping/>
  </p:clrMapOvr>
</p:sld>
</file>

<file path=ppt/theme/theme1.xml><?xml version="1.0" encoding="utf-8"?>
<a:theme xmlns:a="http://schemas.openxmlformats.org/drawingml/2006/main" name="Martat 2024 esityspohja">
  <a:themeElements>
    <a:clrScheme name="Martat - värit">
      <a:dk1>
        <a:sysClr val="windowText" lastClr="000000"/>
      </a:dk1>
      <a:lt1>
        <a:sysClr val="window" lastClr="FFFFFF"/>
      </a:lt1>
      <a:dk2>
        <a:srgbClr val="44546A"/>
      </a:dk2>
      <a:lt2>
        <a:srgbClr val="E9E8E4"/>
      </a:lt2>
      <a:accent1>
        <a:srgbClr val="286FB7"/>
      </a:accent1>
      <a:accent2>
        <a:srgbClr val="FF6319"/>
      </a:accent2>
      <a:accent3>
        <a:srgbClr val="EFC2E1"/>
      </a:accent3>
      <a:accent4>
        <a:srgbClr val="FECB00"/>
      </a:accent4>
      <a:accent5>
        <a:srgbClr val="99D6EA"/>
      </a:accent5>
      <a:accent6>
        <a:srgbClr val="00985F"/>
      </a:accent6>
      <a:hlink>
        <a:srgbClr val="286FB7"/>
      </a:hlink>
      <a:folHlink>
        <a:srgbClr val="FF631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tajärjestö powerpoint_pohja 2024" id="{E397EF70-835B-4459-9F53-187F8C4EB335}" vid="{48CEEECB-F5A7-4377-BD14-93379001CA5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410D725F14E47B5126A3F8644C3D9" ma:contentTypeVersion="2" ma:contentTypeDescription="Create a new document." ma:contentTypeScope="" ma:versionID="ed079e5eea6a19c6fdd2149f20fe495c">
  <xsd:schema xmlns:xsd="http://www.w3.org/2001/XMLSchema" xmlns:xs="http://www.w3.org/2001/XMLSchema" xmlns:p="http://schemas.microsoft.com/office/2006/metadata/properties" xmlns:ns2="53b892c7-ecd4-49f8-8305-19f4eb5b7141" targetNamespace="http://schemas.microsoft.com/office/2006/metadata/properties" ma:root="true" ma:fieldsID="f1b4e89f9fd04b3058d88865e2eb5c29" ns2:_="">
    <xsd:import namespace="53b892c7-ecd4-49f8-8305-19f4eb5b71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892c7-ecd4-49f8-8305-19f4eb5b71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7D3468-54C5-4400-85EA-D36260EED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b892c7-ecd4-49f8-8305-19f4eb5b71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0701A3-99FE-40C4-A874-BE1AB8232B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88C65E-75DD-4084-88A0-E1FA78B71422}">
  <ds:schemaRefs>
    <ds:schemaRef ds:uri="http://schemas.microsoft.com/office/2006/metadata/properties"/>
    <ds:schemaRef ds:uri="53b892c7-ecd4-49f8-8305-19f4eb5b7141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Marttajärjestö powerpoint_pohja 2024</Template>
  <TotalTime>992</TotalTime>
  <Words>650</Words>
  <Application>Microsoft Office PowerPoint</Application>
  <PresentationFormat>Laajakuva</PresentationFormat>
  <Paragraphs>132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30" baseType="lpstr">
      <vt:lpstr>-apple-system</vt:lpstr>
      <vt:lpstr>Arial</vt:lpstr>
      <vt:lpstr>brandon-grotesque</vt:lpstr>
      <vt:lpstr>Calibri</vt:lpstr>
      <vt:lpstr>Corbel</vt:lpstr>
      <vt:lpstr>Martat 2024 esityspohja</vt:lpstr>
      <vt:lpstr>Martat</vt:lpstr>
      <vt:lpstr>PowerPoint-esitys</vt:lpstr>
      <vt:lpstr>PowerPoint-esitys</vt:lpstr>
      <vt:lpstr>Valtakunnallinen marttajärjestö</vt:lpstr>
      <vt:lpstr>PowerPoint-esitys</vt:lpstr>
      <vt:lpstr>PowerPoint-esitys</vt:lpstr>
      <vt:lpstr>PowerPoint-esitys</vt:lpstr>
      <vt:lpstr>Kotitalousneuvonnalla kestävää arkea</vt:lpstr>
      <vt:lpstr>Neuvontaa kaikille</vt:lpstr>
      <vt:lpstr>Tyytyväisiä asiakkaita</vt:lpstr>
      <vt:lpstr>Kohdennettu neuvonta</vt:lpstr>
      <vt:lpstr>PowerPoint-esitys</vt:lpstr>
      <vt:lpstr>Martat  kuuluu kaikille</vt:lpstr>
      <vt:lpstr>Martat on  vahva yhteisö</vt:lpstr>
      <vt:lpstr>Marttayhdistysten toiminnan pääteemat</vt:lpstr>
      <vt:lpstr>PowerPoint-esitys</vt:lpstr>
      <vt:lpstr>Viestimme ja vaikutamme</vt:lpstr>
      <vt:lpstr>PowerPoint-esitys</vt:lpstr>
      <vt:lpstr>Kehitysyhteistyötä Afrikassa yli 40 vuotta</vt:lpstr>
      <vt:lpstr>PowerPoint-esitys</vt:lpstr>
      <vt:lpstr>Esimerkkejä yritysyhteistyöstä</vt:lpstr>
      <vt:lpstr>PowerPoint-esitys</vt:lpstr>
      <vt:lpstr>PowerPoint-esitys</vt:lpstr>
      <vt:lpstr>Seuraa Marttoja somessa!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</dc:title>
  <dc:creator>Henni Kuusisto</dc:creator>
  <cp:lastModifiedBy>Henni Kuusisto</cp:lastModifiedBy>
  <cp:revision>4</cp:revision>
  <dcterms:created xsi:type="dcterms:W3CDTF">2024-01-11T08:32:07Z</dcterms:created>
  <dcterms:modified xsi:type="dcterms:W3CDTF">2024-06-11T07:24:29Z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0x010100A7F410D725F14E47B5126A3F8644C3D9</vt:lpwstr>
  </property>
</Properties>
</file>