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32" r:id="rId5"/>
    <p:sldId id="1029" r:id="rId6"/>
    <p:sldId id="754" r:id="rId7"/>
    <p:sldId id="973" r:id="rId8"/>
    <p:sldId id="970" r:id="rId9"/>
    <p:sldId id="993" r:id="rId10"/>
    <p:sldId id="927" r:id="rId11"/>
    <p:sldId id="1045" r:id="rId12"/>
    <p:sldId id="1027" r:id="rId13"/>
    <p:sldId id="1046" r:id="rId14"/>
    <p:sldId id="1030" r:id="rId15"/>
    <p:sldId id="1031" r:id="rId16"/>
    <p:sldId id="1039" r:id="rId17"/>
    <p:sldId id="1040" r:id="rId18"/>
    <p:sldId id="1047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B8F15-2D43-4041-88A5-34B65BE1E71D}" v="2" dt="2024-01-12T11:16:07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37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8800B3-2AF0-4E6F-89BD-26DFE4337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C3CEF9D9-FD4F-3246-A048-52E39F6F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24" y="928548"/>
            <a:ext cx="6466152" cy="2081719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9940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  <p:sldLayoutId id="2147483678" r:id="rId19"/>
    <p:sldLayoutId id="214748367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://www.martat.fi/jasenedut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historia" TargetMode="External"/><Relationship Id="rId2" Type="http://schemas.openxmlformats.org/officeDocument/2006/relationships/hyperlink" Target="https://www.youtube.com/watch?v=xS6PRYklmY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www.martat.fi/on-suurempi-koti-martat-120-vuott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023E528-8CC6-38B5-5262-12A1745A56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/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992CD20-4B37-CAE2-EFD3-04CD18B07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4" y="383259"/>
            <a:ext cx="3987025" cy="2995865"/>
          </a:xfrm>
        </p:spPr>
        <p:txBody>
          <a:bodyPr/>
          <a:lstStyle/>
          <a:p>
            <a:r>
              <a:rPr lang="fi-FI" dirty="0" err="1"/>
              <a:t>Marttailua</a:t>
            </a:r>
            <a:r>
              <a:rPr lang="fi-FI" dirty="0"/>
              <a:t>, jota olet elämääsi kaivannut!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AC8B7641-E2C3-C1D2-11E0-1403E8498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5203766"/>
            <a:ext cx="3783826" cy="1221097"/>
          </a:xfrm>
        </p:spPr>
        <p:txBody>
          <a:bodyPr/>
          <a:lstStyle/>
          <a:p>
            <a:r>
              <a:rPr lang="fi-FI" dirty="0"/>
              <a:t>Yhdistyksen nimi ja päivämäärä</a:t>
            </a:r>
          </a:p>
        </p:txBody>
      </p:sp>
    </p:spTree>
    <p:extLst>
      <p:ext uri="{BB962C8B-B14F-4D97-AF65-F5344CB8AC3E}">
        <p14:creationId xmlns:p14="http://schemas.microsoft.com/office/powerpoint/2010/main" val="296284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7D6157-D04F-AA5F-6DF6-ADDFAFB4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524061"/>
          </a:xfrm>
        </p:spPr>
        <p:txBody>
          <a:bodyPr/>
          <a:lstStyle/>
          <a:p>
            <a:r>
              <a:rPr lang="fi-FI" dirty="0"/>
              <a:t>Yhdistyksemme historia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9A9B3E-E93E-41A2-5D28-73E8F313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182483"/>
            <a:ext cx="5173579" cy="3994480"/>
          </a:xfrm>
        </p:spPr>
        <p:txBody>
          <a:bodyPr/>
          <a:lstStyle/>
          <a:p>
            <a:r>
              <a:rPr lang="fi-FI" dirty="0"/>
              <a:t>Lisää tähän tietoa oman yhdistyksenne historiasta 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14C3BE8D-EA12-3B7A-3161-C04B281594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45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B434B-10D5-0DD4-3965-471E3C8A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815283"/>
          </a:xfrm>
        </p:spPr>
        <p:txBody>
          <a:bodyPr/>
          <a:lstStyle/>
          <a:p>
            <a:r>
              <a:rPr lang="fi-FI" dirty="0"/>
              <a:t>Tapahtumakalenteri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9BDD1F-77BA-CE89-E4A0-B5972E1B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296786"/>
            <a:ext cx="5173579" cy="4880178"/>
          </a:xfrm>
        </p:spPr>
        <p:txBody>
          <a:bodyPr>
            <a:normAutofit/>
          </a:bodyPr>
          <a:lstStyle/>
          <a:p>
            <a:r>
              <a:rPr lang="fi-FI" dirty="0"/>
              <a:t>Listaa tähän tulevia tapahtumianne ja tiedot, miten niihin ilmoittaudutaan.</a:t>
            </a:r>
          </a:p>
        </p:txBody>
      </p:sp>
      <p:pic>
        <p:nvPicPr>
          <p:cNvPr id="6" name="Kuvan paikkamerkki 5" descr="Kuva, joka sisältää kohteen vaate, henkilö, Ihmisen kasvot, nainen&#10;&#10;Kuvaus luotu automaattisesti">
            <a:extLst>
              <a:ext uri="{FF2B5EF4-FFF2-40B4-BE49-F238E27FC236}">
                <a16:creationId xmlns:a16="http://schemas.microsoft.com/office/drawing/2014/main" id="{895235AB-ED47-396E-5D66-15797BA3C5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3901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720EFF-C9BD-3FA2-A182-229B280C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072977"/>
          </a:xfrm>
        </p:spPr>
        <p:txBody>
          <a:bodyPr>
            <a:normAutofit/>
          </a:bodyPr>
          <a:lstStyle/>
          <a:p>
            <a:r>
              <a:rPr lang="fi-FI" dirty="0"/>
              <a:t>Opi uutta Martoissa!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3E4CB1-1E4A-8725-A2FB-C9D7A1EB8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670858"/>
            <a:ext cx="6605337" cy="4630189"/>
          </a:xfrm>
        </p:spPr>
        <p:txBody>
          <a:bodyPr>
            <a:normAutofit fontScale="92500" lnSpcReduction="1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Jäsenenä saat osallistua piirien kursseille edullisesti. Katso monipuolinen kurssitarjonta oman piirin sivuilta!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Martta-akatemia on pullollaan kiinnostavia koulutuksia ilmaiseksi ja edulliseen hintaan. Monista on saatavilla myös tallenne, jonka voit katsoa milloin vain.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Voit suorittaa pienempiä kursseja tai pidempiä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marttaopintoja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sinua kiinnostavista aiheista.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Marttaopinnoista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saa myös opintopisteitä!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Yhdistykset tekevät opintomatkoja ja vierailuja kiinnostaviin paikkoihin, joihin ei ehkä muutoin pääsisi.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8F31355A-C0CE-D9D5-2466-86A8CB940E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046"/>
          <a:stretch/>
        </p:blipFill>
        <p:spPr/>
      </p:pic>
    </p:spTree>
    <p:extLst>
      <p:ext uri="{BB962C8B-B14F-4D97-AF65-F5344CB8AC3E}">
        <p14:creationId xmlns:p14="http://schemas.microsoft.com/office/powerpoint/2010/main" val="202137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EBAEB9-8D69-1F32-28C3-9B7EA45C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3"/>
            <a:ext cx="5173579" cy="1403291"/>
          </a:xfrm>
        </p:spPr>
        <p:txBody>
          <a:bodyPr>
            <a:normAutofit/>
          </a:bodyPr>
          <a:lstStyle/>
          <a:p>
            <a:r>
              <a:rPr lang="fi-FI" dirty="0"/>
              <a:t>Jäsenedut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73A368-EBF7-35C8-9206-2C3986076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878676"/>
            <a:ext cx="5173579" cy="4298287"/>
          </a:xfrm>
        </p:spPr>
        <p:txBody>
          <a:bodyPr>
            <a:normAutofit fontScale="92500" lnSpcReduction="20000"/>
          </a:bodyPr>
          <a:lstStyle/>
          <a:p>
            <a:r>
              <a:rPr lang="fi-FI" dirty="0" err="1"/>
              <a:t>Marttajäsenenä</a:t>
            </a:r>
            <a:r>
              <a:rPr lang="fi-FI" dirty="0"/>
              <a:t> olet oikeutettu moniin rahanarvoisiin jäsenetuihin </a:t>
            </a:r>
            <a:r>
              <a:rPr lang="fi-FI" dirty="0">
                <a:hlinkClick r:id="rId2"/>
              </a:rPr>
              <a:t>www.martat.fi/jasenedut</a:t>
            </a:r>
            <a:r>
              <a:rPr lang="fi-FI" dirty="0"/>
              <a:t> </a:t>
            </a:r>
          </a:p>
          <a:p>
            <a:r>
              <a:rPr lang="fi-FI" dirty="0"/>
              <a:t>Jäsenenä saat neljä kertaa vuodessa rakastetun Martat-lehden kotiin kannettuna.</a:t>
            </a:r>
          </a:p>
          <a:p>
            <a:r>
              <a:rPr lang="fi-FI" dirty="0"/>
              <a:t>Lisäksi löydät monipuolista </a:t>
            </a:r>
            <a:r>
              <a:rPr lang="fi-FI" dirty="0" err="1"/>
              <a:t>marttailumateriaalia</a:t>
            </a:r>
            <a:r>
              <a:rPr lang="fi-FI" dirty="0"/>
              <a:t> verkkosivuiltamme, Martat-verkkolehdestä ja some-kanaviltamme.</a:t>
            </a:r>
          </a:p>
          <a:p>
            <a:r>
              <a:rPr lang="fi-FI" dirty="0"/>
              <a:t>Saat 5 kertaa vuodessa sähköpostiin jäsenkirjeen, jossa tiedotetaan ajankohtaisista asioista.</a:t>
            </a:r>
          </a:p>
        </p:txBody>
      </p:sp>
      <p:pic>
        <p:nvPicPr>
          <p:cNvPr id="6" name="Kuvan paikkamerkki 5" descr="Kuva, joka sisältää kohteen Ihmisen kasvot, teksti, kirja, taivas&#10;&#10;Kuvaus luotu automaattisesti">
            <a:extLst>
              <a:ext uri="{FF2B5EF4-FFF2-40B4-BE49-F238E27FC236}">
                <a16:creationId xmlns:a16="http://schemas.microsoft.com/office/drawing/2014/main" id="{80377A72-A9DD-4DDC-54B6-32509C0819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6896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4E0230-77E1-BC98-6FFB-73129D01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868057"/>
          </a:xfrm>
        </p:spPr>
        <p:txBody>
          <a:bodyPr anchor="b">
            <a:normAutofit/>
          </a:bodyPr>
          <a:lstStyle/>
          <a:p>
            <a:r>
              <a:rPr lang="fi-FI" dirty="0" err="1"/>
              <a:t>Martanpuoti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D201EE-7FD6-FEEC-1AD1-CBA992FBF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359018"/>
            <a:ext cx="5173579" cy="4817946"/>
          </a:xfrm>
        </p:spPr>
        <p:txBody>
          <a:bodyPr>
            <a:normAutofit/>
          </a:bodyPr>
          <a:lstStyle/>
          <a:p>
            <a:r>
              <a:rPr lang="fi-FI" sz="2200" dirty="0"/>
              <a:t>Näytä, että olet </a:t>
            </a:r>
            <a:r>
              <a:rPr lang="fi-FI" sz="2200" dirty="0" err="1"/>
              <a:t>martta</a:t>
            </a:r>
            <a:r>
              <a:rPr lang="fi-FI" sz="2200" dirty="0"/>
              <a:t>! </a:t>
            </a:r>
            <a:r>
              <a:rPr lang="fi-FI" sz="2200" dirty="0" err="1"/>
              <a:t>Marttavaatteisiin</a:t>
            </a:r>
            <a:r>
              <a:rPr lang="fi-FI" sz="2200" dirty="0"/>
              <a:t> pukeutuminen lisää yhteenkuuluvuuden tunnetta ja näyttää hyvältä myös ulospäin.</a:t>
            </a:r>
          </a:p>
          <a:p>
            <a:r>
              <a:rPr lang="fi-FI" sz="2200" dirty="0" err="1"/>
              <a:t>Martanpuodista</a:t>
            </a:r>
            <a:r>
              <a:rPr lang="fi-FI" sz="2200" dirty="0"/>
              <a:t> voit tilata itsellesi upeita </a:t>
            </a:r>
            <a:r>
              <a:rPr lang="fi-FI" sz="2200" dirty="0" err="1"/>
              <a:t>marttatuotteita</a:t>
            </a:r>
            <a:r>
              <a:rPr lang="fi-FI" sz="2200" dirty="0"/>
              <a:t>. Haluaisitko </a:t>
            </a:r>
            <a:r>
              <a:rPr lang="fi-FI" sz="2200" dirty="0" err="1"/>
              <a:t>marttapaidan</a:t>
            </a:r>
            <a:r>
              <a:rPr lang="fi-FI" sz="2200" dirty="0"/>
              <a:t>, -hupparin, kangaskassin tai vaikka kahvikupit!</a:t>
            </a:r>
          </a:p>
          <a:p>
            <a:r>
              <a:rPr lang="fi-FI" sz="2200" dirty="0" err="1"/>
              <a:t>Martanpuodista</a:t>
            </a:r>
            <a:r>
              <a:rPr lang="fi-FI" sz="2200" dirty="0"/>
              <a:t> voit ostaa myös virallisen </a:t>
            </a:r>
            <a:r>
              <a:rPr lang="fi-FI" sz="2200" dirty="0" err="1"/>
              <a:t>marttamekon</a:t>
            </a:r>
            <a:r>
              <a:rPr lang="fi-FI" sz="2200" dirty="0"/>
              <a:t> kaavat. </a:t>
            </a:r>
            <a:r>
              <a:rPr lang="fi-FI" sz="2200" dirty="0" err="1"/>
              <a:t>Marttamekkoa</a:t>
            </a:r>
            <a:r>
              <a:rPr lang="fi-FI" sz="2200" dirty="0"/>
              <a:t> ja -kauluspaitaa käytetään edustustilanteissa.</a:t>
            </a:r>
          </a:p>
          <a:p>
            <a:pPr lvl="1"/>
            <a:r>
              <a:rPr lang="fi-FI" dirty="0"/>
              <a:t>Marttojen jäsen- ja kunniamerkkejä käytetään virallisten Martta-asujen kanssa.</a:t>
            </a:r>
          </a:p>
        </p:txBody>
      </p:sp>
      <p:pic>
        <p:nvPicPr>
          <p:cNvPr id="6" name="Kuvan paikkamerkki 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61B785D9-4E0D-ACED-5DFE-8233F3D2F5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971"/>
          <a:stretch/>
        </p:blipFill>
        <p:spPr>
          <a:xfrm>
            <a:off x="9216188" y="2"/>
            <a:ext cx="2975811" cy="3344778"/>
          </a:xfrm>
          <a:noFill/>
        </p:spPr>
      </p:pic>
      <p:pic>
        <p:nvPicPr>
          <p:cNvPr id="5" name="Kuvan paikkamerkki 4" descr="Kuva, joka sisältää kohteen henkilö, vaate, seinä, Ihmisen kasvot&#10;&#10;Kuvaus luotu automaattisesti">
            <a:extLst>
              <a:ext uri="{FF2B5EF4-FFF2-40B4-BE49-F238E27FC236}">
                <a16:creationId xmlns:a16="http://schemas.microsoft.com/office/drawing/2014/main" id="{56D12A54-8418-515C-41C9-874C13703C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1" b="12231"/>
          <a:stretch>
            <a:fillRect/>
          </a:stretch>
        </p:blipFill>
        <p:spPr>
          <a:xfrm>
            <a:off x="9215438" y="3513138"/>
            <a:ext cx="2976562" cy="3344862"/>
          </a:xfrm>
        </p:spPr>
      </p:pic>
      <p:pic>
        <p:nvPicPr>
          <p:cNvPr id="8" name="Kuvan paikkamerkki 7" descr="Kuva, joka sisältää kohteen Ihmisen kasvot, henkilö, rakennus, piha-&#10;&#10;Kuvaus luotu automaattisesti">
            <a:extLst>
              <a:ext uri="{FF2B5EF4-FFF2-40B4-BE49-F238E27FC236}">
                <a16:creationId xmlns:a16="http://schemas.microsoft.com/office/drawing/2014/main" id="{D716ED0B-3362-5451-704B-294703AF9B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5505"/>
          <a:stretch>
            <a:fillRect/>
          </a:stretch>
        </p:blipFill>
        <p:spPr>
          <a:xfrm>
            <a:off x="6096000" y="0"/>
            <a:ext cx="2976563" cy="3344863"/>
          </a:xfrm>
        </p:spPr>
      </p:pic>
      <p:pic>
        <p:nvPicPr>
          <p:cNvPr id="10" name="Kuvan paikkamerkki 9" descr="Kuva, joka sisältää kohteen hedelmä, Tarjoiluastiat, pöytäastiasto, pöytä&#10;&#10;Kuvaus luotu automaattisesti">
            <a:extLst>
              <a:ext uri="{FF2B5EF4-FFF2-40B4-BE49-F238E27FC236}">
                <a16:creationId xmlns:a16="http://schemas.microsoft.com/office/drawing/2014/main" id="{1164E68B-40C8-66EB-7D10-53696A02877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r="20236"/>
          <a:stretch>
            <a:fillRect/>
          </a:stretch>
        </p:blipFill>
        <p:spPr>
          <a:xfrm>
            <a:off x="6096000" y="3500438"/>
            <a:ext cx="2976563" cy="3344862"/>
          </a:xfrm>
        </p:spPr>
      </p:pic>
    </p:spTree>
    <p:extLst>
      <p:ext uri="{BB962C8B-B14F-4D97-AF65-F5344CB8AC3E}">
        <p14:creationId xmlns:p14="http://schemas.microsoft.com/office/powerpoint/2010/main" val="3222855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BB89340A-1458-B238-F366-15B8911A146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fi-FI" dirty="0"/>
              <a:t>Tervetuloa iloiseen joukkoomme </a:t>
            </a:r>
          </a:p>
          <a:p>
            <a:r>
              <a:rPr lang="fi-FI" dirty="0"/>
              <a:t>juuri sellaisena kuin olet!</a:t>
            </a:r>
          </a:p>
        </p:txBody>
      </p:sp>
    </p:spTree>
    <p:extLst>
      <p:ext uri="{BB962C8B-B14F-4D97-AF65-F5344CB8AC3E}">
        <p14:creationId xmlns:p14="http://schemas.microsoft.com/office/powerpoint/2010/main" val="167794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D99F43-B6FD-C2C0-41B4-33BF8387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405487"/>
          </a:xfrm>
        </p:spPr>
        <p:txBody>
          <a:bodyPr/>
          <a:lstStyle/>
          <a:p>
            <a:r>
              <a:rPr lang="fi-FI" dirty="0"/>
              <a:t>Iloa, yhteisöllisyyttä ja arjen tekoja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7F0D74-C77E-D2B8-47EF-90016743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053243"/>
            <a:ext cx="5304110" cy="457184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Onnittelut loistavasta päätöksestä tulla tutustumaan </a:t>
            </a:r>
            <a:r>
              <a:rPr lang="fi-FI" dirty="0" err="1"/>
              <a:t>marttatoimintaan</a:t>
            </a:r>
            <a:r>
              <a:rPr lang="fi-FI" dirty="0"/>
              <a:t>!</a:t>
            </a:r>
          </a:p>
          <a:p>
            <a:r>
              <a:rPr lang="fi-FI" dirty="0"/>
              <a:t>Martat tarjoaa yhteisön, jossa voi oppia uusia taitoja ja vaikuttaa lähiympäristöön sekä yhteiskuntaan.</a:t>
            </a:r>
          </a:p>
          <a:p>
            <a:r>
              <a:rPr lang="fi-FI" dirty="0"/>
              <a:t>Korostamme sanoista tekoihin -asennetta ja vaikutamme tekemällä arjen tekoja huomista varten.</a:t>
            </a:r>
          </a:p>
          <a:p>
            <a:r>
              <a:rPr lang="fi-FI" dirty="0"/>
              <a:t>Yhteisöllisyys ja taitojen opettaminen toinen toisillemme, on </a:t>
            </a:r>
            <a:r>
              <a:rPr lang="fi-FI" dirty="0" err="1"/>
              <a:t>marttailun</a:t>
            </a:r>
            <a:r>
              <a:rPr lang="fi-FI" dirty="0"/>
              <a:t> ydin.</a:t>
            </a:r>
          </a:p>
          <a:p>
            <a:pPr lvl="1"/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0CF81A3A-3070-5D2E-88AE-F5AEB0FE2F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 b="12583"/>
          <a:stretch/>
        </p:blipFill>
        <p:spPr/>
      </p:pic>
    </p:spTree>
    <p:extLst>
      <p:ext uri="{BB962C8B-B14F-4D97-AF65-F5344CB8AC3E}">
        <p14:creationId xmlns:p14="http://schemas.microsoft.com/office/powerpoint/2010/main" val="338939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97B02-089D-4CE9-9917-621A8446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187450"/>
          </a:xfrm>
        </p:spPr>
        <p:txBody>
          <a:bodyPr/>
          <a:lstStyle/>
          <a:p>
            <a:r>
              <a:rPr lang="fi-FI" dirty="0"/>
              <a:t>125 vuotta </a:t>
            </a:r>
            <a:r>
              <a:rPr lang="fi-FI" dirty="0" err="1"/>
              <a:t>marttavoimaa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82EBCC-6745-472D-BE54-DFDAA397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2" y="1871932"/>
            <a:ext cx="6666854" cy="4305031"/>
          </a:xfrm>
        </p:spPr>
        <p:txBody>
          <a:bodyPr>
            <a:normAutofit/>
          </a:bodyPr>
          <a:lstStyle/>
          <a:p>
            <a:r>
              <a:rPr lang="fi-FI" sz="2400" dirty="0" err="1"/>
              <a:t>Marttajärjestö</a:t>
            </a:r>
            <a:r>
              <a:rPr lang="fi-FI" sz="2400" dirty="0"/>
              <a:t> syntyi tarpeesta poistaa suomalaisten kotien kurjuutta. Kotien ja perheiden arjen tukeminen on edelleen </a:t>
            </a:r>
            <a:r>
              <a:rPr lang="fi-FI" sz="2400" dirty="0" err="1"/>
              <a:t>marttatoiminnan</a:t>
            </a:r>
            <a:r>
              <a:rPr lang="fi-FI" sz="2400" dirty="0"/>
              <a:t> keskiössä.</a:t>
            </a:r>
          </a:p>
          <a:p>
            <a:r>
              <a:rPr lang="fi-FI" sz="2400" dirty="0"/>
              <a:t>Video Marttojen historiasta: </a:t>
            </a:r>
            <a:r>
              <a:rPr lang="fi-FI" sz="2400" dirty="0">
                <a:hlinkClick r:id="rId2"/>
              </a:rPr>
              <a:t>https://www.youtube.com/watch?v=xS6PRYklmYQ</a:t>
            </a:r>
            <a:r>
              <a:rPr lang="fi-FI" sz="2400" dirty="0"/>
              <a:t> </a:t>
            </a:r>
          </a:p>
          <a:p>
            <a:r>
              <a:rPr lang="fi-FI" sz="2400" dirty="0" err="1"/>
              <a:t>Marttahistoriasivut</a:t>
            </a:r>
            <a:r>
              <a:rPr lang="fi-FI" sz="2400" dirty="0"/>
              <a:t>: </a:t>
            </a:r>
            <a:r>
              <a:rPr lang="fi-FI" sz="2400" dirty="0">
                <a:hlinkClick r:id="rId3"/>
              </a:rPr>
              <a:t>www.martat.fi/historia</a:t>
            </a:r>
            <a:r>
              <a:rPr lang="fi-FI" sz="2400" dirty="0"/>
              <a:t> </a:t>
            </a:r>
          </a:p>
          <a:p>
            <a:r>
              <a:rPr lang="fi-FI" sz="2400" dirty="0"/>
              <a:t>On suurempi koti – Martat 120 vuotta -kirja: </a:t>
            </a:r>
            <a:r>
              <a:rPr lang="fi-FI" sz="2400" dirty="0">
                <a:hlinkClick r:id="rId4"/>
              </a:rPr>
              <a:t>www.martat.fi/on-suurempi-koti-martat-120-vuotta</a:t>
            </a:r>
            <a:r>
              <a:rPr lang="fi-FI" sz="2400" dirty="0"/>
              <a:t> </a:t>
            </a:r>
          </a:p>
        </p:txBody>
      </p:sp>
      <p:pic>
        <p:nvPicPr>
          <p:cNvPr id="6" name="Kuvan paikkamerkki 5" descr="Kuva, joka sisältää kohteen puu, ulko, taivas, vanha&#10;&#10;Kuvaus luotu automaattisesti">
            <a:extLst>
              <a:ext uri="{FF2B5EF4-FFF2-40B4-BE49-F238E27FC236}">
                <a16:creationId xmlns:a16="http://schemas.microsoft.com/office/drawing/2014/main" id="{EF9935A5-2949-4B8E-9FE7-B3B30565FF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466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AE419E6-6183-4A72-AE52-8FD427F21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5301"/>
            <a:ext cx="12287793" cy="885283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9D6CB1D-CD51-4111-A608-ABC029986E74}"/>
              </a:ext>
            </a:extLst>
          </p:cNvPr>
          <p:cNvSpPr txBox="1"/>
          <p:nvPr/>
        </p:nvSpPr>
        <p:spPr>
          <a:xfrm>
            <a:off x="576528" y="1179747"/>
            <a:ext cx="43879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Päämäärämme</a:t>
            </a:r>
            <a:b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Hyvä arki kuuluu kaikille.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628362D-4895-4B27-878F-7A0C847D8EA6}"/>
              </a:ext>
            </a:extLst>
          </p:cNvPr>
          <p:cNvSpPr txBox="1"/>
          <p:nvPr/>
        </p:nvSpPr>
        <p:spPr>
          <a:xfrm>
            <a:off x="576528" y="2360816"/>
            <a:ext cx="524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Tehtävämme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Edistää kotien ja perheiden toimivaa ja kestävää arkea. </a:t>
            </a:r>
          </a:p>
        </p:txBody>
      </p:sp>
    </p:spTree>
    <p:extLst>
      <p:ext uri="{BB962C8B-B14F-4D97-AF65-F5344CB8AC3E}">
        <p14:creationId xmlns:p14="http://schemas.microsoft.com/office/powerpoint/2010/main" val="30790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0A5DD9-9712-4165-813D-4ADC168EF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644650"/>
          </a:xfrm>
        </p:spPr>
        <p:txBody>
          <a:bodyPr>
            <a:normAutofit/>
          </a:bodyPr>
          <a:lstStyle/>
          <a:p>
            <a:r>
              <a:rPr lang="fi-FI" dirty="0"/>
              <a:t>Martat on kotitalousneuvontajärjestö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C1291D-6038-42FE-8960-E39C229BB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Toiminnassamme löytää ja oppii yhdessä tekemällä ne arjen tiedot ja taidot, jotka tekevät omasta elämästä rikkaampaa. </a:t>
            </a:r>
          </a:p>
          <a:p>
            <a:r>
              <a:rPr lang="fi-FI" dirty="0"/>
              <a:t>Arjen sujuminen antaa voimia toteuttaa niitä asioita, jotka ovat itselle elämässä tärkeitä. </a:t>
            </a:r>
          </a:p>
          <a:p>
            <a:r>
              <a:rPr lang="fi-FI" dirty="0" err="1"/>
              <a:t>Marttatoiminta</a:t>
            </a:r>
            <a:r>
              <a:rPr lang="fi-FI" dirty="0"/>
              <a:t> vahvistaa tulevaisuustaitoja ja jatkuvaa oppimista.</a:t>
            </a:r>
          </a:p>
          <a:p>
            <a:r>
              <a:rPr lang="fi-FI" dirty="0"/>
              <a:t>Martoissa tahto osata itse muuttuu toiminnaksi. </a:t>
            </a:r>
          </a:p>
        </p:txBody>
      </p:sp>
      <p:pic>
        <p:nvPicPr>
          <p:cNvPr id="8" name="Kuvan paikkamerkki 7" descr="Kuva, joka sisältää kohteen henkilö, keltainen, mies&#10;&#10;Kuvaus luotu automaattisesti">
            <a:extLst>
              <a:ext uri="{FF2B5EF4-FFF2-40B4-BE49-F238E27FC236}">
                <a16:creationId xmlns:a16="http://schemas.microsoft.com/office/drawing/2014/main" id="{953B2566-5EF3-49E9-BF8F-CCF2C6D4FC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946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73FFF6-C8BC-2A61-7300-6B9F280A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915035"/>
          </a:xfrm>
        </p:spPr>
        <p:txBody>
          <a:bodyPr/>
          <a:lstStyle/>
          <a:p>
            <a:r>
              <a:rPr lang="fi-FI" dirty="0"/>
              <a:t>Arvomme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9EFEF4-71A6-3B54-4E7B-563FC3C22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03680"/>
            <a:ext cx="6605335" cy="4673283"/>
          </a:xfrm>
        </p:spPr>
        <p:txBody>
          <a:bodyPr>
            <a:normAutofit lnSpcReduction="10000"/>
          </a:bodyPr>
          <a:lstStyle/>
          <a:p>
            <a:r>
              <a:rPr lang="fi-FI" b="1" dirty="0"/>
              <a:t>Yhdessä tekemisen ilo </a:t>
            </a:r>
          </a:p>
          <a:p>
            <a:pPr lvl="1"/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Martat on rohkea ja vahva yhteisö, jossa tehdään ja opitaan yhdessä. Martat muuttavat maailmaa tekemällä pieniä asioita isosti. Marttailu on hauskaa!</a:t>
            </a:r>
          </a:p>
          <a:p>
            <a:r>
              <a:rPr lang="fi-FI" b="1" dirty="0"/>
              <a:t>Kestävät valinnat</a:t>
            </a:r>
          </a:p>
          <a:p>
            <a:pPr lvl="1"/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Marttojen toiminnan lähtökohtana ovat ympäristölle, taloudelle ja terveydelle kestävät valinnat.</a:t>
            </a:r>
          </a:p>
          <a:p>
            <a:r>
              <a:rPr lang="fi-FI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Avoimuus</a:t>
            </a:r>
          </a:p>
          <a:p>
            <a:pPr lvl="1"/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Marttailu kuuluu kaikille. Neuvontamme ja tietomme on kaikille avointa. Toivotamme kaikki mukaan toimintaamme. </a:t>
            </a:r>
          </a:p>
          <a:p>
            <a:endParaRPr lang="fi-FI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uvan paikkamerkki 5" descr="Kuva, joka sisältää kohteen lumi, puu, ulko, hiihtäminen&#10;&#10;Kuvaus luotu automaattisesti">
            <a:extLst>
              <a:ext uri="{FF2B5EF4-FFF2-40B4-BE49-F238E27FC236}">
                <a16:creationId xmlns:a16="http://schemas.microsoft.com/office/drawing/2014/main" id="{9383B35A-54A5-F4D9-FB48-0940BEF73F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37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henkilö, clipart, animaatio&#10;&#10;Kuvaus luotu automaattisesti">
            <a:extLst>
              <a:ext uri="{FF2B5EF4-FFF2-40B4-BE49-F238E27FC236}">
                <a16:creationId xmlns:a16="http://schemas.microsoft.com/office/drawing/2014/main" id="{C2E49735-C4A7-5E39-6684-8509AF9412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670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19BA373-3298-E45E-5A0B-8F351661F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Meidän yhdistyksemme</a:t>
            </a:r>
          </a:p>
          <a:p>
            <a:r>
              <a:rPr lang="fi-FI" dirty="0"/>
              <a:t>/piirimme</a:t>
            </a:r>
          </a:p>
        </p:txBody>
      </p:sp>
    </p:spTree>
    <p:extLst>
      <p:ext uri="{BB962C8B-B14F-4D97-AF65-F5344CB8AC3E}">
        <p14:creationId xmlns:p14="http://schemas.microsoft.com/office/powerpoint/2010/main" val="3970837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CE3222-306F-60FB-9779-2541AA6F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76220" cy="1829435"/>
          </a:xfrm>
        </p:spPr>
        <p:txBody>
          <a:bodyPr anchor="b">
            <a:normAutofit/>
          </a:bodyPr>
          <a:lstStyle/>
          <a:p>
            <a:r>
              <a:rPr lang="fi-FI" sz="3700" dirty="0"/>
              <a:t>Lisää tähän yhdistyksen/piirin nimi ja vaihda kuvaksi iloinen kuva teistä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DF04BE-4BE0-6D2D-29A0-CD8DA700E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52503"/>
            <a:ext cx="6676220" cy="41403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Calibri"/>
              </a:rPr>
              <a:t>Kirjoita tähän yhdistyksen esittely, millaista toimintaa teillä on, missä ja kuinka usein kokoonnutte, paljonko on jäseniä jne.</a:t>
            </a:r>
          </a:p>
        </p:txBody>
      </p:sp>
      <p:pic>
        <p:nvPicPr>
          <p:cNvPr id="5" name="Kuva 5" descr="Kuva, joka sisältää kohteen keltainen, oranssi&#10;&#10;Kuvaus luotu automaattisesti">
            <a:extLst>
              <a:ext uri="{FF2B5EF4-FFF2-40B4-BE49-F238E27FC236}">
                <a16:creationId xmlns:a16="http://schemas.microsoft.com/office/drawing/2014/main" id="{44CF2145-8DD8-235F-BBEB-971FEB463C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666" r="43860" b="-2"/>
          <a:stretch/>
        </p:blipFill>
        <p:spPr>
          <a:xfrm>
            <a:off x="7519988" y="1"/>
            <a:ext cx="4672012" cy="6857999"/>
          </a:xfrm>
          <a:noFill/>
        </p:spPr>
      </p:pic>
    </p:spTree>
    <p:extLst>
      <p:ext uri="{BB962C8B-B14F-4D97-AF65-F5344CB8AC3E}">
        <p14:creationId xmlns:p14="http://schemas.microsoft.com/office/powerpoint/2010/main" val="2111803933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-PowerPoint-esityspohja-2021-ohje.pptx" id="{559F2AFC-2B0C-43A8-8EA6-0128BB92F851}" vid="{9E678CE2-F2BF-46EC-908F-0CFC159FEA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7F410D725F14E47B5126A3F8644C3D9" ma:contentTypeVersion="2" ma:contentTypeDescription="Luo uusi asiakirja." ma:contentTypeScope="" ma:versionID="579732a1d94dabddd96c27ef879fca12">
  <xsd:schema xmlns:xsd="http://www.w3.org/2001/XMLSchema" xmlns:xs="http://www.w3.org/2001/XMLSchema" xmlns:p="http://schemas.microsoft.com/office/2006/metadata/properties" xmlns:ns2="53b892c7-ecd4-49f8-8305-19f4eb5b7141" targetNamespace="http://schemas.microsoft.com/office/2006/metadata/properties" ma:root="true" ma:fieldsID="830bedaa9fc452f5c3de0e9617fd6fef" ns2:_="">
    <xsd:import namespace="53b892c7-ecd4-49f8-8305-19f4eb5b71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892c7-ecd4-49f8-8305-19f4eb5b71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0701A3-99FE-40C4-A874-BE1AB8232B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C14FAB-C525-4085-9120-57C47BBC2E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b892c7-ecd4-49f8-8305-19f4eb5b71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88C65E-75DD-4084-88A0-E1FA78B71422}">
  <ds:schemaRefs>
    <ds:schemaRef ds:uri="http://purl.org/dc/dcmitype/"/>
    <ds:schemaRef ds:uri="53b892c7-ecd4-49f8-8305-19f4eb5b7141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Martat-PowerPoint-esityspohja-2021-ohje</Template>
  <TotalTime>19882</TotalTime>
  <Words>494</Words>
  <Application>Microsoft Office PowerPoint</Application>
  <PresentationFormat>Laajakuva</PresentationFormat>
  <Paragraphs>52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Martat 2021 blanko esityspohja (testaukseen - Päivitetty 1.1.)</vt:lpstr>
      <vt:lpstr>Marttailua, jota olet elämääsi kaivannut!</vt:lpstr>
      <vt:lpstr>Iloa, yhteisöllisyyttä ja arjen tekoja</vt:lpstr>
      <vt:lpstr>125 vuotta marttavoimaa</vt:lpstr>
      <vt:lpstr>PowerPoint-esitys</vt:lpstr>
      <vt:lpstr>Martat on kotitalousneuvontajärjestö</vt:lpstr>
      <vt:lpstr>Arvomme</vt:lpstr>
      <vt:lpstr>PowerPoint-esitys</vt:lpstr>
      <vt:lpstr>PowerPoint-esitys</vt:lpstr>
      <vt:lpstr>Lisää tähän yhdistyksen/piirin nimi ja vaihda kuvaksi iloinen kuva teistä</vt:lpstr>
      <vt:lpstr>Yhdistyksemme historia</vt:lpstr>
      <vt:lpstr>Tapahtumakalenteri</vt:lpstr>
      <vt:lpstr>Opi uutta Martoissa!</vt:lpstr>
      <vt:lpstr>Jäsenedut</vt:lpstr>
      <vt:lpstr>Martanpuoti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Emilia Laine</dc:creator>
  <cp:lastModifiedBy>Emilia Laine</cp:lastModifiedBy>
  <cp:revision>4</cp:revision>
  <dcterms:created xsi:type="dcterms:W3CDTF">2023-06-07T08:33:47Z</dcterms:created>
  <dcterms:modified xsi:type="dcterms:W3CDTF">2025-01-17T08:11:19Z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0x010100A7F410D725F14E47B5126A3F8644C3D9</vt:lpwstr>
  </property>
</Properties>
</file>