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6" r:id="rId5"/>
  </p:sldMasterIdLst>
  <p:notesMasterIdLst>
    <p:notesMasterId r:id="rId25"/>
  </p:notesMasterIdLst>
  <p:sldIdLst>
    <p:sldId id="970" r:id="rId6"/>
    <p:sldId id="1625" r:id="rId7"/>
    <p:sldId id="1984" r:id="rId8"/>
    <p:sldId id="1954" r:id="rId9"/>
    <p:sldId id="1941" r:id="rId10"/>
    <p:sldId id="1045" r:id="rId11"/>
    <p:sldId id="1956" r:id="rId12"/>
    <p:sldId id="1957" r:id="rId13"/>
    <p:sldId id="1036" r:id="rId14"/>
    <p:sldId id="1053" r:id="rId15"/>
    <p:sldId id="1974" r:id="rId16"/>
    <p:sldId id="1976" r:id="rId17"/>
    <p:sldId id="1033" r:id="rId18"/>
    <p:sldId id="1982" r:id="rId19"/>
    <p:sldId id="1983" r:id="rId20"/>
    <p:sldId id="1631" r:id="rId21"/>
    <p:sldId id="1967" r:id="rId22"/>
    <p:sldId id="1975" r:id="rId23"/>
    <p:sldId id="1948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522862-F419-B22D-917D-94667117BF4B}" name="Henni Kuusisto" initials="HK" userId="S::henni.kuusisto@martat.fi::b13870d2-b64b-430f-bd44-9ccc54b51d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44D084-CE62-4C2F-8165-1133A2F09D5F}" v="1" dt="2025-06-23T14:26:11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6360-BE8B-4E01-A56E-DEB33BBDE09A}" type="datetimeFigureOut">
              <a:rPr lang="fi-FI" smtClean="0"/>
              <a:t>23.6.2025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B8881-6914-4DAE-A6C7-5956B63E99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29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B8881-6914-4DAE-A6C7-5956B63E995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928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vihannes, hernekasvi, tuote, Luonnonmukainen ruoka&#10;&#10;Kuvaus luotu automaattisesti">
            <a:extLst>
              <a:ext uri="{FF2B5EF4-FFF2-40B4-BE49-F238E27FC236}">
                <a16:creationId xmlns:a16="http://schemas.microsoft.com/office/drawing/2014/main" id="{E9192AC3-7231-59EF-CBC2-453A7E773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kasvi, piha-, yrtti, keihäsminttu&#10;&#10;Kuvaus luotu automaattisesti">
            <a:extLst>
              <a:ext uri="{FF2B5EF4-FFF2-40B4-BE49-F238E27FC236}">
                <a16:creationId xmlns:a16="http://schemas.microsoft.com/office/drawing/2014/main" id="{DE654AA2-E503-4B01-8567-A89394608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5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24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3" name="Kuva 2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FBF5EF5C-7AF7-FA5D-096F-EA89A3859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" y="97536"/>
            <a:ext cx="12127992" cy="66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2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4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5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4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25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2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37065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8371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43371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68673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2336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dia, 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31" name="Kuva 3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2C9718-BE18-4CB8-397D-CF2F47BB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1" y="6359542"/>
            <a:ext cx="1031164" cy="342288"/>
          </a:xfrm>
          <a:prstGeom prst="rect">
            <a:avLst/>
          </a:prstGeom>
        </p:spPr>
      </p:pic>
      <p:pic>
        <p:nvPicPr>
          <p:cNvPr id="32" name="Kuva 3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4628850-A64A-0830-5F1A-0237588A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7307D7A-B78E-8AD6-0224-A69D71AD8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0" y="6370626"/>
            <a:ext cx="1031164" cy="342288"/>
          </a:xfrm>
          <a:prstGeom prst="rect">
            <a:avLst/>
          </a:prstGeom>
        </p:spPr>
      </p:pic>
      <p:sp>
        <p:nvSpPr>
          <p:cNvPr id="37" name="Kuvan paikkamerkki 15">
            <a:extLst>
              <a:ext uri="{FF2B5EF4-FFF2-40B4-BE49-F238E27FC236}">
                <a16:creationId xmlns:a16="http://schemas.microsoft.com/office/drawing/2014/main" id="{0A3B8590-0379-06E5-2673-40870694B1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8" name="Kuvan paikkamerkki 15">
            <a:extLst>
              <a:ext uri="{FF2B5EF4-FFF2-40B4-BE49-F238E27FC236}">
                <a16:creationId xmlns:a16="http://schemas.microsoft.com/office/drawing/2014/main" id="{2038C9B5-E44C-B118-F335-1024CACC7C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25884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9" name="Kuvan paikkamerkki 15">
            <a:extLst>
              <a:ext uri="{FF2B5EF4-FFF2-40B4-BE49-F238E27FC236}">
                <a16:creationId xmlns:a16="http://schemas.microsoft.com/office/drawing/2014/main" id="{20103B49-974B-1D4F-BDB7-56999092B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1766" y="-2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0" name="Kuvan paikkamerkki 15">
            <a:extLst>
              <a:ext uri="{FF2B5EF4-FFF2-40B4-BE49-F238E27FC236}">
                <a16:creationId xmlns:a16="http://schemas.microsoft.com/office/drawing/2014/main" id="{8E2427DD-46CA-E050-E715-1AF3AD9AB2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5884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Kuvan paikkamerkki 15">
            <a:extLst>
              <a:ext uri="{FF2B5EF4-FFF2-40B4-BE49-F238E27FC236}">
                <a16:creationId xmlns:a16="http://schemas.microsoft.com/office/drawing/2014/main" id="{38B5032F-6B3C-675F-0E5C-EE5D409BF7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1768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68507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hlavuod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ogo, teksti, Fontti, Grafiikka&#10;&#10;Kuvaus luotu automaattisesti">
            <a:extLst>
              <a:ext uri="{FF2B5EF4-FFF2-40B4-BE49-F238E27FC236}">
                <a16:creationId xmlns:a16="http://schemas.microsoft.com/office/drawing/2014/main" id="{7DDC84F1-6415-8C3D-AA4F-35D3C95FE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185" y="85185"/>
            <a:ext cx="6687629" cy="66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5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767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1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delmä, mansikka, Luonnonmukainen ruoka, marja&#10;&#10;Kuvaus luotu automaattisesti">
            <a:extLst>
              <a:ext uri="{FF2B5EF4-FFF2-40B4-BE49-F238E27FC236}">
                <a16:creationId xmlns:a16="http://schemas.microsoft.com/office/drawing/2014/main" id="{B9D66A7D-1E4D-32E7-C172-52613555F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5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ikivihreä&#10;&#10;Kuvaus luotu automaattisesti">
            <a:extLst>
              <a:ext uri="{FF2B5EF4-FFF2-40B4-BE49-F238E27FC236}">
                <a16:creationId xmlns:a16="http://schemas.microsoft.com/office/drawing/2014/main" id="{6C9B204A-4BDF-D5ED-9DEA-11322B934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802321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Maakasvi&#10;&#10;Kuvaus luotu automaattisesti">
            <a:extLst>
              <a:ext uri="{FF2B5EF4-FFF2-40B4-BE49-F238E27FC236}">
                <a16:creationId xmlns:a16="http://schemas.microsoft.com/office/drawing/2014/main" id="{4F16420D-D2AB-50F5-F198-51A909468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09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terälehti, piha-&#10;&#10;Kuvaus luotu automaattisesti">
            <a:extLst>
              <a:ext uri="{FF2B5EF4-FFF2-40B4-BE49-F238E27FC236}">
                <a16:creationId xmlns:a16="http://schemas.microsoft.com/office/drawing/2014/main" id="{55C33A2D-0B3B-B60C-A07D-E8675B312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5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42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puu, piha-, lehti&#10;&#10;Kuvaus luotu automaattisesti">
            <a:extLst>
              <a:ext uri="{FF2B5EF4-FFF2-40B4-BE49-F238E27FC236}">
                <a16:creationId xmlns:a16="http://schemas.microsoft.com/office/drawing/2014/main" id="{13559D4C-5E3B-31D8-84E4-707041417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5349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06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uu, piha-, syksy, Twig&#10;&#10;Kuvaus luotu automaattisesti">
            <a:extLst>
              <a:ext uri="{FF2B5EF4-FFF2-40B4-BE49-F238E27FC236}">
                <a16:creationId xmlns:a16="http://schemas.microsoft.com/office/drawing/2014/main" id="{B8098B9B-C927-9676-48A3-F6EB137F3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3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yksy, kasvi, puu, Vaahteranlehti&#10;&#10;Kuvaus luotu automaattisesti">
            <a:extLst>
              <a:ext uri="{FF2B5EF4-FFF2-40B4-BE49-F238E27FC236}">
                <a16:creationId xmlns:a16="http://schemas.microsoft.com/office/drawing/2014/main" id="{BC3D666B-5562-D720-E5D7-D9BA2C33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68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6FD0D354-F46E-7C1C-DC8F-95A4740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0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Superruoka, tuote, Siemenetön hedelmä&#10;&#10;Kuvaus luotu automaattisesti">
            <a:extLst>
              <a:ext uri="{FF2B5EF4-FFF2-40B4-BE49-F238E27FC236}">
                <a16:creationId xmlns:a16="http://schemas.microsoft.com/office/drawing/2014/main" id="{7B1EBD47-F412-D6CF-728A-4AAD29553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1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delmä, vihreä, Luonnonmukainen ruoka, ruoho&#10;&#10;Kuvaus luotu automaattisesti">
            <a:extLst>
              <a:ext uri="{FF2B5EF4-FFF2-40B4-BE49-F238E27FC236}">
                <a16:creationId xmlns:a16="http://schemas.microsoft.com/office/drawing/2014/main" id="{6D2A88F0-E83B-9185-7B5F-DE1CAA1980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tuote, Paikallinen ruoka, hedelmä&#10;&#10;Kuvaus luotu automaattisesti">
            <a:extLst>
              <a:ext uri="{FF2B5EF4-FFF2-40B4-BE49-F238E27FC236}">
                <a16:creationId xmlns:a16="http://schemas.microsoft.com/office/drawing/2014/main" id="{629C774E-3BB3-2BC1-3057-261D7C2A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annes, kasvi, Lehtivihannes, Punajuurenlehti&#10;&#10;Kuvaus luotu automaattisesti">
            <a:extLst>
              <a:ext uri="{FF2B5EF4-FFF2-40B4-BE49-F238E27FC236}">
                <a16:creationId xmlns:a16="http://schemas.microsoft.com/office/drawing/2014/main" id="{EFA3EA96-5604-FB14-9C2A-1BF10FC92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801931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ukka, Floristiikka, terälehti, violetti&#10;&#10;Kuvaus luotu automaattisesti">
            <a:extLst>
              <a:ext uri="{FF2B5EF4-FFF2-40B4-BE49-F238E27FC236}">
                <a16:creationId xmlns:a16="http://schemas.microsoft.com/office/drawing/2014/main" id="{60023831-1611-2D6C-6708-227F0EEC7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2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Floristiikka, asetelmamaalaus&#10;&#10;Kuvaus luotu automaattisesti">
            <a:extLst>
              <a:ext uri="{FF2B5EF4-FFF2-40B4-BE49-F238E27FC236}">
                <a16:creationId xmlns:a16="http://schemas.microsoft.com/office/drawing/2014/main" id="{1B4FCE27-7602-CBB0-ABBF-2F0D51DD5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"/>
            <a:ext cx="12192000" cy="6857212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93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98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3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94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62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48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776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tuote, vihannes, Kasvisruoka, vegaaniravitsemus&#10;&#10;Kuvaus luotu automaattisesti">
            <a:extLst>
              <a:ext uri="{FF2B5EF4-FFF2-40B4-BE49-F238E27FC236}">
                <a16:creationId xmlns:a16="http://schemas.microsoft.com/office/drawing/2014/main" id="{38D72B3D-8558-2C96-917B-81A0C37F7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2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2567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93806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vapaaehtoisen-koulutuks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://www.martat.fi/yhdistystoimijan-koulutuskalenter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toiminta" TargetMode="External"/><Relationship Id="rId2" Type="http://schemas.openxmlformats.org/officeDocument/2006/relationships/hyperlink" Target="http://www.martat.fi/toiminnan-suunnittel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martat.fi/marttailta-aihe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32ED12A-4EA4-92D1-B40E-54C48DF98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6" y="894775"/>
            <a:ext cx="3783826" cy="2649111"/>
          </a:xfrm>
        </p:spPr>
        <p:txBody>
          <a:bodyPr>
            <a:normAutofit/>
          </a:bodyPr>
          <a:lstStyle/>
          <a:p>
            <a:r>
              <a:rPr lang="fi-FI"/>
              <a:t>Toiminta-suunnitelma 2026</a:t>
            </a:r>
          </a:p>
        </p:txBody>
      </p:sp>
      <p:pic>
        <p:nvPicPr>
          <p:cNvPr id="16" name="Kuvan paikkamerkki 15" descr="Kuva, joka sisältää kohteen vaate, henkilö, Ihmisen kasvot, hymy&#10;&#10;Tekoälyn generoima sisältö voi olla virheellistä.">
            <a:extLst>
              <a:ext uri="{FF2B5EF4-FFF2-40B4-BE49-F238E27FC236}">
                <a16:creationId xmlns:a16="http://schemas.microsoft.com/office/drawing/2014/main" id="{BA288C03-72D8-43FA-12B1-7D2A54DF65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Alaotsikko 3">
            <a:extLst>
              <a:ext uri="{FF2B5EF4-FFF2-40B4-BE49-F238E27FC236}">
                <a16:creationId xmlns:a16="http://schemas.microsoft.com/office/drawing/2014/main" id="{E2698556-7386-BF75-E66C-7C5A522CF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4989250"/>
            <a:ext cx="3783826" cy="1435614"/>
          </a:xfrm>
        </p:spPr>
        <p:txBody>
          <a:bodyPr>
            <a:normAutofit/>
          </a:bodyPr>
          <a:lstStyle/>
          <a:p>
            <a:r>
              <a:rPr lang="fi-FI" dirty="0"/>
              <a:t>Esitysaineisto marttayhdistyksille </a:t>
            </a:r>
          </a:p>
          <a:p>
            <a:r>
              <a:rPr lang="fi-FI" dirty="0"/>
              <a:t>Päivitetty 23.6.2025</a:t>
            </a:r>
          </a:p>
        </p:txBody>
      </p:sp>
    </p:spTree>
    <p:extLst>
      <p:ext uri="{BB962C8B-B14F-4D97-AF65-F5344CB8AC3E}">
        <p14:creationId xmlns:p14="http://schemas.microsoft.com/office/powerpoint/2010/main" val="1808706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C4712C-7212-52F3-1C6B-DE4761D1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953536"/>
          </a:xfrm>
        </p:spPr>
        <p:txBody>
          <a:bodyPr/>
          <a:lstStyle/>
          <a:p>
            <a:r>
              <a:rPr lang="fi-FI"/>
              <a:t>Martan päivä 26.7.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DFF041-CCE7-B13F-BD8D-BB299B4B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771048"/>
            <a:ext cx="5173579" cy="4405915"/>
          </a:xfrm>
        </p:spPr>
        <p:txBody>
          <a:bodyPr>
            <a:normAutofit/>
          </a:bodyPr>
          <a:lstStyle/>
          <a:p>
            <a:r>
              <a:rPr lang="fi-FI"/>
              <a:t>Martan nimipäivää, eli Martan päivää, vietetään vuosittain 26. heinäkuuta. </a:t>
            </a:r>
          </a:p>
          <a:p>
            <a:r>
              <a:rPr lang="fi-FI"/>
              <a:t>Martan päivänä marttayhdistykset järjestävät monenlaisia tapahtumia ja kesäkokoontumisia.</a:t>
            </a:r>
          </a:p>
          <a:p>
            <a:r>
              <a:rPr lang="fi-FI"/>
              <a:t>Teettekö retken, herkutellaanko teidän yhdistyksessänne tänä vuonna kaneliämmillä vai teettekö jotakin muuta kesäistä yhdessä?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DEDE59B1-E7FB-8B8A-8A12-2C24007036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12" y="462332"/>
            <a:ext cx="2385122" cy="2420118"/>
          </a:xfrm>
          <a:prstGeom prst="rect">
            <a:avLst/>
          </a:prstGeom>
        </p:spPr>
      </p:pic>
      <p:pic>
        <p:nvPicPr>
          <p:cNvPr id="7" name="Kuvan paikkamerkki 7" descr="Kuva, joka sisältää kohteen kasvi, piha-, ruoho, vaate&#10;&#10;Kuvaus luotu automaattisesti">
            <a:extLst>
              <a:ext uri="{FF2B5EF4-FFF2-40B4-BE49-F238E27FC236}">
                <a16:creationId xmlns:a16="http://schemas.microsoft.com/office/drawing/2014/main" id="{82207475-3EF2-8601-EF7E-CA93D83F57C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2" b="11762"/>
          <a:stretch>
            <a:fillRect/>
          </a:stretch>
        </p:blipFill>
        <p:spPr>
          <a:xfrm>
            <a:off x="6096000" y="3500438"/>
            <a:ext cx="2976563" cy="3344862"/>
          </a:xfrm>
        </p:spPr>
      </p:pic>
      <p:pic>
        <p:nvPicPr>
          <p:cNvPr id="16" name="Kuvan paikkamerkki 22" descr="Kuva, joka sisältää kohteen Välipala, ruoka, pikkuleipä&#10;&#10;Kuvaus luotu automaattisesti">
            <a:extLst>
              <a:ext uri="{FF2B5EF4-FFF2-40B4-BE49-F238E27FC236}">
                <a16:creationId xmlns:a16="http://schemas.microsoft.com/office/drawing/2014/main" id="{560498F9-EFB8-86EE-A010-1EF1FCDE50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>
            <a:fillRect/>
          </a:stretch>
        </p:blipFill>
        <p:spPr>
          <a:xfrm>
            <a:off x="9215438" y="0"/>
            <a:ext cx="2976562" cy="3344863"/>
          </a:xfrm>
        </p:spPr>
      </p:pic>
      <p:pic>
        <p:nvPicPr>
          <p:cNvPr id="22" name="Kuvan paikkamerkki 21" descr="Kuva, joka sisältää kohteen teksti, Fontti, Sähkönsininen, kuvakaappaus&#10;&#10;Tekoälyllä luotu sisältö voi olla virheellistä.">
            <a:extLst>
              <a:ext uri="{FF2B5EF4-FFF2-40B4-BE49-F238E27FC236}">
                <a16:creationId xmlns:a16="http://schemas.microsoft.com/office/drawing/2014/main" id="{59CF49CB-105A-D912-9F61-CAC01BF701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5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67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A42275-A80F-16A6-A048-F7196DD6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995690"/>
          </a:xfrm>
        </p:spPr>
        <p:txBody>
          <a:bodyPr/>
          <a:lstStyle/>
          <a:p>
            <a:r>
              <a:rPr lang="fi-FI"/>
              <a:t>Valtakunnallinen sienipäivä ja sieniviikot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2340F9-5E65-854B-4DE7-ACF98A7A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543694"/>
            <a:ext cx="5173579" cy="3633269"/>
          </a:xfrm>
        </p:spPr>
        <p:txBody>
          <a:bodyPr>
            <a:normAutofit/>
          </a:bodyPr>
          <a:lstStyle/>
          <a:p>
            <a:r>
              <a:rPr lang="fi-FI"/>
              <a:t>Marttojen valtakunnallinen sienipäivä on 30.8. ja siitä alkavat sieniviikot. </a:t>
            </a:r>
          </a:p>
          <a:p>
            <a:r>
              <a:rPr lang="fi-FI"/>
              <a:t>Piirit järjestävät yhdessä </a:t>
            </a:r>
            <a:r>
              <a:rPr lang="fi-FI" err="1"/>
              <a:t>sienimarttojen</a:t>
            </a:r>
            <a:r>
              <a:rPr lang="fi-FI"/>
              <a:t> kanssa tapahtumia ja neuvontaa eri puolilla Suomea.</a:t>
            </a:r>
          </a:p>
          <a:p>
            <a:r>
              <a:rPr lang="fi-FI"/>
              <a:t>Sieniviikko on hyvä aika tehdä yhdistyksen sieniretki tai toteuttaa pieni sieninäyttely. </a:t>
            </a:r>
          </a:p>
        </p:txBody>
      </p:sp>
      <p:pic>
        <p:nvPicPr>
          <p:cNvPr id="11" name="Kuvan paikkamerkki 10" descr="Kuva, joka sisältää kohteen kuvio, Sähkönsininen, muotoilu&#10;&#10;Kuvaus luotu automaattisesti">
            <a:extLst>
              <a:ext uri="{FF2B5EF4-FFF2-40B4-BE49-F238E27FC236}">
                <a16:creationId xmlns:a16="http://schemas.microsoft.com/office/drawing/2014/main" id="{5F77B9B7-3222-EE37-2DBC-4E459B8662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76262" y="365125"/>
            <a:ext cx="2283228" cy="2566323"/>
          </a:xfrm>
        </p:spPr>
      </p:pic>
      <p:pic>
        <p:nvPicPr>
          <p:cNvPr id="22" name="Kuvan paikkamerkki 21" descr="Kuva, joka sisältää kohteen teksti, Fontti, Sähkönsininen, kuvakaappaus&#10;&#10;Kuvaus luotu automaattisesti">
            <a:extLst>
              <a:ext uri="{FF2B5EF4-FFF2-40B4-BE49-F238E27FC236}">
                <a16:creationId xmlns:a16="http://schemas.microsoft.com/office/drawing/2014/main" id="{460C69C6-2265-B93F-36AE-E38D75FE64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Kuvan paikkamerkki 25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13303620-3561-7348-0EAB-2AE3DBA1D4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Kuvan paikkamerkki 8" descr="Kuva, joka sisältää kohteen ruoho, piha-, Säilytyskori, kori&#10;&#10;Tekoälyn generoima sisältö voi olla virheellistä.">
            <a:extLst>
              <a:ext uri="{FF2B5EF4-FFF2-40B4-BE49-F238E27FC236}">
                <a16:creationId xmlns:a16="http://schemas.microsoft.com/office/drawing/2014/main" id="{2C486A02-BBE1-5E5B-08E8-41E8ACC27E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" r="86"/>
          <a:stretch>
            <a:fillRect/>
          </a:stretch>
        </p:blipFill>
        <p:spPr>
          <a:xfrm>
            <a:off x="6096000" y="0"/>
            <a:ext cx="2976563" cy="3344863"/>
          </a:xfrm>
        </p:spPr>
      </p:pic>
    </p:spTree>
    <p:extLst>
      <p:ext uri="{BB962C8B-B14F-4D97-AF65-F5344CB8AC3E}">
        <p14:creationId xmlns:p14="http://schemas.microsoft.com/office/powerpoint/2010/main" val="27850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69B604-3929-1FED-9420-57DD2849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36" y="266701"/>
            <a:ext cx="5482389" cy="838200"/>
          </a:xfrm>
        </p:spPr>
        <p:txBody>
          <a:bodyPr>
            <a:normAutofit/>
          </a:bodyPr>
          <a:lstStyle/>
          <a:p>
            <a:r>
              <a:rPr lang="fi-FI" sz="4200"/>
              <a:t>Marttojen kekrikekkerit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460284-C08A-7A44-8703-22FBB8D1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371602"/>
            <a:ext cx="5173579" cy="4914898"/>
          </a:xfrm>
        </p:spPr>
        <p:txBody>
          <a:bodyPr>
            <a:normAutofit fontScale="85000" lnSpcReduction="20000"/>
          </a:bodyPr>
          <a:lstStyle/>
          <a:p>
            <a:r>
              <a:rPr lang="fi-FI" b="1"/>
              <a:t>Martat kokoontuvat 29.10. samaan aikaan eri puolilla Suomea Kekrikekkereihin</a:t>
            </a:r>
            <a:r>
              <a:rPr lang="fi-FI"/>
              <a:t>. </a:t>
            </a:r>
          </a:p>
          <a:p>
            <a:r>
              <a:rPr lang="fi-FI"/>
              <a:t>Maailman suurimmassa </a:t>
            </a:r>
            <a:r>
              <a:rPr lang="fi-FI" err="1"/>
              <a:t>marttaillassa</a:t>
            </a:r>
            <a:r>
              <a:rPr lang="fi-FI"/>
              <a:t> juhlitaan satokauden päättymistä. Syksyn pimenevässä, tunnelmallisessa illassa maistellaan, mitä kaikkea kesä on meille kypsyttänyt.</a:t>
            </a:r>
          </a:p>
          <a:p>
            <a:r>
              <a:rPr lang="fi-FI"/>
              <a:t>Marttojen kekrikekkereissä palautetaan mieliin kekriperinne. </a:t>
            </a:r>
          </a:p>
          <a:p>
            <a:r>
              <a:rPr lang="fi-FI"/>
              <a:t>Marttaliitto tekee ohjelmaehdotuksen ja tarvittavat toimintaohjeet, tarjoilu- ja koristeluehdotuksen sekä vinkkejä illan järjestämiseen. </a:t>
            </a:r>
          </a:p>
          <a:p>
            <a:r>
              <a:rPr lang="fi-FI"/>
              <a:t>Jokainen marttayhdistys voi muokata juhlista itselleen sopivat. Marttaillan voi myös järjestää yhdessä jonkin toisen tai useamman marttayhdistyksen kanssa.</a:t>
            </a:r>
          </a:p>
        </p:txBody>
      </p:sp>
      <p:pic>
        <p:nvPicPr>
          <p:cNvPr id="18" name="Kuvan paikkamerkki 17" descr="Kuva, joka sisältää kohteen henkilö, vaate, hymy, Ihmisen kasvot&#10;&#10;Tekoälyn generoima sisältö voi olla virheellistä.">
            <a:extLst>
              <a:ext uri="{FF2B5EF4-FFF2-40B4-BE49-F238E27FC236}">
                <a16:creationId xmlns:a16="http://schemas.microsoft.com/office/drawing/2014/main" id="{69F10C94-416D-4D5F-DD75-FA7FAE5325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96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BA4151-581E-4144-B1FB-C37A6169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82574"/>
            <a:ext cx="6605337" cy="879476"/>
          </a:xfrm>
        </p:spPr>
        <p:txBody>
          <a:bodyPr/>
          <a:lstStyle/>
          <a:p>
            <a:r>
              <a:rPr lang="fi-FI"/>
              <a:t>Lokakuu on puurokuu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0C0024-9E3C-D49C-175F-8F6FCFC8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428750"/>
            <a:ext cx="6605335" cy="48768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/>
              <a:t>Lokakuussa marttayhdistyksissä tempaistaan kansainvälisten hankkeidemme puolesta, jotta kaikilla olisi puuroa pöydässä. </a:t>
            </a:r>
          </a:p>
          <a:p>
            <a:r>
              <a:rPr lang="fi-FI" dirty="0"/>
              <a:t>Toimimme köyhien, vammaisten, syrjäseudulla asuvien ja vähän koulutettujen tyttöjen ja naisten kanssa Saharan eteläpuolisessa Afrikassa.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Yksi varainkeruun muoto on keittää puuroja ja myydä niitä torilla, seurakunnan tiloissa tai kauppakeskuksessa.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Yhdistys voi järjestää oman puuroillan, keskustella kansainvälisten hankkeiden kuulumisista ja kerätä jäseniltä osallistumismaksun Marttojen kehitysyhteistyölle. Tilaisuuteen voi kutsua oman alueen kansainvälisen </a:t>
            </a:r>
            <a:r>
              <a:rPr lang="fi-FI" dirty="0" err="1"/>
              <a:t>martan</a:t>
            </a:r>
            <a:r>
              <a:rPr lang="fi-FI" dirty="0"/>
              <a:t>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Marttojen tuella edistämme haavoittuvassa asemassa olevien tyttöjen ja naisten asemaa tarjoamalla heille mahdollisuuden opiskella, elättää itsensä, tehdä omia valintoja ja puolustaa omia oikeuksiaan. </a:t>
            </a:r>
            <a:endParaRPr lang="fi-FI" dirty="0">
              <a:ea typeface="Calibri"/>
              <a:cs typeface="Calibri"/>
            </a:endParaRPr>
          </a:p>
        </p:txBody>
      </p:sp>
      <p:pic>
        <p:nvPicPr>
          <p:cNvPr id="10" name="Kuvan paikkamerkki 9" descr="Kuva, joka sisältää kohteen henkilö, vaate, Myyminen, markkinat&#10;&#10;Tekoälyllä luotu sisältö voi olla virheellistä.">
            <a:extLst>
              <a:ext uri="{FF2B5EF4-FFF2-40B4-BE49-F238E27FC236}">
                <a16:creationId xmlns:a16="http://schemas.microsoft.com/office/drawing/2014/main" id="{8831E236-D373-2C0B-05DD-848A189C0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15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61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1899B5-2182-D103-27EB-6CCFF5EE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825499"/>
          </a:xfrm>
        </p:spPr>
        <p:txBody>
          <a:bodyPr>
            <a:normAutofit fontScale="90000"/>
          </a:bodyPr>
          <a:lstStyle/>
          <a:p>
            <a:r>
              <a:rPr lang="fi-FI"/>
              <a:t>Jämälangat ja tilkut käyttöön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EAA54C-9433-D373-B151-6980BA5F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71600"/>
            <a:ext cx="6605335" cy="4924425"/>
          </a:xfrm>
        </p:spPr>
        <p:txBody>
          <a:bodyPr>
            <a:normAutofit fontScale="92500" lnSpcReduction="20000"/>
          </a:bodyPr>
          <a:lstStyle/>
          <a:p>
            <a:r>
              <a:rPr lang="fi-FI"/>
              <a:t>Käsityötoiminta innostaa harrastamaan käsitöitä yhdessä ja ylläpitää käsillä tekemisen taitoa. </a:t>
            </a:r>
          </a:p>
          <a:p>
            <a:r>
              <a:rPr lang="fi-FI"/>
              <a:t>Käsityötoiminnan teemana ovat jämälangat ja kangastilkut. </a:t>
            </a:r>
          </a:p>
          <a:p>
            <a:r>
              <a:rPr lang="fi-FI"/>
              <a:t>Annamme vinkkejä ja innostamme käyttämään jämälankoja ja kangastilkkuja käsitöissä. Samalla kokeillaan, tehdään ja opitaan uutta. Monet ideat sopivat yhden illan käsitöihin ja </a:t>
            </a:r>
            <a:r>
              <a:rPr lang="fi-FI" err="1"/>
              <a:t>marttailloissa</a:t>
            </a:r>
            <a:r>
              <a:rPr lang="fi-FI"/>
              <a:t> tehtäviksi. </a:t>
            </a:r>
          </a:p>
          <a:p>
            <a:r>
              <a:rPr lang="fi-FI"/>
              <a:t>Innostamme käyttämään kotoa jo löytyviä tarvikkeita. Lankoja voidaan myös kierrättää </a:t>
            </a:r>
            <a:r>
              <a:rPr lang="fi-FI" err="1"/>
              <a:t>martalta</a:t>
            </a:r>
            <a:r>
              <a:rPr lang="fi-FI"/>
              <a:t> toiselle ja ompelutöissä hyödynnetään kotoa löytyviä vaatteita ja kodin tekstiilejä. Ideoidaan käyttöä pienillekin kangaspaloille. </a:t>
            </a:r>
          </a:p>
          <a:p>
            <a:r>
              <a:rPr lang="fi-FI"/>
              <a:t>Martat-lehdessä ja Martat.fi-sivuilla julkaistaan käsityöohjeita. </a:t>
            </a:r>
          </a:p>
        </p:txBody>
      </p:sp>
      <p:pic>
        <p:nvPicPr>
          <p:cNvPr id="6" name="Kuvan paikkamerkki 5" descr="Kuva, joka sisältää kohteen henkilö, vaate, ruoka, nainen&#10;&#10;Tekoälyn generoima sisältö voi olla virheellistä.">
            <a:extLst>
              <a:ext uri="{FF2B5EF4-FFF2-40B4-BE49-F238E27FC236}">
                <a16:creationId xmlns:a16="http://schemas.microsoft.com/office/drawing/2014/main" id="{D63AE83D-1B13-FFB7-F4DD-92E3F400C1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606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4FDD09-B62B-5C66-A1A7-FC0DBF9F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739690" cy="1282700"/>
          </a:xfrm>
        </p:spPr>
        <p:txBody>
          <a:bodyPr>
            <a:normAutofit fontScale="90000"/>
          </a:bodyPr>
          <a:lstStyle/>
          <a:p>
            <a:r>
              <a:rPr lang="fi-FI" dirty="0"/>
              <a:t>Tehdään hypistelypeittoja muistisairaille ihmisille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3C1831-BEA9-BD8B-C9DC-F886CC229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800225"/>
            <a:ext cx="6605335" cy="43767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/>
              <a:t>Käsityökampanjassa </a:t>
            </a:r>
            <a:r>
              <a:rPr lang="fi-FI" dirty="0" err="1"/>
              <a:t>martat</a:t>
            </a:r>
            <a:r>
              <a:rPr lang="fi-FI" dirty="0"/>
              <a:t> tekevät hypistelypeittoja muistisairaille ihmisille. </a:t>
            </a:r>
          </a:p>
          <a:p>
            <a:r>
              <a:rPr lang="fi-FI" dirty="0"/>
              <a:t>Pienikokoiseen peittoon tehdään mielenkiintoisia ja erituntuisia osia, jotka aktivoivat käsiä ja auttavat keskittymään.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Hypistelypeitto rauhoittaa ja vähentää muistisairaan levottomuutta. Erilaisilla materiaaleilla voidaan aktivoida muistisairaan aisteja ja herätellä muistoja.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Peiton sijaan voi tehdä myös vaikkapa hypisteltäviä tyynyjä tai essuja. 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Yhdistykset ja käsityöryhmät voivat lahjoittaa tekemänsä hypistelypeitot oman paikkakunnan hoivakotiin. </a:t>
            </a:r>
            <a:endParaRPr lang="fi-FI" dirty="0">
              <a:ea typeface="Calibri"/>
              <a:cs typeface="Calibri"/>
            </a:endParaRPr>
          </a:p>
        </p:txBody>
      </p:sp>
      <p:pic>
        <p:nvPicPr>
          <p:cNvPr id="8" name="Kuvan paikkamerkki 7" descr="Kuva, joka sisältää kohteen toimistotarvikkeet, henkilö, Lapsitaide, sisä-&#10;&#10;Tekoälyn generoima sisältö voi olla virheellistä.">
            <a:extLst>
              <a:ext uri="{FF2B5EF4-FFF2-40B4-BE49-F238E27FC236}">
                <a16:creationId xmlns:a16="http://schemas.microsoft.com/office/drawing/2014/main" id="{F2F92B02-51A2-7F11-CA5C-9A66F6CAA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427788" y="1093788"/>
            <a:ext cx="6858000" cy="4670425"/>
          </a:xfrm>
        </p:spPr>
      </p:pic>
    </p:spTree>
    <p:extLst>
      <p:ext uri="{BB962C8B-B14F-4D97-AF65-F5344CB8AC3E}">
        <p14:creationId xmlns:p14="http://schemas.microsoft.com/office/powerpoint/2010/main" val="1053201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161D7C-6FA2-C385-1C12-56B76C60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82955"/>
          </a:xfrm>
        </p:spPr>
        <p:txBody>
          <a:bodyPr/>
          <a:lstStyle/>
          <a:p>
            <a:r>
              <a:rPr lang="fi-FI"/>
              <a:t>Ideoita </a:t>
            </a:r>
            <a:r>
              <a:rPr lang="fi-FI" err="1"/>
              <a:t>marttailtoihin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0CEB89-F9F9-0467-DA2D-39ACC100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91920"/>
            <a:ext cx="6605335" cy="4785043"/>
          </a:xfrm>
        </p:spPr>
        <p:txBody>
          <a:bodyPr vert="horz" lIns="91440" tIns="45720" rIns="91440" bIns="45720" numCol="2" rtlCol="0" anchor="t">
            <a:normAutofit lnSpcReduction="10000"/>
          </a:bodyPr>
          <a:lstStyle/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Ruoka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uudet ravitsemussuositukset, kotimainen peruna, täysjyvän lisääminen ruokavalioon tai monipuoliset palkokasvit.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Luonnontuotteet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</a:t>
            </a:r>
            <a:r>
              <a:rPr lang="fi-FI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pieni sieninäyttely, kalasta ympäri vuoden tai vuoden luon-nontuotteet keto-orvokki, vadelma ja sikurirousku.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Kotipuutarha</a:t>
            </a:r>
            <a:r>
              <a:rPr lang="fi-FI" sz="2200" dirty="0">
                <a:effectLst/>
                <a:latin typeface="Calibri"/>
                <a:ea typeface="Times New Roman" panose="02020603050405020304" pitchFamily="18" charset="0"/>
                <a:cs typeface="Calibri"/>
              </a:rPr>
              <a:t>, esim. </a:t>
            </a:r>
            <a:r>
              <a:rPr lang="fi-FI" sz="2200" dirty="0">
                <a:latin typeface="Calibri"/>
                <a:ea typeface="Times New Roman" panose="02020603050405020304" pitchFamily="18" charset="0"/>
                <a:cs typeface="Calibri"/>
              </a:rPr>
              <a:t>palkokasvien kasvatus, satoisa kasvihuone tai kompostointi. Vuoden 2026 </a:t>
            </a:r>
            <a:r>
              <a:rPr lang="fi-FI" sz="2200" dirty="0" err="1">
                <a:latin typeface="Calibri"/>
                <a:ea typeface="Times New Roman" panose="02020603050405020304" pitchFamily="18" charset="0"/>
                <a:cs typeface="Calibri"/>
              </a:rPr>
              <a:t>HeVi</a:t>
            </a:r>
            <a:r>
              <a:rPr lang="fi-FI" sz="2200" dirty="0">
                <a:latin typeface="Calibri"/>
                <a:ea typeface="Times New Roman" panose="02020603050405020304" pitchFamily="18" charset="0"/>
                <a:cs typeface="Calibri"/>
              </a:rPr>
              <a:t> on mansikka.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Käsityöt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tilkkujen ja jämälankojen käyttö tai hypistelypeittojen teko.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Lokakuu on Puurokuu 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tai muu kansainvälinen marttailta, jonka tuotto lahjoitetaan Marttojen kehitysyhteistyöhön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Liikunta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Kulttuuri.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Vierailu tai vierailija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7" name="Kuvan paikkamerkki 6" descr="Kuva, joka sisältää kohteen vihannes, henkilö, vaate, Ihmisen kasvot&#10;&#10;Tekoälyllä luotu sisältö voi olla virheellistä.">
            <a:extLst>
              <a:ext uri="{FF2B5EF4-FFF2-40B4-BE49-F238E27FC236}">
                <a16:creationId xmlns:a16="http://schemas.microsoft.com/office/drawing/2014/main" id="{963225FC-216F-A426-8587-1B21AD3D48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3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992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C6A84A-90AB-37B1-9E04-D2D99A48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53248"/>
            <a:ext cx="8311315" cy="815975"/>
          </a:xfrm>
        </p:spPr>
        <p:txBody>
          <a:bodyPr>
            <a:normAutofit/>
          </a:bodyPr>
          <a:lstStyle/>
          <a:p>
            <a:r>
              <a:rPr lang="fi-FI"/>
              <a:t>Opitaan uutta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385191-800A-7A9A-9DF9-E35E9C739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181100"/>
            <a:ext cx="6044365" cy="49911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/>
              <a:t>Marttailu edistää elinikäistä oppimista. Kannustamme </a:t>
            </a:r>
            <a:r>
              <a:rPr lang="fi-FI" sz="2200" err="1"/>
              <a:t>marttoja</a:t>
            </a:r>
            <a:r>
              <a:rPr lang="fi-FI" sz="2200"/>
              <a:t> uusien tietojen ja taitojen hankkimiseen. </a:t>
            </a:r>
          </a:p>
          <a:p>
            <a:r>
              <a:rPr lang="fi-FI" sz="2200"/>
              <a:t>Marttaliitto järjestää </a:t>
            </a:r>
            <a:r>
              <a:rPr lang="fi-FI" sz="2200" err="1"/>
              <a:t>marttaopintoja</a:t>
            </a:r>
            <a:r>
              <a:rPr lang="fi-FI" sz="2200"/>
              <a:t> ja koulu-</a:t>
            </a:r>
            <a:r>
              <a:rPr lang="fi-FI" sz="2200" err="1"/>
              <a:t>tuksia</a:t>
            </a:r>
            <a:r>
              <a:rPr lang="fi-FI" sz="2200"/>
              <a:t>, joista osan niistä voi opiskella itsenäisesti. </a:t>
            </a:r>
          </a:p>
          <a:p>
            <a:r>
              <a:rPr lang="fi-FI" sz="2200" err="1"/>
              <a:t>Marttapiirit</a:t>
            </a:r>
            <a:r>
              <a:rPr lang="fi-FI" sz="2200"/>
              <a:t> järjestävät ketjukoulutuksia, joilla yhteiset teemat viedään vapaaehtoisten </a:t>
            </a:r>
            <a:r>
              <a:rPr lang="fi-FI" sz="2200" err="1"/>
              <a:t>marttojen</a:t>
            </a:r>
            <a:r>
              <a:rPr lang="fi-FI" sz="2200"/>
              <a:t> avulla yhdistyksiin.</a:t>
            </a:r>
          </a:p>
          <a:p>
            <a:r>
              <a:rPr lang="fi-FI" sz="2200">
                <a:ea typeface="Calibri"/>
                <a:cs typeface="Calibri"/>
              </a:rPr>
              <a:t>Verkko-opintoina suoritettava v</a:t>
            </a:r>
            <a:r>
              <a:rPr lang="fi-FI" sz="2200"/>
              <a:t>apaaehtoisten uusi koulutuspolku otetaan käyttöön ja vapaaehtoisille järjestetään perus- ja jatkokoulutuksia.</a:t>
            </a:r>
          </a:p>
          <a:p>
            <a:r>
              <a:rPr lang="fi-FI" sz="2100">
                <a:hlinkClick r:id="rId3"/>
              </a:rPr>
              <a:t>www.martat.fi/vapaaehtoisen-koulutukset</a:t>
            </a:r>
            <a:endParaRPr lang="fi-FI" sz="2100"/>
          </a:p>
          <a:p>
            <a:r>
              <a:rPr lang="fi-FI" sz="2100">
                <a:hlinkClick r:id="rId4"/>
              </a:rPr>
              <a:t>www.martat.fi/yhdistystoimijan-koulutuskalenteri</a:t>
            </a:r>
            <a:r>
              <a:rPr lang="fi-FI" sz="210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D20AA2-1182-6248-BB62-84D6E9D0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42" y="714375"/>
            <a:ext cx="5510964" cy="551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12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FAD99D-0E37-DAE9-CB35-B278772F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796925"/>
          </a:xfrm>
        </p:spPr>
        <p:txBody>
          <a:bodyPr/>
          <a:lstStyle/>
          <a:p>
            <a:r>
              <a:rPr lang="fi-FI"/>
              <a:t>Ketjukoulutukset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BE1BC5-D6AE-5256-E129-DFDD723C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238250"/>
            <a:ext cx="5173579" cy="4938713"/>
          </a:xfrm>
        </p:spPr>
        <p:txBody>
          <a:bodyPr>
            <a:noAutofit/>
          </a:bodyPr>
          <a:lstStyle/>
          <a:p>
            <a:r>
              <a:rPr lang="fi-FI" sz="2100" err="1"/>
              <a:t>Marttapiirit</a:t>
            </a:r>
            <a:r>
              <a:rPr lang="fi-FI" sz="2100"/>
              <a:t> järjestävät ketjukoulutuksia, joihin osallistuneet martat vievät saamaansa tietoa ja osaamista eteenpäin. </a:t>
            </a:r>
          </a:p>
          <a:p>
            <a:r>
              <a:rPr lang="fi-FI" sz="2100"/>
              <a:t>Ketjukoulutuksista saa </a:t>
            </a:r>
            <a:r>
              <a:rPr lang="fi-FI" sz="2100" err="1"/>
              <a:t>väleitä</a:t>
            </a:r>
            <a:r>
              <a:rPr lang="fi-FI" sz="2100"/>
              <a:t> esim. </a:t>
            </a:r>
            <a:r>
              <a:rPr lang="fi-FI" sz="2100" err="1"/>
              <a:t>marttaillan</a:t>
            </a:r>
            <a:r>
              <a:rPr lang="fi-FI" sz="2100"/>
              <a:t> tai tapahtuman järjestämiseen. </a:t>
            </a:r>
          </a:p>
          <a:p>
            <a:r>
              <a:rPr lang="fi-FI" sz="2100"/>
              <a:t>Uusia ketjukoulutusten aiheita ovat: </a:t>
            </a:r>
          </a:p>
          <a:p>
            <a:pPr lvl="1"/>
            <a:r>
              <a:rPr lang="fi-FI" sz="2100"/>
              <a:t>Papuja pataan! Palkokasvien herkullinen maailma. </a:t>
            </a:r>
          </a:p>
          <a:p>
            <a:pPr lvl="1"/>
            <a:r>
              <a:rPr lang="fi-FI" sz="2100"/>
              <a:t>Valmiina keittiössä – Muonitusosaamisella vahvempaa varautumista. </a:t>
            </a:r>
          </a:p>
          <a:p>
            <a:r>
              <a:rPr lang="fi-FI" sz="2100"/>
              <a:t>Aiemmista ketjukoulutuksista jatkuvat: Kasvata palkokasveja, Luonnonyrtit tutuksi, Martan digitaidot, Sienet tutuksi, Kotivara kuntoon ja Junnukokki-ohjaajan koulutus. </a:t>
            </a:r>
          </a:p>
        </p:txBody>
      </p:sp>
      <p:pic>
        <p:nvPicPr>
          <p:cNvPr id="13" name="Kuvan paikkamerkki 12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67183846-A648-21A6-1CF2-A086D0AF3E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uvan paikkamerkki 10" descr="Kuva, joka sisältää kohteen henkilö, vaate, kasvi, kuluminen&#10;&#10;Kuvaus luotu automaattisesti">
            <a:extLst>
              <a:ext uri="{FF2B5EF4-FFF2-40B4-BE49-F238E27FC236}">
                <a16:creationId xmlns:a16="http://schemas.microsoft.com/office/drawing/2014/main" id="{37E5388A-6539-50A8-FA80-1C2EA45FA5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uvan paikkamerkki 8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4489ED3C-EADE-0422-E5B5-6EDAF9D0A1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84C3AF04-257E-5E65-2BE0-CD601D6F0E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90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41E9E6-B34E-4801-7609-369FD5A6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64235"/>
          </a:xfrm>
        </p:spPr>
        <p:txBody>
          <a:bodyPr/>
          <a:lstStyle/>
          <a:p>
            <a:r>
              <a:rPr lang="fi-FI"/>
              <a:t>Tapahtumakalenteri 2026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F9E8AC-216A-9553-8C31-AC2E5C4C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24000"/>
            <a:ext cx="6283579" cy="4652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/>
              <a:t>Tammi-	Marttojen avoimet ovet</a:t>
            </a:r>
            <a:br>
              <a:rPr lang="fi-FI" sz="2400"/>
            </a:br>
            <a:r>
              <a:rPr lang="fi-FI" sz="2400"/>
              <a:t>helmikuu </a:t>
            </a:r>
          </a:p>
          <a:p>
            <a:pPr marL="0" indent="0">
              <a:buNone/>
            </a:pPr>
            <a:r>
              <a:rPr lang="fi-FI" sz="2400"/>
              <a:t>23.-29.3.	</a:t>
            </a:r>
            <a:r>
              <a:rPr lang="fi-FI" sz="2400" err="1"/>
              <a:t>Marttailuviikon</a:t>
            </a:r>
            <a:r>
              <a:rPr lang="fi-FI" sz="2400"/>
              <a:t> teemana kuitu</a:t>
            </a:r>
            <a:endParaRPr lang="fi-FI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/>
              <a:t>23.5. 		Mahtava </a:t>
            </a:r>
            <a:r>
              <a:rPr lang="fi-FI" sz="2400" err="1"/>
              <a:t>marttaralli</a:t>
            </a:r>
            <a:r>
              <a:rPr lang="fi-FI" sz="2400"/>
              <a:t> 2</a:t>
            </a:r>
            <a:endParaRPr lang="fi-FI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/>
              <a:t>26.7.		Martan päivä </a:t>
            </a:r>
            <a:endParaRPr lang="fi-FI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/>
              <a:t>29.8.		Valtakunnallinen sienipäivä, </a:t>
            </a:r>
            <a:br>
              <a:rPr lang="fi-FI" sz="2400"/>
            </a:br>
            <a:r>
              <a:rPr lang="fi-FI" sz="2400"/>
              <a:t>		josta alkavat sieniviikot</a:t>
            </a:r>
          </a:p>
          <a:p>
            <a:pPr marL="0" indent="0">
              <a:buNone/>
            </a:pPr>
            <a:r>
              <a:rPr lang="fi-FI" sz="2400"/>
              <a:t>29.10.		Marttojen kekrikekkerit</a:t>
            </a:r>
            <a:endParaRPr lang="fi-FI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400"/>
              <a:t>Lokakuu 	Lokakuu on puurokuu</a:t>
            </a:r>
            <a:endParaRPr lang="fi-FI" sz="2400">
              <a:ea typeface="Calibri"/>
              <a:cs typeface="Calibri"/>
            </a:endParaRPr>
          </a:p>
        </p:txBody>
      </p:sp>
      <p:pic>
        <p:nvPicPr>
          <p:cNvPr id="7" name="Kuvan paikkamerkki 6" descr="Kuva, joka sisältää kohteen vaate, henkilö, Ihmisen kasvot, hymy&#10;&#10;Tekoälyn generoima sisältö voi olla virheellistä.">
            <a:extLst>
              <a:ext uri="{FF2B5EF4-FFF2-40B4-BE49-F238E27FC236}">
                <a16:creationId xmlns:a16="http://schemas.microsoft.com/office/drawing/2014/main" id="{38A98038-06BC-F22A-4322-E5B7FA51EE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665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C25E69-AA6B-479B-A44D-E5F5EBEA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79401"/>
            <a:ext cx="6605337" cy="758824"/>
          </a:xfrm>
        </p:spPr>
        <p:txBody>
          <a:bodyPr/>
          <a:lstStyle/>
          <a:p>
            <a:r>
              <a:rPr lang="fi-FI"/>
              <a:t>Toimintasuunnitelmasta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B13757-237A-46DC-82D4-7E62E0BF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038225"/>
            <a:ext cx="6605335" cy="5276850"/>
          </a:xfrm>
        </p:spPr>
        <p:txBody>
          <a:bodyPr>
            <a:normAutofit/>
          </a:bodyPr>
          <a:lstStyle/>
          <a:p>
            <a:r>
              <a:rPr lang="fi-FI" sz="2000"/>
              <a:t>Marttaliiton yhdistyksille tekemää toimintasuunnitelmapohjaa voi käyttää sellaisenaan tai muokattuna.</a:t>
            </a:r>
          </a:p>
          <a:p>
            <a:pPr lvl="1"/>
            <a:r>
              <a:rPr lang="fi-FI" sz="2000"/>
              <a:t>Toimintasuunnitelmasta voi jättää pois sellaisia sisältöjä tai tapahtumia, joita yhdistys ei toteuta. </a:t>
            </a:r>
          </a:p>
          <a:p>
            <a:pPr lvl="1"/>
            <a:r>
              <a:rPr lang="fi-FI" sz="2000"/>
              <a:t>Yhdistyksellä voi myös olla toimintaa, jota ei ole suunnitelmapohjassa ja jonka yhdistys itse lisää toimintasuunnitelmaansa. </a:t>
            </a:r>
          </a:p>
          <a:p>
            <a:r>
              <a:rPr lang="fi-FI" sz="2000"/>
              <a:t>Toimintasuunnitelma on tekstimuotoinen (</a:t>
            </a:r>
            <a:r>
              <a:rPr lang="fi-FI" sz="2000" err="1"/>
              <a:t>word</a:t>
            </a:r>
            <a:r>
              <a:rPr lang="fi-FI" sz="2000"/>
              <a:t>) ja siitä on tehty vuosikokouksia ja muuta esittelyä varten tämä esitys. </a:t>
            </a:r>
          </a:p>
          <a:p>
            <a:pPr lvl="1"/>
            <a:r>
              <a:rPr lang="fi-FI" sz="2000"/>
              <a:t>Yhdistysten toimintasuunnitelmapohja (</a:t>
            </a:r>
            <a:r>
              <a:rPr lang="fi-FI" sz="2000" err="1"/>
              <a:t>word</a:t>
            </a:r>
            <a:r>
              <a:rPr lang="fi-FI" sz="2000"/>
              <a:t> ja ppt) löytyvät Martat.fi-sivuilta osoitteesta </a:t>
            </a:r>
            <a:r>
              <a:rPr lang="fi-FI" sz="2000">
                <a:hlinkClick r:id="rId2"/>
              </a:rPr>
              <a:t>www.martat.fi/toiminnan-suunnittelu</a:t>
            </a:r>
            <a:r>
              <a:rPr lang="fi-FI" sz="2000"/>
              <a:t> </a:t>
            </a:r>
          </a:p>
          <a:p>
            <a:pPr lvl="1"/>
            <a:r>
              <a:rPr lang="fi-FI" sz="2000"/>
              <a:t>Valtakunnallisten tapahtumien ohjeistukset löytyvät Yhdistyskanavasta </a:t>
            </a:r>
            <a:r>
              <a:rPr lang="fi-FI" sz="2000">
                <a:hlinkClick r:id="rId3"/>
              </a:rPr>
              <a:t>www.martat.fi/toiminta</a:t>
            </a:r>
            <a:r>
              <a:rPr lang="fi-FI" sz="2000"/>
              <a:t> </a:t>
            </a:r>
          </a:p>
          <a:p>
            <a:pPr lvl="1"/>
            <a:r>
              <a:rPr lang="fi-FI" sz="2000"/>
              <a:t>Marttaillan mallit löytyvät Yhdistyskanavasta </a:t>
            </a:r>
            <a:r>
              <a:rPr lang="fi-FI" sz="2000">
                <a:hlinkClick r:id="rId4"/>
              </a:rPr>
              <a:t>www.martat.fi/marttailta-aiheet</a:t>
            </a:r>
            <a:r>
              <a:rPr lang="fi-FI" sz="2000"/>
              <a:t> </a:t>
            </a:r>
          </a:p>
          <a:p>
            <a:endParaRPr lang="fi-FI"/>
          </a:p>
        </p:txBody>
      </p:sp>
      <p:pic>
        <p:nvPicPr>
          <p:cNvPr id="12" name="Kuvan paikkamerkki 11" descr="Kuva, joka sisältää kohteen henkilö, vaate, Ihmisen kasvot, hymy&#10;&#10;Tekoälyllä luotu sisältö voi olla virheellistä.">
            <a:extLst>
              <a:ext uri="{FF2B5EF4-FFF2-40B4-BE49-F238E27FC236}">
                <a16:creationId xmlns:a16="http://schemas.microsoft.com/office/drawing/2014/main" id="{1978221F-24AE-A33D-7480-00513EEA83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42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629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59DBD-C883-34EA-7DB9-833B637ED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vaate, henkilö, teksti, Ihmisen kasvot&#10;&#10;Tekoälyllä luotu sisältö saattaa olla virheellistä.">
            <a:extLst>
              <a:ext uri="{FF2B5EF4-FFF2-40B4-BE49-F238E27FC236}">
                <a16:creationId xmlns:a16="http://schemas.microsoft.com/office/drawing/2014/main" id="{0341B6CF-E948-6C95-BA6C-1EDF0086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2" y="-1480"/>
            <a:ext cx="12183372" cy="68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934DEC-A782-3F89-FE33-BCA3351C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93700"/>
            <a:ext cx="6605337" cy="787400"/>
          </a:xfrm>
        </p:spPr>
        <p:txBody>
          <a:bodyPr>
            <a:normAutofit/>
          </a:bodyPr>
          <a:lstStyle/>
          <a:p>
            <a:r>
              <a:rPr lang="fi-FI"/>
              <a:t>Teemana Muutos lautasella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E27073-510F-E14F-0335-F0F6FCB2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476376"/>
            <a:ext cx="6605335" cy="4700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Marttojen kestävä ruoka on terveellistä, turvallista, taloudellista ja herkullista. </a:t>
            </a:r>
          </a:p>
          <a:p>
            <a:r>
              <a:rPr lang="fi-FI"/>
              <a:t>Syömällä kestävästi pidät huolta sekä itsestäsi että ympäristöstä. </a:t>
            </a:r>
          </a:p>
          <a:p>
            <a:r>
              <a:rPr lang="fi-FI"/>
              <a:t>Neuvontamme perustana olevat ravitsemus-suositukset ovat uudistuneet. Meillä on merkittävä rooli niiden jalkauttamisessa ihmisten arkeen. </a:t>
            </a:r>
            <a:endParaRPr lang="fi-FI">
              <a:ea typeface="Calibri"/>
              <a:cs typeface="Calibri"/>
            </a:endParaRPr>
          </a:p>
          <a:p>
            <a:r>
              <a:rPr lang="fi-FI"/>
              <a:t>Vuosien 2025-2026 teema kokoaa martat, marttayhdistykset, </a:t>
            </a:r>
            <a:r>
              <a:rPr lang="fi-FI" err="1"/>
              <a:t>marttapiirit</a:t>
            </a:r>
            <a:r>
              <a:rPr lang="fi-FI"/>
              <a:t> ja liiton edistämään muutosta lautasella. </a:t>
            </a:r>
            <a:endParaRPr lang="fi-FI">
              <a:ea typeface="Calibri"/>
              <a:cs typeface="Calibri"/>
            </a:endParaRPr>
          </a:p>
        </p:txBody>
      </p:sp>
      <p:pic>
        <p:nvPicPr>
          <p:cNvPr id="7" name="Kuvan paikkamerkki 6" descr="Kuva, joka sisältää kohteen henkilö, vaate, hymy, Luonnonmukainen ruoka&#10;&#10;Tekoälyn generoima sisältö voi olla virheellistä.">
            <a:extLst>
              <a:ext uri="{FF2B5EF4-FFF2-40B4-BE49-F238E27FC236}">
                <a16:creationId xmlns:a16="http://schemas.microsoft.com/office/drawing/2014/main" id="{27EF8BB3-B2A5-72CD-18DF-817C8E7652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65F84E-2007-5D2E-359A-7228B215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32155"/>
          </a:xfrm>
        </p:spPr>
        <p:txBody>
          <a:bodyPr/>
          <a:lstStyle/>
          <a:p>
            <a:r>
              <a:rPr lang="fi-FI"/>
              <a:t>Kaksi näkökulmaa teemaan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F488D8-963D-A5F4-EEF0-EEAC53286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249681"/>
            <a:ext cx="6605335" cy="4960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b="1"/>
              <a:t>Muutos lautasella</a:t>
            </a:r>
          </a:p>
          <a:p>
            <a:pPr lvl="1"/>
            <a:r>
              <a:rPr lang="fi-FI" sz="2400"/>
              <a:t>Muutoksen keskiössä on siirtyminen entistä kasvipainotteisempaan ruokavalioon sekä kestävästi pyydetyn ja kasvatetun kotimaisen kalan suosiminen. </a:t>
            </a:r>
          </a:p>
          <a:p>
            <a:pPr lvl="1"/>
            <a:r>
              <a:rPr lang="fi-FI" sz="2400"/>
              <a:t>Tarjoamme tietoa ja taitoja muutoksen tekemiseen.</a:t>
            </a:r>
          </a:p>
          <a:p>
            <a:pPr marL="514350" indent="-514350">
              <a:buFont typeface="+mj-lt"/>
              <a:buAutoNum type="arabicPeriod"/>
            </a:pPr>
            <a:r>
              <a:rPr lang="fi-FI" b="1"/>
              <a:t>Yhteisessä pöydässä</a:t>
            </a:r>
          </a:p>
          <a:p>
            <a:pPr lvl="1"/>
            <a:r>
              <a:rPr lang="fi-FI" sz="2400" err="1"/>
              <a:t>Marttatapahtumissa</a:t>
            </a:r>
            <a:r>
              <a:rPr lang="fi-FI" sz="2400"/>
              <a:t> ja -kursseilla kokoonnutaan yhteiseen pöytään.</a:t>
            </a:r>
          </a:p>
          <a:p>
            <a:pPr lvl="1"/>
            <a:r>
              <a:rPr lang="fi-FI" sz="2400"/>
              <a:t>Yhdessä syömisessä on voimaa. Ruoka maistuu paremmalta ja paremmin.</a:t>
            </a:r>
          </a:p>
        </p:txBody>
      </p:sp>
      <p:pic>
        <p:nvPicPr>
          <p:cNvPr id="20" name="Kuvan paikkamerkki 19" descr="Kuva, joka sisältää kohteen henkilö, vaate, Ihmisen kasvot, hymy&#10;&#10;Kuvaus luotu automaattisesti">
            <a:extLst>
              <a:ext uri="{FF2B5EF4-FFF2-40B4-BE49-F238E27FC236}">
                <a16:creationId xmlns:a16="http://schemas.microsoft.com/office/drawing/2014/main" id="{A1D462A6-B8E9-91CF-52C7-A4C483E6D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1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465738-7649-7D0F-C84A-54FDC96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22251"/>
            <a:ext cx="6906378" cy="739774"/>
          </a:xfrm>
        </p:spPr>
        <p:txBody>
          <a:bodyPr>
            <a:normAutofit/>
          </a:bodyPr>
          <a:lstStyle/>
          <a:p>
            <a:r>
              <a:rPr lang="fi-FI"/>
              <a:t>Yhdistyksen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B7BF71-6AC8-D029-5F6D-C7F2A163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09" y="1114425"/>
            <a:ext cx="6625391" cy="5062538"/>
          </a:xfrm>
        </p:spPr>
        <p:txBody>
          <a:bodyPr>
            <a:noAutofit/>
          </a:bodyPr>
          <a:lstStyle/>
          <a:p>
            <a:r>
              <a:rPr lang="fi-FI" sz="2200"/>
              <a:t>Marttailu on mielekäs harrastus. Marttailu koetaan kiinnostavaksi ja jäsentyytyväisyys vahvistuu. </a:t>
            </a:r>
          </a:p>
          <a:p>
            <a:r>
              <a:rPr lang="fi-FI" sz="2200"/>
              <a:t>Martoilla on toiminnassa itselleen tärkeitä kohtaamisia. </a:t>
            </a:r>
          </a:p>
          <a:p>
            <a:r>
              <a:rPr lang="fi-FI" sz="2200"/>
              <a:t>Yhdistyksen toimintakalenterista löytyy innostavaa ja kiinnostavaa toimintaa kaikille jäsenille. </a:t>
            </a:r>
          </a:p>
          <a:p>
            <a:r>
              <a:rPr lang="fi-FI" sz="2200"/>
              <a:t>Marttailusta kiinnostuneet löytävät helposti mukaan yhdistyksen toimintaan.</a:t>
            </a:r>
          </a:p>
          <a:p>
            <a:r>
              <a:rPr lang="fi-FI" sz="2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Yhdistys järjestää ainakin yhden kaikille avoimen tapahtuman. </a:t>
            </a:r>
            <a:endParaRPr lang="fi-FI" sz="2200"/>
          </a:p>
          <a:p>
            <a:r>
              <a:rPr lang="fi-FI" sz="2200"/>
              <a:t>Yhdistyksen toiminnassa opitaan yhdessä sekä siirretään osaamista ihmiseltä ja sukupolvelta toiselle.  </a:t>
            </a:r>
          </a:p>
          <a:p>
            <a:r>
              <a:rPr lang="fi-FI" sz="2200"/>
              <a:t>Yhdistys tekee yhteistyötä oman alueen marttayhdistysten kanssa. </a:t>
            </a:r>
          </a:p>
        </p:txBody>
      </p:sp>
      <p:pic>
        <p:nvPicPr>
          <p:cNvPr id="12" name="Kuvan paikkamerkki 11" descr="Kuva, joka sisältää kohteen vaate, henkilö, Ihmisen kasvot, hymy&#10;&#10;Tekoälyllä luotu sisältö voi olla virheellistä.">
            <a:extLst>
              <a:ext uri="{FF2B5EF4-FFF2-40B4-BE49-F238E27FC236}">
                <a16:creationId xmlns:a16="http://schemas.microsoft.com/office/drawing/2014/main" id="{4787990F-2F55-CFAE-8492-AF56A74231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3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627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1FA403-FCA3-88B5-3F0A-C4B0CDCD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835024"/>
          </a:xfrm>
        </p:spPr>
        <p:txBody>
          <a:bodyPr/>
          <a:lstStyle/>
          <a:p>
            <a:r>
              <a:rPr lang="fi-FI"/>
              <a:t>Marttojen avoimet ovet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BDC2CC-388A-9F15-5A28-9815210CD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85" y="1352550"/>
            <a:ext cx="6605335" cy="49149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sz="2800" b="1" dirty="0"/>
              <a:t>Tammi-helmikuussa</a:t>
            </a:r>
            <a:r>
              <a:rPr lang="fi-FI" sz="2800" dirty="0"/>
              <a:t> yhdistykset järjestävät avointen ovien jäsenhankintatapahtumia ja kutsuvat tutustumaan Marttoihin ja yhdistysten toimintaan.</a:t>
            </a:r>
          </a:p>
          <a:p>
            <a:r>
              <a:rPr lang="fi-FI" sz="2800" dirty="0"/>
              <a:t>Tavoitteena on saada </a:t>
            </a:r>
            <a:r>
              <a:rPr lang="fi-FI" sz="2800" b="1" dirty="0"/>
              <a:t>uusia jäseniä</a:t>
            </a:r>
            <a:r>
              <a:rPr lang="fi-FI" sz="2800" dirty="0"/>
              <a:t>.</a:t>
            </a:r>
          </a:p>
          <a:p>
            <a:r>
              <a:rPr lang="fi-FI" sz="2800" dirty="0"/>
              <a:t>Tapahtumien teema julkaistaan syyskuussa 2025. </a:t>
            </a:r>
          </a:p>
          <a:p>
            <a:r>
              <a:rPr lang="fi-FI" sz="2800" dirty="0"/>
              <a:t>Yhdistysten tapahtumia tukee monikanavainen viestintäkampanja, jossa kutsumme mukaan jäseneksi Marttoihin. </a:t>
            </a:r>
          </a:p>
          <a:p>
            <a:r>
              <a:rPr lang="fi-FI" sz="2800" dirty="0"/>
              <a:t>Marttaliitto tekee tapahtumien toteutukseen tarvittavat ohjeistukset, kutsupohjat ja tarjoiluehdotuksen.</a:t>
            </a:r>
          </a:p>
          <a:p>
            <a:r>
              <a:rPr lang="fi-FI" sz="2800" dirty="0"/>
              <a:t>Jokainen marttayhdistys voi muokata tapahtumasta itselleen sopivan. Tapahtuman voi järjestää myös yhdessä paikkakunnan tai alueen muiden marttayhdistysten kanssa.</a:t>
            </a:r>
          </a:p>
          <a:p>
            <a:endParaRPr lang="fi-FI" dirty="0"/>
          </a:p>
        </p:txBody>
      </p:sp>
      <p:pic>
        <p:nvPicPr>
          <p:cNvPr id="12" name="Kuvan paikkamerkki 11" descr="Kuva, joka sisältää kohteen vaate, Ihmisen kasvot, henkilö, hymy&#10;&#10;Tekoälyllä luotu sisältö voi olla virheellistä.">
            <a:extLst>
              <a:ext uri="{FF2B5EF4-FFF2-40B4-BE49-F238E27FC236}">
                <a16:creationId xmlns:a16="http://schemas.microsoft.com/office/drawing/2014/main" id="{E4569FC4-8E77-F496-00D5-18DD1595E2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40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05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34034E-0F01-B968-4E1F-AAD32F72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73015" cy="1339850"/>
          </a:xfrm>
        </p:spPr>
        <p:txBody>
          <a:bodyPr/>
          <a:lstStyle/>
          <a:p>
            <a:r>
              <a:rPr lang="fi-FI" err="1"/>
              <a:t>Marttailuviikon</a:t>
            </a:r>
            <a:r>
              <a:rPr lang="fi-FI"/>
              <a:t> </a:t>
            </a:r>
            <a:br>
              <a:rPr lang="fi-FI"/>
            </a:br>
            <a:r>
              <a:rPr lang="fi-FI"/>
              <a:t>teemana kuitu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03C37C-3DC4-BD8E-5783-B5A9D6D7F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71675"/>
            <a:ext cx="6605335" cy="4205287"/>
          </a:xfrm>
        </p:spPr>
        <p:txBody>
          <a:bodyPr>
            <a:normAutofit fontScale="85000" lnSpcReduction="10000"/>
          </a:bodyPr>
          <a:lstStyle/>
          <a:p>
            <a:r>
              <a:rPr lang="fi-FI" sz="2800" b="1" err="1"/>
              <a:t>Marttailuviikolla</a:t>
            </a:r>
            <a:r>
              <a:rPr lang="fi-FI" sz="2800" b="1"/>
              <a:t> 23.-29.3. </a:t>
            </a:r>
            <a:r>
              <a:rPr lang="fi-FI" sz="2800"/>
              <a:t>näymme ja kuulumme ympäri Suomen, kun yhdistykset, piirit ja vapaaehtoiset martat järjestävät yleisötapahtumia ja </a:t>
            </a:r>
            <a:r>
              <a:rPr lang="fi-FI" sz="2800" err="1"/>
              <a:t>marttailtoja</a:t>
            </a:r>
            <a:r>
              <a:rPr lang="fi-FI" sz="2800"/>
              <a:t>. </a:t>
            </a:r>
          </a:p>
          <a:p>
            <a:r>
              <a:rPr lang="fi-FI" sz="2800"/>
              <a:t>Runsaasti kuitua syömällä pidät ruoansulatuksen kunnossa ja autat kehoasi voimaan hyvin. Tällä on myös merkitystä kansanterveydelle. </a:t>
            </a:r>
          </a:p>
          <a:p>
            <a:r>
              <a:rPr lang="fi-FI" sz="2800"/>
              <a:t>Neuvomme kuinka kuitua voi lisätä ja opastamme mistä kaikesta kuitua saa. </a:t>
            </a:r>
          </a:p>
          <a:p>
            <a:r>
              <a:rPr lang="fi-FI" sz="2800"/>
              <a:t>Marttaliitto tekee yhdistysten käyttöön materiaaleja ja mallin näyttelyn toteuttamiseen sekä reseptejä, joilla kuitua voi lisätä.</a:t>
            </a:r>
          </a:p>
          <a:p>
            <a:endParaRPr lang="fi-FI" sz="2800"/>
          </a:p>
        </p:txBody>
      </p:sp>
      <p:pic>
        <p:nvPicPr>
          <p:cNvPr id="16" name="Kuvan paikkamerkki 15" descr="Kuva, joka sisältää kohteen vaate, hymy, henkilö, jalkineet&#10;&#10;Tekoälyn generoima sisältö voi olla virheellistä.">
            <a:extLst>
              <a:ext uri="{FF2B5EF4-FFF2-40B4-BE49-F238E27FC236}">
                <a16:creationId xmlns:a16="http://schemas.microsoft.com/office/drawing/2014/main" id="{B0B108AB-39CF-207C-12CD-043504FB2A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42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4E0C70-213F-C94A-1B08-A1236A05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768350"/>
          </a:xfrm>
        </p:spPr>
        <p:txBody>
          <a:bodyPr>
            <a:normAutofit fontScale="90000"/>
          </a:bodyPr>
          <a:lstStyle/>
          <a:p>
            <a:r>
              <a:rPr lang="fi-FI"/>
              <a:t>Mahtava </a:t>
            </a:r>
            <a:r>
              <a:rPr lang="fi-FI" err="1"/>
              <a:t>marttaralli</a:t>
            </a:r>
            <a:r>
              <a:rPr lang="fi-FI"/>
              <a:t> tulee taas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1B0961-2E3A-A29F-FF50-68B77C50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04925"/>
            <a:ext cx="6605335" cy="4872038"/>
          </a:xfrm>
        </p:spPr>
        <p:txBody>
          <a:bodyPr>
            <a:normAutofit fontScale="92500" lnSpcReduction="20000"/>
          </a:bodyPr>
          <a:lstStyle/>
          <a:p>
            <a:r>
              <a:rPr lang="fi-FI"/>
              <a:t>Järjestyksessään toinen Mahtava </a:t>
            </a:r>
            <a:r>
              <a:rPr lang="fi-FI" err="1"/>
              <a:t>marttaralli</a:t>
            </a:r>
            <a:r>
              <a:rPr lang="fi-FI"/>
              <a:t> </a:t>
            </a:r>
            <a:r>
              <a:rPr lang="fi-FI" b="1"/>
              <a:t>kisataan kevätkauden päätteeksi 23.5</a:t>
            </a:r>
            <a:r>
              <a:rPr lang="fi-FI"/>
              <a:t>.</a:t>
            </a:r>
          </a:p>
          <a:p>
            <a:r>
              <a:rPr lang="fi-FI"/>
              <a:t>Marttaliitto haastaa yhdistykset leikkimieliseen kisaan, johon jokainen yhdistys voi osallistua omalla paikkakunnallaan.</a:t>
            </a:r>
          </a:p>
          <a:p>
            <a:r>
              <a:rPr lang="fi-FI"/>
              <a:t>Yhdistys ilmoittaa </a:t>
            </a:r>
            <a:r>
              <a:rPr lang="fi-FI" err="1"/>
              <a:t>marttaryhmän</a:t>
            </a:r>
            <a:r>
              <a:rPr lang="fi-FI"/>
              <a:t> mukaan ja saa ohjeet päivää varten tarvittavista asioista. </a:t>
            </a:r>
          </a:p>
          <a:p>
            <a:r>
              <a:rPr lang="fi-FI"/>
              <a:t>Pitkin tapahtumapäivää annetaan tehtäviä, jotka kaikki mukana olevat yhdistykset tekevät yhtä aikaa. </a:t>
            </a:r>
          </a:p>
          <a:p>
            <a:r>
              <a:rPr lang="fi-FI"/>
              <a:t>Tavoitteena on saada mukaan mahdollisimman paljon </a:t>
            </a:r>
            <a:r>
              <a:rPr lang="fi-FI" err="1"/>
              <a:t>marttoja</a:t>
            </a:r>
            <a:r>
              <a:rPr lang="fi-FI"/>
              <a:t> ja tehdä kylillä, kaupungeissa ja somessa näkyviä </a:t>
            </a:r>
            <a:r>
              <a:rPr lang="fi-FI" err="1"/>
              <a:t>marttatekoja</a:t>
            </a:r>
            <a:r>
              <a:rPr lang="fi-FI"/>
              <a:t>. </a:t>
            </a:r>
          </a:p>
          <a:p>
            <a:r>
              <a:rPr lang="fi-FI"/>
              <a:t>Oletteko valmiina – yllätyksellinen </a:t>
            </a:r>
            <a:r>
              <a:rPr lang="fi-FI" err="1"/>
              <a:t>marttahupailu</a:t>
            </a:r>
            <a:r>
              <a:rPr lang="fi-FI"/>
              <a:t> jatkuu!</a:t>
            </a:r>
          </a:p>
        </p:txBody>
      </p:sp>
      <p:pic>
        <p:nvPicPr>
          <p:cNvPr id="8" name="Kuvan paikkamerkki 7" descr="Kuva, joka sisältää kohteen vaate, henkilö, rakennus, jalkineet&#10;&#10;Kuvaus luotu automaattisesti">
            <a:extLst>
              <a:ext uri="{FF2B5EF4-FFF2-40B4-BE49-F238E27FC236}">
                <a16:creationId xmlns:a16="http://schemas.microsoft.com/office/drawing/2014/main" id="{D8D2B502-805A-2FA7-373D-6945AB944A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81299"/>
      </p:ext>
    </p:extLst>
  </p:cSld>
  <p:clrMapOvr>
    <a:masterClrMapping/>
  </p:clrMapOvr>
</p:sld>
</file>

<file path=ppt/theme/theme1.xml><?xml version="1.0" encoding="utf-8"?>
<a:theme xmlns:a="http://schemas.openxmlformats.org/drawingml/2006/main" name="1_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ppt/theme/theme2.xml><?xml version="1.0" encoding="utf-8"?>
<a:theme xmlns:a="http://schemas.openxmlformats.org/drawingml/2006/main" name="1_Martat 2024 esityspohja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tajärjestö powerpoint_pohja 2024" id="{E397EF70-835B-4459-9F53-187F8C4EB335}" vid="{48CEEECB-F5A7-4377-BD14-93379001CA57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2EA0DF66C8C444EA7224CB376C584F7" ma:contentTypeVersion="21" ma:contentTypeDescription="Luo uusi asiakirja." ma:contentTypeScope="" ma:versionID="62378f648d656feda39ab0a3cca96b81">
  <xsd:schema xmlns:xsd="http://www.w3.org/2001/XMLSchema" xmlns:xs="http://www.w3.org/2001/XMLSchema" xmlns:p="http://schemas.microsoft.com/office/2006/metadata/properties" xmlns:ns2="c959142c-c4d6-4fa8-b255-03760b86aafe" xmlns:ns3="82915cc1-d0db-48d1-b58a-4e03895b8140" targetNamespace="http://schemas.microsoft.com/office/2006/metadata/properties" ma:root="true" ma:fieldsID="ff3bae77bfc50005a3ecbd09ff2fd10d" ns2:_="" ns3:_="">
    <xsd:import namespace="c959142c-c4d6-4fa8-b255-03760b86aafe"/>
    <xsd:import namespace="82915cc1-d0db-48d1-b58a-4e03895b8140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15cc1-d0db-48d1-b58a-4e03895b81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96924A-05B9-47E0-8E2B-771AC33D76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CAF97F-B488-4F67-8724-74FD34DA8135}">
  <ds:schemaRefs>
    <ds:schemaRef ds:uri="http://schemas.microsoft.com/office/2006/documentManagement/types"/>
    <ds:schemaRef ds:uri="http://purl.org/dc/elements/1.1/"/>
    <ds:schemaRef ds:uri="http://purl.org/dc/dcmitype/"/>
    <ds:schemaRef ds:uri="c959142c-c4d6-4fa8-b255-03760b86aafe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82915cc1-d0db-48d1-b58a-4e03895b814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229B24C-6573-4EEE-A9A4-296925D271DB}">
  <ds:schemaRefs>
    <ds:schemaRef ds:uri="82915cc1-d0db-48d1-b58a-4e03895b8140"/>
    <ds:schemaRef ds:uri="c959142c-c4d6-4fa8-b255-03760b86aa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8bc2b05-bae3-46aa-a7ad-304eb0eb14a5}" enabled="0" method="" siteId="{f8bc2b05-bae3-46aa-a7ad-304eb0eb14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1189</Words>
  <Application>Microsoft Office PowerPoint</Application>
  <PresentationFormat>Laajakuva</PresentationFormat>
  <Paragraphs>114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1_Martat 2021 blanko esityspohja (testaukseen - Päivitetty 1.1.)</vt:lpstr>
      <vt:lpstr>1_Martat 2024 esityspohja</vt:lpstr>
      <vt:lpstr>Toiminta-suunnitelma 2026</vt:lpstr>
      <vt:lpstr>Toimintasuunnitelmasta</vt:lpstr>
      <vt:lpstr>PowerPoint-esitys</vt:lpstr>
      <vt:lpstr>Teemana Muutos lautasella</vt:lpstr>
      <vt:lpstr>Kaksi näkökulmaa teemaan</vt:lpstr>
      <vt:lpstr>Yhdistyksen tavoitteet</vt:lpstr>
      <vt:lpstr>Marttojen avoimet ovet</vt:lpstr>
      <vt:lpstr>Marttailuviikon  teemana kuitu</vt:lpstr>
      <vt:lpstr>Mahtava marttaralli tulee taas</vt:lpstr>
      <vt:lpstr>Martan päivä 26.7. </vt:lpstr>
      <vt:lpstr>Valtakunnallinen sienipäivä ja sieniviikot </vt:lpstr>
      <vt:lpstr>Marttojen kekrikekkerit</vt:lpstr>
      <vt:lpstr>Lokakuu on puurokuu</vt:lpstr>
      <vt:lpstr>Jämälangat ja tilkut käyttöön</vt:lpstr>
      <vt:lpstr>Tehdään hypistelypeittoja muistisairaille ihmisille</vt:lpstr>
      <vt:lpstr>Ideoita marttailtoihin</vt:lpstr>
      <vt:lpstr>Opitaan uutta</vt:lpstr>
      <vt:lpstr>Ketjukoulutukset</vt:lpstr>
      <vt:lpstr>Tapahtumakalenteri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Reija Salovaara</dc:creator>
  <cp:lastModifiedBy>Reija Salovaara</cp:lastModifiedBy>
  <cp:revision>17</cp:revision>
  <dcterms:created xsi:type="dcterms:W3CDTF">2024-10-24T11:35:30Z</dcterms:created>
  <dcterms:modified xsi:type="dcterms:W3CDTF">2025-06-23T14:26:48Z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0x01010032EA0DF66C8C444EA7224CB376C584F7</vt:lpwstr>
  </property>
  <property fmtid="{D5CDD505-2E9C-101B-9397-08002B2CF9AE}" pid="3" name="eAMS-alaluokittelu">
    <vt:lpwstr/>
  </property>
  <property fmtid="{D5CDD505-2E9C-101B-9397-08002B2CF9AE}" pid="4" name="eAMS-luokittelu">
    <vt:lpwstr/>
  </property>
  <property fmtid="{D5CDD505-2E9C-101B-9397-08002B2CF9AE}" pid="5" name="Asiakirjatyyppi">
    <vt:lpwstr/>
  </property>
  <property fmtid="{D5CDD505-2E9C-101B-9397-08002B2CF9AE}" pid="6" name="eAMS_x002d_luokittelu">
    <vt:lpwstr/>
  </property>
  <property fmtid="{D5CDD505-2E9C-101B-9397-08002B2CF9AE}" pid="7" name="eAMS_x002d_alaluokittelu">
    <vt:lpwstr/>
  </property>
</Properties>
</file>