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1888" r:id="rId6"/>
    <p:sldId id="1897" r:id="rId7"/>
    <p:sldId id="926" r:id="rId8"/>
    <p:sldId id="893" r:id="rId9"/>
    <p:sldId id="927" r:id="rId10"/>
    <p:sldId id="929" r:id="rId11"/>
    <p:sldId id="895" r:id="rId12"/>
    <p:sldId id="1760" r:id="rId13"/>
    <p:sldId id="1762" r:id="rId14"/>
    <p:sldId id="907" r:id="rId15"/>
    <p:sldId id="930" r:id="rId16"/>
    <p:sldId id="900" r:id="rId17"/>
    <p:sldId id="901" r:id="rId18"/>
    <p:sldId id="1891" r:id="rId19"/>
    <p:sldId id="1892" r:id="rId20"/>
    <p:sldId id="898" r:id="rId21"/>
    <p:sldId id="1894" r:id="rId22"/>
    <p:sldId id="928" r:id="rId23"/>
    <p:sldId id="1898" r:id="rId24"/>
    <p:sldId id="931" r:id="rId25"/>
    <p:sldId id="903" r:id="rId26"/>
    <p:sldId id="932" r:id="rId27"/>
    <p:sldId id="925" r:id="rId28"/>
    <p:sldId id="1887" r:id="rId29"/>
    <p:sldId id="917" r:id="rId30"/>
    <p:sldId id="919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7CC317-3737-FA89-F3DE-1711BA9C6784}" name="Enni Saukkonen" initials="ES" userId="S::enni.saukkonen@martat.fi::b97bb252-f0a0-465e-adba-4f4986cfa0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6EA"/>
    <a:srgbClr val="BADFE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66684-1088-49F3-B19B-0EAC4653B584}" v="5" dt="2025-08-27T04:54:14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ni Kuusisto" userId="b13870d2-b64b-430f-bd44-9ccc54b51d3e" providerId="ADAL" clId="{01666684-1088-49F3-B19B-0EAC4653B584}"/>
    <pc:docChg chg="custSel modSld">
      <pc:chgData name="Henni Kuusisto" userId="b13870d2-b64b-430f-bd44-9ccc54b51d3e" providerId="ADAL" clId="{01666684-1088-49F3-B19B-0EAC4653B584}" dt="2025-08-27T04:54:14.020" v="23" actId="20577"/>
      <pc:docMkLst>
        <pc:docMk/>
      </pc:docMkLst>
      <pc:sldChg chg="modSp mod">
        <pc:chgData name="Henni Kuusisto" userId="b13870d2-b64b-430f-bd44-9ccc54b51d3e" providerId="ADAL" clId="{01666684-1088-49F3-B19B-0EAC4653B584}" dt="2025-08-27T04:50:20.642" v="16" actId="20577"/>
        <pc:sldMkLst>
          <pc:docMk/>
          <pc:sldMk cId="192846199" sldId="917"/>
        </pc:sldMkLst>
        <pc:graphicFrameChg chg="modGraphic">
          <ac:chgData name="Henni Kuusisto" userId="b13870d2-b64b-430f-bd44-9ccc54b51d3e" providerId="ADAL" clId="{01666684-1088-49F3-B19B-0EAC4653B584}" dt="2025-08-27T04:50:20.642" v="16" actId="20577"/>
          <ac:graphicFrameMkLst>
            <pc:docMk/>
            <pc:sldMk cId="192846199" sldId="917"/>
            <ac:graphicFrameMk id="3" creationId="{4C30C5F2-CC5A-4C73-9094-F1F575E4D14A}"/>
          </ac:graphicFrameMkLst>
        </pc:graphicFrameChg>
      </pc:sldChg>
      <pc:sldChg chg="modSp">
        <pc:chgData name="Henni Kuusisto" userId="b13870d2-b64b-430f-bd44-9ccc54b51d3e" providerId="ADAL" clId="{01666684-1088-49F3-B19B-0EAC4653B584}" dt="2025-08-27T04:54:14.020" v="23" actId="20577"/>
        <pc:sldMkLst>
          <pc:docMk/>
          <pc:sldMk cId="2107485804" sldId="926"/>
        </pc:sldMkLst>
        <pc:graphicFrameChg chg="mod">
          <ac:chgData name="Henni Kuusisto" userId="b13870d2-b64b-430f-bd44-9ccc54b51d3e" providerId="ADAL" clId="{01666684-1088-49F3-B19B-0EAC4653B584}" dt="2025-08-27T04:54:14.020" v="23" actId="20577"/>
          <ac:graphicFrameMkLst>
            <pc:docMk/>
            <pc:sldMk cId="2107485804" sldId="926"/>
            <ac:graphicFrameMk id="5" creationId="{8B419C98-E935-D102-A80A-48C42920F272}"/>
          </ac:graphicFrameMkLst>
        </pc:graphicFrameChg>
      </pc:sldChg>
      <pc:sldChg chg="addSp delSp modSp mod">
        <pc:chgData name="Henni Kuusisto" userId="b13870d2-b64b-430f-bd44-9ccc54b51d3e" providerId="ADAL" clId="{01666684-1088-49F3-B19B-0EAC4653B584}" dt="2025-08-27T04:54:11.524" v="19" actId="27614"/>
        <pc:sldMkLst>
          <pc:docMk/>
          <pc:sldMk cId="2368210608" sldId="1897"/>
        </pc:sldMkLst>
        <pc:spChg chg="add del mod">
          <ac:chgData name="Henni Kuusisto" userId="b13870d2-b64b-430f-bd44-9ccc54b51d3e" providerId="ADAL" clId="{01666684-1088-49F3-B19B-0EAC4653B584}" dt="2025-08-27T04:54:04.639" v="18" actId="931"/>
          <ac:spMkLst>
            <pc:docMk/>
            <pc:sldMk cId="2368210608" sldId="1897"/>
            <ac:spMk id="3" creationId="{19FB1410-CDF3-22D8-2B2A-5525374AFB65}"/>
          </ac:spMkLst>
        </pc:spChg>
        <pc:picChg chg="add mod">
          <ac:chgData name="Henni Kuusisto" userId="b13870d2-b64b-430f-bd44-9ccc54b51d3e" providerId="ADAL" clId="{01666684-1088-49F3-B19B-0EAC4653B584}" dt="2025-08-27T04:54:11.524" v="19" actId="27614"/>
          <ac:picMkLst>
            <pc:docMk/>
            <pc:sldMk cId="2368210608" sldId="1897"/>
            <ac:picMk id="5" creationId="{D01EC0C4-FE2F-BD96-C4C0-8DCAADABC1A0}"/>
          </ac:picMkLst>
        </pc:picChg>
        <pc:picChg chg="del">
          <ac:chgData name="Henni Kuusisto" userId="b13870d2-b64b-430f-bd44-9ccc54b51d3e" providerId="ADAL" clId="{01666684-1088-49F3-B19B-0EAC4653B584}" dt="2025-08-27T04:53:56.433" v="17" actId="478"/>
          <ac:picMkLst>
            <pc:docMk/>
            <pc:sldMk cId="2368210608" sldId="1897"/>
            <ac:picMk id="6" creationId="{64D3E783-C5DF-C661-7E94-9EF88700447F}"/>
          </ac:picMkLst>
        </pc:picChg>
      </pc:sldChg>
    </pc:docChg>
  </pc:docChgLst>
  <pc:docChgLst>
    <pc:chgData name="Henni Kuusisto" userId="b13870d2-b64b-430f-bd44-9ccc54b51d3e" providerId="ADAL" clId="{C57B4B6A-ADAB-45C2-A4FC-43DBA61DF1D9}"/>
    <pc:docChg chg="custSel addSld delSld modSld">
      <pc:chgData name="Henni Kuusisto" userId="b13870d2-b64b-430f-bd44-9ccc54b51d3e" providerId="ADAL" clId="{C57B4B6A-ADAB-45C2-A4FC-43DBA61DF1D9}" dt="2025-05-08T08:49:17.197" v="156" actId="20577"/>
      <pc:docMkLst>
        <pc:docMk/>
      </pc:docMkLst>
      <pc:sldChg chg="del">
        <pc:chgData name="Henni Kuusisto" userId="b13870d2-b64b-430f-bd44-9ccc54b51d3e" providerId="ADAL" clId="{C57B4B6A-ADAB-45C2-A4FC-43DBA61DF1D9}" dt="2025-05-06T13:23:12.201" v="1" actId="47"/>
        <pc:sldMkLst>
          <pc:docMk/>
          <pc:sldMk cId="2663107725" sldId="271"/>
        </pc:sldMkLst>
      </pc:sldChg>
      <pc:sldChg chg="modSp mod">
        <pc:chgData name="Henni Kuusisto" userId="b13870d2-b64b-430f-bd44-9ccc54b51d3e" providerId="ADAL" clId="{C57B4B6A-ADAB-45C2-A4FC-43DBA61DF1D9}" dt="2025-05-08T08:49:01.453" v="138" actId="20577"/>
        <pc:sldMkLst>
          <pc:docMk/>
          <pc:sldMk cId="330154752" sldId="893"/>
        </pc:sldMkLst>
      </pc:sldChg>
      <pc:sldChg chg="modSp mod">
        <pc:chgData name="Henni Kuusisto" userId="b13870d2-b64b-430f-bd44-9ccc54b51d3e" providerId="ADAL" clId="{C57B4B6A-ADAB-45C2-A4FC-43DBA61DF1D9}" dt="2025-05-08T08:49:17.197" v="156" actId="20577"/>
        <pc:sldMkLst>
          <pc:docMk/>
          <pc:sldMk cId="1816840072" sldId="901"/>
        </pc:sldMkLst>
      </pc:sldChg>
      <pc:sldChg chg="del">
        <pc:chgData name="Henni Kuusisto" userId="b13870d2-b64b-430f-bd44-9ccc54b51d3e" providerId="ADAL" clId="{C57B4B6A-ADAB-45C2-A4FC-43DBA61DF1D9}" dt="2025-05-06T13:39:41.689" v="126" actId="47"/>
        <pc:sldMkLst>
          <pc:docMk/>
          <pc:sldMk cId="2076696222" sldId="904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3540102616" sldId="908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335281854" sldId="910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4244203787" sldId="911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3975067526" sldId="916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1251083248" sldId="921"/>
        </pc:sldMkLst>
      </pc:sldChg>
      <pc:sldChg chg="modSp">
        <pc:chgData name="Henni Kuusisto" userId="b13870d2-b64b-430f-bd44-9ccc54b51d3e" providerId="ADAL" clId="{C57B4B6A-ADAB-45C2-A4FC-43DBA61DF1D9}" dt="2025-05-06T13:27:21.512" v="124" actId="20577"/>
        <pc:sldMkLst>
          <pc:docMk/>
          <pc:sldMk cId="2107485804" sldId="926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1121180196" sldId="1884"/>
        </pc:sldMkLst>
      </pc:sldChg>
      <pc:sldChg chg="modSp mod">
        <pc:chgData name="Henni Kuusisto" userId="b13870d2-b64b-430f-bd44-9ccc54b51d3e" providerId="ADAL" clId="{C57B4B6A-ADAB-45C2-A4FC-43DBA61DF1D9}" dt="2025-05-06T13:23:23.672" v="4" actId="20577"/>
        <pc:sldMkLst>
          <pc:docMk/>
          <pc:sldMk cId="1642413974" sldId="1892"/>
        </pc:sldMkLst>
      </pc:sldChg>
      <pc:sldChg chg="addSp delSp modSp mod">
        <pc:chgData name="Henni Kuusisto" userId="b13870d2-b64b-430f-bd44-9ccc54b51d3e" providerId="ADAL" clId="{C57B4B6A-ADAB-45C2-A4FC-43DBA61DF1D9}" dt="2025-05-06T13:51:12.872" v="130" actId="962"/>
        <pc:sldMkLst>
          <pc:docMk/>
          <pc:sldMk cId="2368210608" sldId="1897"/>
        </pc:sldMkLst>
      </pc:sldChg>
      <pc:sldChg chg="add">
        <pc:chgData name="Henni Kuusisto" userId="b13870d2-b64b-430f-bd44-9ccc54b51d3e" providerId="ADAL" clId="{C57B4B6A-ADAB-45C2-A4FC-43DBA61DF1D9}" dt="2025-05-06T13:39:39.827" v="125"/>
        <pc:sldMkLst>
          <pc:docMk/>
          <pc:sldMk cId="1473103938" sldId="1898"/>
        </pc:sldMkLst>
      </pc:sldChg>
    </pc:docChg>
  </pc:docChgLst>
  <pc:docChgLst>
    <pc:chgData name="Henni Kuusisto" userId="b13870d2-b64b-430f-bd44-9ccc54b51d3e" providerId="ADAL" clId="{271967DE-35EC-4ED1-9DA9-F745BC249CB4}"/>
    <pc:docChg chg="custSel modMainMaster">
      <pc:chgData name="Henni Kuusisto" userId="b13870d2-b64b-430f-bd44-9ccc54b51d3e" providerId="ADAL" clId="{271967DE-35EC-4ED1-9DA9-F745BC249CB4}" dt="2025-06-25T08:37:06.817" v="60" actId="1076"/>
      <pc:docMkLst>
        <pc:docMk/>
      </pc:docMkLst>
      <pc:sldMasterChg chg="modSldLayout sldLayoutOrd">
        <pc:chgData name="Henni Kuusisto" userId="b13870d2-b64b-430f-bd44-9ccc54b51d3e" providerId="ADAL" clId="{271967DE-35EC-4ED1-9DA9-F745BC249CB4}" dt="2025-06-25T08:37:06.817" v="60" actId="1076"/>
        <pc:sldMasterMkLst>
          <pc:docMk/>
          <pc:sldMasterMk cId="914652761" sldId="2147483648"/>
        </pc:sldMasterMkLst>
        <pc:sldLayoutChg chg="addSp delSp modSp mod">
          <pc:chgData name="Henni Kuusisto" userId="b13870d2-b64b-430f-bd44-9ccc54b51d3e" providerId="ADAL" clId="{271967DE-35EC-4ED1-9DA9-F745BC249CB4}" dt="2025-06-25T08:37:06.817" v="60" actId="1076"/>
          <pc:sldLayoutMkLst>
            <pc:docMk/>
            <pc:sldMasterMk cId="914652761" sldId="2147483648"/>
            <pc:sldLayoutMk cId="3974008286" sldId="2147483649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26:59.861" v="1"/>
          <pc:sldLayoutMkLst>
            <pc:docMk/>
            <pc:sldMasterMk cId="914652761" sldId="2147483648"/>
            <pc:sldLayoutMk cId="2436274300" sldId="2147483650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27:15.097" v="9"/>
          <pc:sldLayoutMkLst>
            <pc:docMk/>
            <pc:sldMasterMk cId="914652761" sldId="2147483648"/>
            <pc:sldLayoutMk cId="13466552" sldId="2147483662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27:12.325" v="7"/>
          <pc:sldLayoutMkLst>
            <pc:docMk/>
            <pc:sldMasterMk cId="914652761" sldId="2147483648"/>
            <pc:sldLayoutMk cId="376555973" sldId="2147483663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27:08.552" v="5"/>
          <pc:sldLayoutMkLst>
            <pc:docMk/>
            <pc:sldMasterMk cId="914652761" sldId="2147483648"/>
            <pc:sldLayoutMk cId="1649777425" sldId="2147483664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27:17.953" v="11"/>
          <pc:sldLayoutMkLst>
            <pc:docMk/>
            <pc:sldMasterMk cId="914652761" sldId="2147483648"/>
            <pc:sldLayoutMk cId="3973582469" sldId="2147483665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22.192" v="22"/>
          <pc:sldLayoutMkLst>
            <pc:docMk/>
            <pc:sldMasterMk cId="914652761" sldId="2147483648"/>
            <pc:sldLayoutMk cId="1896850467" sldId="2147483666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14.945" v="18"/>
          <pc:sldLayoutMkLst>
            <pc:docMk/>
            <pc:sldMasterMk cId="914652761" sldId="2147483648"/>
            <pc:sldLayoutMk cId="3663482896" sldId="2147483672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6:21.250" v="48"/>
          <pc:sldLayoutMkLst>
            <pc:docMk/>
            <pc:sldMasterMk cId="914652761" sldId="2147483648"/>
            <pc:sldLayoutMk cId="2555786328" sldId="2147483673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11.883" v="16"/>
          <pc:sldLayoutMkLst>
            <pc:docMk/>
            <pc:sldMasterMk cId="914652761" sldId="2147483648"/>
            <pc:sldLayoutMk cId="3865433953" sldId="2147483675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17.914" v="20"/>
          <pc:sldLayoutMkLst>
            <pc:docMk/>
            <pc:sldMasterMk cId="914652761" sldId="2147483648"/>
            <pc:sldLayoutMk cId="2736303847" sldId="2147483677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39.591" v="30"/>
          <pc:sldLayoutMkLst>
            <pc:docMk/>
            <pc:sldMasterMk cId="914652761" sldId="2147483648"/>
            <pc:sldLayoutMk cId="2829252712" sldId="2147483679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36.563" v="28"/>
          <pc:sldLayoutMkLst>
            <pc:docMk/>
            <pc:sldMasterMk cId="914652761" sldId="2147483648"/>
            <pc:sldLayoutMk cId="3713374911" sldId="2147483680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33.667" v="26"/>
          <pc:sldLayoutMkLst>
            <pc:docMk/>
            <pc:sldMasterMk cId="914652761" sldId="2147483648"/>
            <pc:sldLayoutMk cId="1773573474" sldId="2147483681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30.403" v="24"/>
          <pc:sldLayoutMkLst>
            <pc:docMk/>
            <pc:sldMasterMk cId="914652761" sldId="2147483648"/>
            <pc:sldLayoutMk cId="1860782148" sldId="2147483682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44.233" v="32"/>
          <pc:sldLayoutMkLst>
            <pc:docMk/>
            <pc:sldMasterMk cId="914652761" sldId="2147483648"/>
            <pc:sldLayoutMk cId="562157746" sldId="2147483685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6:16.529" v="46"/>
          <pc:sldLayoutMkLst>
            <pc:docMk/>
            <pc:sldMasterMk cId="914652761" sldId="2147483648"/>
            <pc:sldLayoutMk cId="1793335576" sldId="2147483687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6:01.555" v="40"/>
          <pc:sldLayoutMkLst>
            <pc:docMk/>
            <pc:sldMasterMk cId="914652761" sldId="2147483648"/>
            <pc:sldLayoutMk cId="3353288406" sldId="2147483688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57.873" v="38"/>
          <pc:sldLayoutMkLst>
            <pc:docMk/>
            <pc:sldMasterMk cId="914652761" sldId="2147483648"/>
            <pc:sldLayoutMk cId="1693096710" sldId="2147483689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6:04.599" v="42"/>
          <pc:sldLayoutMkLst>
            <pc:docMk/>
            <pc:sldMasterMk cId="914652761" sldId="2147483648"/>
            <pc:sldLayoutMk cId="693694163" sldId="2147483690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52.931" v="36"/>
          <pc:sldLayoutMkLst>
            <pc:docMk/>
            <pc:sldMasterMk cId="914652761" sldId="2147483648"/>
            <pc:sldLayoutMk cId="914276299" sldId="2147483691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6:07.910" v="44"/>
          <pc:sldLayoutMkLst>
            <pc:docMk/>
            <pc:sldMasterMk cId="914652761" sldId="2147483648"/>
            <pc:sldLayoutMk cId="867865554" sldId="2147483692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35:49.836" v="34"/>
          <pc:sldLayoutMkLst>
            <pc:docMk/>
            <pc:sldMasterMk cId="914652761" sldId="2147483648"/>
            <pc:sldLayoutMk cId="2714188151" sldId="2147483693"/>
          </pc:sldLayoutMkLst>
        </pc:sldLayoutChg>
        <pc:sldLayoutChg chg="addSp delSp modSp mod">
          <pc:chgData name="Henni Kuusisto" userId="b13870d2-b64b-430f-bd44-9ccc54b51d3e" providerId="ADAL" clId="{271967DE-35EC-4ED1-9DA9-F745BC249CB4}" dt="2025-06-25T08:27:04.573" v="3"/>
          <pc:sldLayoutMkLst>
            <pc:docMk/>
            <pc:sldMasterMk cId="914652761" sldId="2147483648"/>
            <pc:sldLayoutMk cId="2369038771" sldId="2147483694"/>
          </pc:sldLayoutMkLst>
        </pc:sldLayoutChg>
        <pc:sldLayoutChg chg="addSp delSp modSp mod ord">
          <pc:chgData name="Henni Kuusisto" userId="b13870d2-b64b-430f-bd44-9ccc54b51d3e" providerId="ADAL" clId="{271967DE-35EC-4ED1-9DA9-F745BC249CB4}" dt="2025-06-25T08:27:41.739" v="14" actId="20578"/>
          <pc:sldLayoutMkLst>
            <pc:docMk/>
            <pc:sldMasterMk cId="914652761" sldId="2147483648"/>
            <pc:sldLayoutMk cId="3101165342" sldId="2147483695"/>
          </pc:sldLayoutMkLst>
        </pc:sldLayoutChg>
        <pc:sldLayoutChg chg="ord">
          <pc:chgData name="Henni Kuusisto" userId="b13870d2-b64b-430f-bd44-9ccc54b51d3e" providerId="ADAL" clId="{271967DE-35EC-4ED1-9DA9-F745BC249CB4}" dt="2025-06-25T08:27:41.739" v="14" actId="20578"/>
          <pc:sldLayoutMkLst>
            <pc:docMk/>
            <pc:sldMasterMk cId="914652761" sldId="2147483648"/>
            <pc:sldLayoutMk cId="572810096" sldId="2147483696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A79CD-DDC8-462C-B8A9-14252B233F8E}" type="doc">
      <dgm:prSet loTypeId="urn:microsoft.com/office/officeart/2005/8/layout/pList2" loCatId="picture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fi-FI"/>
        </a:p>
      </dgm:t>
    </dgm:pt>
    <dgm:pt modelId="{1F97F737-0F48-45C0-AB84-0D548E0BA24D}">
      <dgm:prSet phldrT="[Teksti]" custT="1"/>
      <dgm:spPr>
        <a:solidFill>
          <a:srgbClr val="99D6EA"/>
        </a:solidFill>
        <a:effectLst>
          <a:softEdge rad="0"/>
        </a:effectLst>
      </dgm:spPr>
      <dgm:t>
        <a:bodyPr/>
        <a:lstStyle/>
        <a:p>
          <a:r>
            <a:rPr lang="fi-FI" sz="1600" b="1">
              <a:solidFill>
                <a:schemeClr val="accent1"/>
              </a:solidFill>
            </a:rPr>
            <a:t>MONIPUOLISTA MARTTATOIMINTAA</a:t>
          </a:r>
        </a:p>
      </dgm:t>
    </dgm:pt>
    <dgm:pt modelId="{4C9DCDCC-7899-4105-8F89-184EFAD4473A}" type="parTrans" cxnId="{7BF61A8C-260A-42F9-BFFC-22D21DDB56A0}">
      <dgm:prSet/>
      <dgm:spPr/>
      <dgm:t>
        <a:bodyPr/>
        <a:lstStyle/>
        <a:p>
          <a:endParaRPr lang="fi-FI"/>
        </a:p>
      </dgm:t>
    </dgm:pt>
    <dgm:pt modelId="{456327D5-312F-4B53-9956-8F9FE9535682}" type="sibTrans" cxnId="{7BF61A8C-260A-42F9-BFFC-22D21DDB56A0}">
      <dgm:prSet/>
      <dgm:spPr/>
      <dgm:t>
        <a:bodyPr/>
        <a:lstStyle/>
        <a:p>
          <a:endParaRPr lang="fi-FI"/>
        </a:p>
      </dgm:t>
    </dgm:pt>
    <dgm:pt modelId="{AD716141-32D5-4897-8244-2421FADC85F4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b="0" dirty="0">
              <a:solidFill>
                <a:schemeClr val="accent1"/>
              </a:solidFill>
            </a:rPr>
            <a:t>N. 37 000</a:t>
          </a:r>
          <a:r>
            <a:rPr lang="fi-FI" sz="1700" dirty="0">
              <a:solidFill>
                <a:schemeClr val="accent1"/>
              </a:solidFill>
            </a:rPr>
            <a:t>jäsentä</a:t>
          </a:r>
        </a:p>
      </dgm:t>
    </dgm:pt>
    <dgm:pt modelId="{EA211A07-B2BA-43F5-A4AC-77C6C88E6AB4}" type="parTrans" cxnId="{00593D4F-DAF4-419B-8A96-305141557E86}">
      <dgm:prSet/>
      <dgm:spPr/>
      <dgm:t>
        <a:bodyPr/>
        <a:lstStyle/>
        <a:p>
          <a:endParaRPr lang="fi-FI"/>
        </a:p>
      </dgm:t>
    </dgm:pt>
    <dgm:pt modelId="{21F762CC-7162-4020-8D83-A6E6B58E8DD3}" type="sibTrans" cxnId="{00593D4F-DAF4-419B-8A96-305141557E86}">
      <dgm:prSet/>
      <dgm:spPr/>
      <dgm:t>
        <a:bodyPr/>
        <a:lstStyle/>
        <a:p>
          <a:endParaRPr lang="fi-FI"/>
        </a:p>
      </dgm:t>
    </dgm:pt>
    <dgm:pt modelId="{9C17E02C-1F9A-4919-8FFB-FD353ACC406C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dirty="0">
              <a:solidFill>
                <a:schemeClr val="accent1"/>
              </a:solidFill>
            </a:rPr>
            <a:t>N. 1 000 yhdistystä ja toimintaryhmää</a:t>
          </a:r>
        </a:p>
      </dgm:t>
    </dgm:pt>
    <dgm:pt modelId="{2645C8BA-0F08-422F-B080-405BA8F234BB}" type="parTrans" cxnId="{C87A80FC-1459-4B68-A6EC-26D299E60AF4}">
      <dgm:prSet/>
      <dgm:spPr/>
      <dgm:t>
        <a:bodyPr/>
        <a:lstStyle/>
        <a:p>
          <a:endParaRPr lang="fi-FI"/>
        </a:p>
      </dgm:t>
    </dgm:pt>
    <dgm:pt modelId="{145D43BD-8560-4299-8E36-1B744941EEB9}" type="sibTrans" cxnId="{C87A80FC-1459-4B68-A6EC-26D299E60AF4}">
      <dgm:prSet/>
      <dgm:spPr/>
      <dgm:t>
        <a:bodyPr/>
        <a:lstStyle/>
        <a:p>
          <a:endParaRPr lang="fi-FI"/>
        </a:p>
      </dgm:t>
    </dgm:pt>
    <dgm:pt modelId="{E544EF11-8834-42B3-A5D7-B8CA7CB03EF0}">
      <dgm:prSet phldrT="[Teksti]" custT="1"/>
      <dgm:spPr>
        <a:solidFill>
          <a:srgbClr val="99D6EA"/>
        </a:solidFill>
      </dgm:spPr>
      <dgm:t>
        <a:bodyPr/>
        <a:lstStyle/>
        <a:p>
          <a:r>
            <a:rPr lang="fi-FI" sz="1600" b="1">
              <a:solidFill>
                <a:schemeClr val="accent1"/>
              </a:solidFill>
            </a:rPr>
            <a:t>AMMATILLISTA KOTITALOUSNEUVONTAA</a:t>
          </a:r>
        </a:p>
      </dgm:t>
    </dgm:pt>
    <dgm:pt modelId="{4D41A6CE-253A-4824-A56B-E7D001442681}" type="parTrans" cxnId="{70EAF6A4-DD7E-40B8-847C-BEA366E126B7}">
      <dgm:prSet/>
      <dgm:spPr/>
      <dgm:t>
        <a:bodyPr/>
        <a:lstStyle/>
        <a:p>
          <a:endParaRPr lang="fi-FI"/>
        </a:p>
      </dgm:t>
    </dgm:pt>
    <dgm:pt modelId="{35D1E6A1-FFB3-445B-880D-4655CE9A3C54}" type="sibTrans" cxnId="{70EAF6A4-DD7E-40B8-847C-BEA366E126B7}">
      <dgm:prSet/>
      <dgm:spPr/>
      <dgm:t>
        <a:bodyPr/>
        <a:lstStyle/>
        <a:p>
          <a:endParaRPr lang="fi-FI"/>
        </a:p>
      </dgm:t>
    </dgm:pt>
    <dgm:pt modelId="{BD979400-A971-495B-AD67-5132595B8A79}">
      <dgm:prSet phldrT="[Teksti]" custT="1"/>
      <dgm:spPr/>
      <dgm:t>
        <a:bodyPr/>
        <a:lstStyle/>
        <a:p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10</a:t>
          </a:r>
          <a:r>
            <a:rPr lang="fi-FI" sz="1700" dirty="0">
              <a:solidFill>
                <a:schemeClr val="accent1"/>
              </a:solidFill>
            </a:rPr>
            <a:t> </a:t>
          </a:r>
          <a:r>
            <a:rPr lang="fi-FI" sz="1700" dirty="0" err="1">
              <a:solidFill>
                <a:schemeClr val="accent1"/>
              </a:solidFill>
            </a:rPr>
            <a:t>marttapiiriä</a:t>
          </a:r>
          <a:r>
            <a:rPr lang="fi-FI" sz="1700" dirty="0">
              <a:solidFill>
                <a:schemeClr val="accent1"/>
              </a:solidFill>
            </a:rPr>
            <a:t> ja niiden kotitalous- ja puutarha-asiantuntijat yhdessä liiton ammattilaisten kanssa </a:t>
          </a:r>
        </a:p>
      </dgm:t>
    </dgm:pt>
    <dgm:pt modelId="{E6590FEE-0993-4A46-B322-E28B960CC6CD}" type="parTrans" cxnId="{C7FC777A-445B-42AC-8802-5605BAFA54B5}">
      <dgm:prSet/>
      <dgm:spPr/>
      <dgm:t>
        <a:bodyPr/>
        <a:lstStyle/>
        <a:p>
          <a:endParaRPr lang="fi-FI"/>
        </a:p>
      </dgm:t>
    </dgm:pt>
    <dgm:pt modelId="{5F27DAB3-0DD5-44F7-8C93-7B2927077E45}" type="sibTrans" cxnId="{C7FC777A-445B-42AC-8802-5605BAFA54B5}">
      <dgm:prSet/>
      <dgm:spPr/>
      <dgm:t>
        <a:bodyPr/>
        <a:lstStyle/>
        <a:p>
          <a:endParaRPr lang="fi-FI"/>
        </a:p>
      </dgm:t>
    </dgm:pt>
    <dgm:pt modelId="{1AE10BC4-D393-41EB-A0C5-4A57CF7C1B66}">
      <dgm:prSet phldrT="[Teksti]" custT="1"/>
      <dgm:spPr>
        <a:solidFill>
          <a:srgbClr val="99D6EA"/>
        </a:solidFill>
      </dgm:spPr>
      <dgm:t>
        <a:bodyPr/>
        <a:lstStyle/>
        <a:p>
          <a:pPr rtl="0"/>
          <a:r>
            <a:rPr lang="fi-FI" sz="1600" b="1">
              <a:solidFill>
                <a:schemeClr val="accent1"/>
              </a:solidFill>
            </a:rPr>
            <a:t>VAHVAA VIESTINTÄÄ </a:t>
          </a:r>
          <a:br>
            <a:rPr lang="fi-FI" sz="1600" b="1">
              <a:solidFill>
                <a:schemeClr val="accent1"/>
              </a:solidFill>
              <a:latin typeface="Calibri" panose="020F0502020204030204"/>
            </a:rPr>
          </a:br>
          <a:r>
            <a:rPr lang="fi-FI" sz="1600" b="1">
              <a:solidFill>
                <a:schemeClr val="accent1"/>
              </a:solidFill>
            </a:rPr>
            <a:t>JA VAIKUTTAMISTA</a:t>
          </a:r>
          <a:endParaRPr lang="fi-FI" sz="1600" b="1">
            <a:solidFill>
              <a:schemeClr val="accent1"/>
            </a:solidFill>
            <a:latin typeface="Calibri" panose="020F0502020204030204"/>
          </a:endParaRPr>
        </a:p>
      </dgm:t>
    </dgm:pt>
    <dgm:pt modelId="{1411D602-E801-4B49-BB56-AEE871C391AE}" type="parTrans" cxnId="{A1BA5CAD-3C55-449E-9352-8572A392F449}">
      <dgm:prSet/>
      <dgm:spPr/>
      <dgm:t>
        <a:bodyPr/>
        <a:lstStyle/>
        <a:p>
          <a:endParaRPr lang="fi-FI"/>
        </a:p>
      </dgm:t>
    </dgm:pt>
    <dgm:pt modelId="{F37F42A2-834D-4BFF-BD6B-3502D549F99F}" type="sibTrans" cxnId="{A1BA5CAD-3C55-449E-9352-8572A392F449}">
      <dgm:prSet/>
      <dgm:spPr/>
      <dgm:t>
        <a:bodyPr/>
        <a:lstStyle/>
        <a:p>
          <a:endParaRPr lang="fi-FI"/>
        </a:p>
      </dgm:t>
    </dgm:pt>
    <dgm:pt modelId="{D9E26BE8-35B1-458D-B4F1-B89E5B16C754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280 henkilötyövuotta </a:t>
          </a:r>
          <a:r>
            <a:rPr lang="fi-FI" sz="1700" dirty="0">
              <a:solidFill>
                <a:schemeClr val="accent1"/>
              </a:solidFill>
            </a:rPr>
            <a:t>vapaaehtois-toimintaa</a:t>
          </a:r>
        </a:p>
      </dgm:t>
    </dgm:pt>
    <dgm:pt modelId="{2BDBE750-6A18-4025-BEA3-A65F1AD913FF}" type="parTrans" cxnId="{83748755-D9A5-4799-94A4-BFA72AFC3BDF}">
      <dgm:prSet/>
      <dgm:spPr/>
      <dgm:t>
        <a:bodyPr/>
        <a:lstStyle/>
        <a:p>
          <a:endParaRPr lang="fi-FI"/>
        </a:p>
      </dgm:t>
    </dgm:pt>
    <dgm:pt modelId="{52B92D7B-3048-44E4-A2F3-E6108EC92FA6}" type="sibTrans" cxnId="{83748755-D9A5-4799-94A4-BFA72AFC3BDF}">
      <dgm:prSet/>
      <dgm:spPr/>
      <dgm:t>
        <a:bodyPr/>
        <a:lstStyle/>
        <a:p>
          <a:endParaRPr lang="fi-FI"/>
        </a:p>
      </dgm:t>
    </dgm:pt>
    <dgm:pt modelId="{AB1172EE-41C9-4D01-8CCC-E1997E455C5F}">
      <dgm:prSet phldrT="[Teksti]" custT="1"/>
      <dgm:spPr/>
      <dgm:t>
        <a:bodyPr/>
        <a:lstStyle/>
        <a:p>
          <a:endParaRPr lang="fi-FI" sz="1700">
            <a:solidFill>
              <a:schemeClr val="accent1"/>
            </a:solidFill>
          </a:endParaRPr>
        </a:p>
      </dgm:t>
    </dgm:pt>
    <dgm:pt modelId="{04EA72A2-7A91-40AB-96B0-B6D444C67C57}" type="parTrans" cxnId="{D24711B9-4980-4467-8D5E-2B3AC7B7DEE0}">
      <dgm:prSet/>
      <dgm:spPr/>
      <dgm:t>
        <a:bodyPr/>
        <a:lstStyle/>
        <a:p>
          <a:endParaRPr lang="fi-FI"/>
        </a:p>
      </dgm:t>
    </dgm:pt>
    <dgm:pt modelId="{75B1F273-432A-42A9-8183-3F1E2086EEF0}" type="sibTrans" cxnId="{D24711B9-4980-4467-8D5E-2B3AC7B7DEE0}">
      <dgm:prSet/>
      <dgm:spPr/>
      <dgm:t>
        <a:bodyPr/>
        <a:lstStyle/>
        <a:p>
          <a:endParaRPr lang="fi-FI"/>
        </a:p>
      </dgm:t>
    </dgm:pt>
    <dgm:pt modelId="{62C0DB52-0956-4AB3-9B31-F2E13168E191}">
      <dgm:prSet phldrT="[Teksti]" custT="1"/>
      <dgm:spPr/>
      <dgm:t>
        <a:bodyPr/>
        <a:lstStyle/>
        <a:p>
          <a:pPr rtl="0"/>
          <a:r>
            <a:rPr lang="fi-FI" sz="1700">
              <a:solidFill>
                <a:schemeClr val="accent1"/>
              </a:solidFill>
              <a:latin typeface="Calibri" panose="020F0502020204030204"/>
            </a:rPr>
            <a:t>N. 108 000 </a:t>
          </a:r>
          <a:r>
            <a:rPr lang="fi-FI" sz="1700">
              <a:solidFill>
                <a:schemeClr val="accent1"/>
              </a:solidFill>
            </a:rPr>
            <a:t>osallistumis-kertaa</a:t>
          </a:r>
        </a:p>
      </dgm:t>
    </dgm:pt>
    <dgm:pt modelId="{0AD2EBB6-42A2-4521-AF14-D5F94DD9369A}" type="parTrans" cxnId="{D5455B70-176E-4670-AC0D-BF935BF4CF05}">
      <dgm:prSet/>
      <dgm:spPr/>
      <dgm:t>
        <a:bodyPr/>
        <a:lstStyle/>
        <a:p>
          <a:endParaRPr lang="fi-FI"/>
        </a:p>
      </dgm:t>
    </dgm:pt>
    <dgm:pt modelId="{848F1ADC-598B-4F2F-A21D-F15AB6883153}" type="sibTrans" cxnId="{D5455B70-176E-4670-AC0D-BF935BF4CF05}">
      <dgm:prSet/>
      <dgm:spPr/>
      <dgm:t>
        <a:bodyPr/>
        <a:lstStyle/>
        <a:p>
          <a:endParaRPr lang="fi-FI"/>
        </a:p>
      </dgm:t>
    </dgm:pt>
    <dgm:pt modelId="{F3425FDB-0985-4500-8362-523DC7B60BF3}">
      <dgm:prSet phldrT="[Teksti]" custT="1"/>
      <dgm:spPr/>
      <dgm:t>
        <a:bodyPr/>
        <a:lstStyle/>
        <a:p>
          <a:r>
            <a:rPr lang="fi-FI" sz="1700">
              <a:solidFill>
                <a:schemeClr val="accent1"/>
              </a:solidFill>
              <a:latin typeface="Calibri" panose="020F0502020204030204"/>
            </a:rPr>
            <a:t>Yli 5300 </a:t>
          </a:r>
          <a:r>
            <a:rPr lang="fi-FI" sz="1700">
              <a:solidFill>
                <a:schemeClr val="accent1"/>
              </a:solidFill>
            </a:rPr>
            <a:t> ryhmä- ja </a:t>
          </a:r>
          <a:r>
            <a:rPr lang="fi-FI" sz="1700">
              <a:solidFill>
                <a:schemeClr val="accent1"/>
              </a:solidFill>
              <a:latin typeface="Calibri" panose="020F0502020204030204"/>
            </a:rPr>
            <a:t>joukkoneuvonta-tapahtumaa</a:t>
          </a:r>
          <a:endParaRPr lang="fi-FI" sz="1700">
            <a:solidFill>
              <a:schemeClr val="accent1"/>
            </a:solidFill>
          </a:endParaRPr>
        </a:p>
      </dgm:t>
    </dgm:pt>
    <dgm:pt modelId="{BF8F3873-DEA3-4F53-AE56-3CC478FCD800}" type="parTrans" cxnId="{9014355B-235D-4B36-B88F-4F7B40E5FEB7}">
      <dgm:prSet/>
      <dgm:spPr/>
      <dgm:t>
        <a:bodyPr/>
        <a:lstStyle/>
        <a:p>
          <a:endParaRPr lang="fi-FI"/>
        </a:p>
      </dgm:t>
    </dgm:pt>
    <dgm:pt modelId="{429DCBEA-000B-44C3-B12C-90FC3F09C6D0}" type="sibTrans" cxnId="{9014355B-235D-4B36-B88F-4F7B40E5FEB7}">
      <dgm:prSet/>
      <dgm:spPr/>
      <dgm:t>
        <a:bodyPr/>
        <a:lstStyle/>
        <a:p>
          <a:endParaRPr lang="fi-FI"/>
        </a:p>
      </dgm:t>
    </dgm:pt>
    <dgm:pt modelId="{8818196E-B994-4128-BA16-015E0C874ED0}">
      <dgm:prSet phldrT="[Teksti]" custT="1"/>
      <dgm:spPr/>
      <dgm:t>
        <a:bodyPr/>
        <a:lstStyle/>
        <a:p>
          <a:r>
            <a:rPr lang="fi-FI" sz="1700">
              <a:solidFill>
                <a:schemeClr val="accent1"/>
              </a:solidFill>
            </a:rPr>
            <a:t>Yli </a:t>
          </a:r>
          <a:r>
            <a:rPr lang="fi-FI" sz="1700">
              <a:solidFill>
                <a:schemeClr val="accent1"/>
              </a:solidFill>
              <a:latin typeface="Calibri" panose="020F0502020204030204"/>
            </a:rPr>
            <a:t>260</a:t>
          </a:r>
          <a:r>
            <a:rPr lang="fi-FI" sz="1700">
              <a:solidFill>
                <a:schemeClr val="accent1"/>
              </a:solidFill>
            </a:rPr>
            <a:t> 000 someseuraajaa </a:t>
          </a:r>
        </a:p>
      </dgm:t>
    </dgm:pt>
    <dgm:pt modelId="{59766F6C-1573-45BB-81F1-81A8162C3F98}" type="parTrans" cxnId="{9BE15F3F-1E90-4E8E-B64F-B81744F093A9}">
      <dgm:prSet/>
      <dgm:spPr/>
      <dgm:t>
        <a:bodyPr/>
        <a:lstStyle/>
        <a:p>
          <a:endParaRPr lang="fi-FI"/>
        </a:p>
      </dgm:t>
    </dgm:pt>
    <dgm:pt modelId="{6548C51B-BC72-4C93-818C-59033B251E92}" type="sibTrans" cxnId="{9BE15F3F-1E90-4E8E-B64F-B81744F093A9}">
      <dgm:prSet/>
      <dgm:spPr/>
      <dgm:t>
        <a:bodyPr/>
        <a:lstStyle/>
        <a:p>
          <a:endParaRPr lang="fi-FI"/>
        </a:p>
      </dgm:t>
    </dgm:pt>
    <dgm:pt modelId="{91D8CECF-208C-43BC-8779-E083D891C169}">
      <dgm:prSet phldrT="[Teksti]" custT="1"/>
      <dgm:spPr/>
      <dgm:t>
        <a:bodyPr/>
        <a:lstStyle/>
        <a:p>
          <a:pPr rtl="0"/>
          <a:r>
            <a:rPr lang="fi-FI" sz="1700">
              <a:solidFill>
                <a:schemeClr val="accent1"/>
              </a:solidFill>
            </a:rPr>
            <a:t>Yli</a:t>
          </a:r>
          <a:r>
            <a:rPr lang="fi-FI" sz="1700">
              <a:solidFill>
                <a:schemeClr val="accent1"/>
              </a:solidFill>
              <a:latin typeface="Calibri" panose="020F0502020204030204"/>
            </a:rPr>
            <a:t> 10</a:t>
          </a:r>
          <a:r>
            <a:rPr lang="fi-FI" sz="1700">
              <a:solidFill>
                <a:schemeClr val="accent1"/>
              </a:solidFill>
            </a:rPr>
            <a:t> miljoonaa Martat.fi-sivujen katselua</a:t>
          </a:r>
        </a:p>
      </dgm:t>
    </dgm:pt>
    <dgm:pt modelId="{AA7A5648-66EE-4B60-B925-B51EEF108BA4}" type="parTrans" cxnId="{52D8A4B8-AE09-4B71-9ACE-2CAC062FB2C9}">
      <dgm:prSet/>
      <dgm:spPr/>
      <dgm:t>
        <a:bodyPr/>
        <a:lstStyle/>
        <a:p>
          <a:endParaRPr lang="fi-FI"/>
        </a:p>
      </dgm:t>
    </dgm:pt>
    <dgm:pt modelId="{1AC9653F-05BC-4BA5-8261-BF8B40C8E7E4}" type="sibTrans" cxnId="{52D8A4B8-AE09-4B71-9ACE-2CAC062FB2C9}">
      <dgm:prSet/>
      <dgm:spPr/>
      <dgm:t>
        <a:bodyPr/>
        <a:lstStyle/>
        <a:p>
          <a:endParaRPr lang="fi-FI"/>
        </a:p>
      </dgm:t>
    </dgm:pt>
    <dgm:pt modelId="{97571DDF-5899-4CD2-8096-9D99A64247FB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b="0" i="0" dirty="0">
              <a:solidFill>
                <a:schemeClr val="accent1"/>
              </a:solidFill>
            </a:rPr>
            <a:t>800 900 </a:t>
          </a:r>
          <a:r>
            <a:rPr lang="fi-FI" sz="1700" b="0" i="0" dirty="0">
              <a:solidFill>
                <a:schemeClr val="accent1"/>
              </a:solidFill>
              <a:latin typeface="Calibri" panose="020F0502020204030204"/>
            </a:rPr>
            <a:t>osallistumiskertaa</a:t>
          </a:r>
          <a:endParaRPr lang="fi-FI" sz="1700" dirty="0">
            <a:solidFill>
              <a:schemeClr val="accent1"/>
            </a:solidFill>
          </a:endParaRPr>
        </a:p>
      </dgm:t>
    </dgm:pt>
    <dgm:pt modelId="{BACB48D6-E551-45B4-84A7-43C16C96D369}" type="parTrans" cxnId="{24D08CF3-795B-4769-B3EB-39337A47B827}">
      <dgm:prSet/>
      <dgm:spPr/>
      <dgm:t>
        <a:bodyPr/>
        <a:lstStyle/>
        <a:p>
          <a:endParaRPr lang="fi-FI"/>
        </a:p>
      </dgm:t>
    </dgm:pt>
    <dgm:pt modelId="{237E0F7D-85F9-4906-B13D-5220BFE88183}" type="sibTrans" cxnId="{24D08CF3-795B-4769-B3EB-39337A47B827}">
      <dgm:prSet/>
      <dgm:spPr/>
      <dgm:t>
        <a:bodyPr/>
        <a:lstStyle/>
        <a:p>
          <a:endParaRPr lang="fi-FI"/>
        </a:p>
      </dgm:t>
    </dgm:pt>
    <dgm:pt modelId="{2CDA1EFE-5CE3-43D9-9333-4532C1A059E9}">
      <dgm:prSet phldrT="[Teksti]" custT="1"/>
      <dgm:spPr/>
      <dgm:t>
        <a:bodyPr/>
        <a:lstStyle/>
        <a:p>
          <a:pPr rtl="0"/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36 000 </a:t>
          </a:r>
          <a:r>
            <a:rPr lang="fi-FI" sz="1700" dirty="0">
              <a:solidFill>
                <a:schemeClr val="accent1"/>
              </a:solidFill>
            </a:rPr>
            <a:t>Martat-lehden lukijaa</a:t>
          </a:r>
        </a:p>
      </dgm:t>
    </dgm:pt>
    <dgm:pt modelId="{2323909F-0648-4BFB-A3CA-3C73371B70C3}" type="parTrans" cxnId="{B670BE21-CC7D-4629-9512-DD7CC5A68855}">
      <dgm:prSet/>
      <dgm:spPr/>
      <dgm:t>
        <a:bodyPr/>
        <a:lstStyle/>
        <a:p>
          <a:endParaRPr lang="fi-FI"/>
        </a:p>
      </dgm:t>
    </dgm:pt>
    <dgm:pt modelId="{3FAD9EB3-592E-4C17-B07C-7C15B72FBC4C}" type="sibTrans" cxnId="{B670BE21-CC7D-4629-9512-DD7CC5A68855}">
      <dgm:prSet/>
      <dgm:spPr/>
      <dgm:t>
        <a:bodyPr/>
        <a:lstStyle/>
        <a:p>
          <a:endParaRPr lang="fi-FI"/>
        </a:p>
      </dgm:t>
    </dgm:pt>
    <dgm:pt modelId="{AE12AC23-96FD-4ED1-9761-0C55FB75FFF6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dirty="0">
              <a:solidFill>
                <a:schemeClr val="accent1"/>
              </a:solidFill>
            </a:rPr>
            <a:t>26000 </a:t>
          </a:r>
          <a:r>
            <a:rPr lang="fi-FI" sz="1700" dirty="0" err="1">
              <a:solidFill>
                <a:schemeClr val="accent1"/>
              </a:solidFill>
              <a:latin typeface="Calibri" panose="020F0502020204030204"/>
            </a:rPr>
            <a:t>martta</a:t>
          </a:r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-iltaa</a:t>
          </a:r>
          <a:r>
            <a:rPr lang="fi-FI" sz="1700" dirty="0">
              <a:solidFill>
                <a:schemeClr val="accent1"/>
              </a:solidFill>
            </a:rPr>
            <a:t> ja –tapahtumaa ympäri Suomen</a:t>
          </a:r>
        </a:p>
      </dgm:t>
    </dgm:pt>
    <dgm:pt modelId="{B3E673C9-42D6-4ADD-99A2-7629F8AF8E6C}" type="parTrans" cxnId="{E92D20FE-1BC8-45EA-BD90-44AD261C0FA9}">
      <dgm:prSet/>
      <dgm:spPr/>
      <dgm:t>
        <a:bodyPr/>
        <a:lstStyle/>
        <a:p>
          <a:endParaRPr lang="fi-FI"/>
        </a:p>
      </dgm:t>
    </dgm:pt>
    <dgm:pt modelId="{406CD0A9-A78F-4C3B-A270-12DF42B3A48A}" type="sibTrans" cxnId="{E92D20FE-1BC8-45EA-BD90-44AD261C0FA9}">
      <dgm:prSet/>
      <dgm:spPr/>
      <dgm:t>
        <a:bodyPr/>
        <a:lstStyle/>
        <a:p>
          <a:endParaRPr lang="fi-FI"/>
        </a:p>
      </dgm:t>
    </dgm:pt>
    <dgm:pt modelId="{F32B5444-BCEA-4ECA-A19F-732AE3458B17}">
      <dgm:prSet phldrT="[Teksti]" custT="1"/>
      <dgm:spPr/>
      <dgm:t>
        <a:bodyPr/>
        <a:lstStyle/>
        <a:p>
          <a:pPr rtl="0"/>
          <a:r>
            <a:rPr lang="fi-FI" sz="1700" dirty="0">
              <a:solidFill>
                <a:schemeClr val="accent1"/>
              </a:solidFill>
            </a:rPr>
            <a:t>Päivittäin esillä perinteisessä mediassa</a:t>
          </a:r>
        </a:p>
      </dgm:t>
    </dgm:pt>
    <dgm:pt modelId="{E99B3513-4CB4-484F-AF91-66A565675A3F}" type="parTrans" cxnId="{BE1005C0-7784-481A-8D0F-2B780D3815D8}">
      <dgm:prSet/>
      <dgm:spPr/>
      <dgm:t>
        <a:bodyPr/>
        <a:lstStyle/>
        <a:p>
          <a:endParaRPr lang="fi-FI"/>
        </a:p>
      </dgm:t>
    </dgm:pt>
    <dgm:pt modelId="{EA5CE106-9B85-4F9E-BAFA-9C3D1DCBDE78}" type="sibTrans" cxnId="{BE1005C0-7784-481A-8D0F-2B780D3815D8}">
      <dgm:prSet/>
      <dgm:spPr/>
      <dgm:t>
        <a:bodyPr/>
        <a:lstStyle/>
        <a:p>
          <a:endParaRPr lang="fi-FI"/>
        </a:p>
      </dgm:t>
    </dgm:pt>
    <dgm:pt modelId="{8A120076-48A7-4DE2-9051-A63A689C2C7B}" type="pres">
      <dgm:prSet presAssocID="{9DAA79CD-DDC8-462C-B8A9-14252B233F8E}" presName="Name0" presStyleCnt="0">
        <dgm:presLayoutVars>
          <dgm:dir/>
          <dgm:resizeHandles val="exact"/>
        </dgm:presLayoutVars>
      </dgm:prSet>
      <dgm:spPr/>
    </dgm:pt>
    <dgm:pt modelId="{CD585EAC-986D-483B-8049-A9A2BCB8C996}" type="pres">
      <dgm:prSet presAssocID="{9DAA79CD-DDC8-462C-B8A9-14252B233F8E}" presName="bkgdShp" presStyleLbl="alignAccFollowNode1" presStyleIdx="0" presStyleCn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  <dgm:pt modelId="{671A7D31-06BA-4320-A807-139C73265A4B}" type="pres">
      <dgm:prSet presAssocID="{9DAA79CD-DDC8-462C-B8A9-14252B233F8E}" presName="linComp" presStyleCnt="0"/>
      <dgm:spPr/>
    </dgm:pt>
    <dgm:pt modelId="{26074C93-B73E-41BD-A3EF-95DC0C1DF40A}" type="pres">
      <dgm:prSet presAssocID="{1F97F737-0F48-45C0-AB84-0D548E0BA24D}" presName="compNode" presStyleCnt="0"/>
      <dgm:spPr/>
    </dgm:pt>
    <dgm:pt modelId="{407278D8-9EC3-4C55-9C41-D162C9CC6431}" type="pres">
      <dgm:prSet presAssocID="{1F97F737-0F48-45C0-AB84-0D548E0BA24D}" presName="node" presStyleLbl="node1" presStyleIdx="0" presStyleCnt="3" custScaleY="94367" custLinFactNeighborX="287" custLinFactNeighborY="-10207">
        <dgm:presLayoutVars>
          <dgm:bulletEnabled val="1"/>
        </dgm:presLayoutVars>
      </dgm:prSet>
      <dgm:spPr>
        <a:prstGeom prst="roundRect">
          <a:avLst/>
        </a:prstGeom>
      </dgm:spPr>
    </dgm:pt>
    <dgm:pt modelId="{4320B285-7EA3-4C1C-97AB-B8124AB09A12}" type="pres">
      <dgm:prSet presAssocID="{1F97F737-0F48-45C0-AB84-0D548E0BA24D}" presName="invisiNode" presStyleLbl="node1" presStyleIdx="0" presStyleCnt="3"/>
      <dgm:spPr/>
    </dgm:pt>
    <dgm:pt modelId="{1D6C5613-34D4-4AC7-BD18-54770A93B0BC}" type="pres">
      <dgm:prSet presAssocID="{1F97F737-0F48-45C0-AB84-0D548E0BA24D}" presName="imagNode" presStyleLbl="fgImgPlace1" presStyleIdx="0" presStyleCnt="3" custLinFactNeighborY="204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20D6B8-F448-4C1A-8AC6-61A9FC838CE1}" type="pres">
      <dgm:prSet presAssocID="{456327D5-312F-4B53-9956-8F9FE9535682}" presName="sibTrans" presStyleLbl="sibTrans2D1" presStyleIdx="0" presStyleCnt="0"/>
      <dgm:spPr/>
    </dgm:pt>
    <dgm:pt modelId="{167B900E-7014-409D-8750-F536694E5777}" type="pres">
      <dgm:prSet presAssocID="{E544EF11-8834-42B3-A5D7-B8CA7CB03EF0}" presName="compNode" presStyleCnt="0"/>
      <dgm:spPr/>
    </dgm:pt>
    <dgm:pt modelId="{13C84120-B2F6-469E-B9A2-D7EED265D0CD}" type="pres">
      <dgm:prSet presAssocID="{E544EF11-8834-42B3-A5D7-B8CA7CB03EF0}" presName="node" presStyleLbl="node1" presStyleIdx="1" presStyleCnt="3" custScaleY="93829" custLinFactNeighborX="-862" custLinFactNeighborY="-9938">
        <dgm:presLayoutVars>
          <dgm:bulletEnabled val="1"/>
        </dgm:presLayoutVars>
      </dgm:prSet>
      <dgm:spPr>
        <a:prstGeom prst="roundRect">
          <a:avLst/>
        </a:prstGeom>
      </dgm:spPr>
    </dgm:pt>
    <dgm:pt modelId="{7E3481C6-6376-411C-9300-434526A544FE}" type="pres">
      <dgm:prSet presAssocID="{E544EF11-8834-42B3-A5D7-B8CA7CB03EF0}" presName="invisiNode" presStyleLbl="node1" presStyleIdx="1" presStyleCnt="3"/>
      <dgm:spPr/>
    </dgm:pt>
    <dgm:pt modelId="{9EC2A287-1304-43E6-8701-BDFF4AD34E3F}" type="pres">
      <dgm:prSet presAssocID="{E544EF11-8834-42B3-A5D7-B8CA7CB03EF0}" presName="imagNode" presStyleLbl="fgImgPlace1" presStyleIdx="1" presStyleCnt="3" custLinFactNeighborY="2240"/>
      <dgm:spPr>
        <a:blipFill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58C1FE3A-21DE-4CE3-AF37-9B29A4D67100}" type="pres">
      <dgm:prSet presAssocID="{35D1E6A1-FFB3-445B-880D-4655CE9A3C54}" presName="sibTrans" presStyleLbl="sibTrans2D1" presStyleIdx="0" presStyleCnt="0"/>
      <dgm:spPr/>
    </dgm:pt>
    <dgm:pt modelId="{1D79BCE3-C084-44E3-9A6C-F6B5A5C44609}" type="pres">
      <dgm:prSet presAssocID="{1AE10BC4-D393-41EB-A0C5-4A57CF7C1B66}" presName="compNode" presStyleCnt="0"/>
      <dgm:spPr/>
    </dgm:pt>
    <dgm:pt modelId="{154FBB36-CE84-4757-A211-AC8E53AC4600}" type="pres">
      <dgm:prSet presAssocID="{1AE10BC4-D393-41EB-A0C5-4A57CF7C1B66}" presName="node" presStyleLbl="node1" presStyleIdx="2" presStyleCnt="3" custScaleY="93759" custLinFactNeighborX="-862" custLinFactNeighborY="-9400">
        <dgm:presLayoutVars>
          <dgm:bulletEnabled val="1"/>
        </dgm:presLayoutVars>
      </dgm:prSet>
      <dgm:spPr>
        <a:prstGeom prst="roundRect">
          <a:avLst/>
        </a:prstGeom>
      </dgm:spPr>
    </dgm:pt>
    <dgm:pt modelId="{DA6F434D-935B-426F-999D-AEED3EC393C8}" type="pres">
      <dgm:prSet presAssocID="{1AE10BC4-D393-41EB-A0C5-4A57CF7C1B66}" presName="invisiNode" presStyleLbl="node1" presStyleIdx="2" presStyleCnt="3"/>
      <dgm:spPr/>
    </dgm:pt>
    <dgm:pt modelId="{6B0638C8-973B-4B5C-85BF-EC6051B57181}" type="pres">
      <dgm:prSet presAssocID="{1AE10BC4-D393-41EB-A0C5-4A57CF7C1B66}" presName="imagNode" presStyleLbl="fgImgPlace1" presStyleIdx="2" presStyleCnt="3" custLinFactNeighborY="358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49F86E1C-7C67-4C59-AE1B-B164C980376C}" type="presOf" srcId="{1AE10BC4-D393-41EB-A0C5-4A57CF7C1B66}" destId="{154FBB36-CE84-4757-A211-AC8E53AC4600}" srcOrd="0" destOrd="0" presId="urn:microsoft.com/office/officeart/2005/8/layout/pList2"/>
    <dgm:cxn modelId="{B670BE21-CC7D-4629-9512-DD7CC5A68855}" srcId="{1AE10BC4-D393-41EB-A0C5-4A57CF7C1B66}" destId="{2CDA1EFE-5CE3-43D9-9333-4532C1A059E9}" srcOrd="2" destOrd="0" parTransId="{2323909F-0648-4BFB-A3CA-3C73371B70C3}" sibTransId="{3FAD9EB3-592E-4C17-B07C-7C15B72FBC4C}"/>
    <dgm:cxn modelId="{72139B2F-B0BF-4957-895E-0EB841B3A873}" type="presOf" srcId="{F32B5444-BCEA-4ECA-A19F-732AE3458B17}" destId="{154FBB36-CE84-4757-A211-AC8E53AC4600}" srcOrd="0" destOrd="4" presId="urn:microsoft.com/office/officeart/2005/8/layout/pList2"/>
    <dgm:cxn modelId="{583E1931-BE5B-448D-BBE7-1180518E893A}" type="presOf" srcId="{62C0DB52-0956-4AB3-9B31-F2E13168E191}" destId="{13C84120-B2F6-469E-B9A2-D7EED265D0CD}" srcOrd="0" destOrd="2" presId="urn:microsoft.com/office/officeart/2005/8/layout/pList2"/>
    <dgm:cxn modelId="{694D8137-5CE1-4D9B-BE67-D5AE0C114C1A}" type="presOf" srcId="{E544EF11-8834-42B3-A5D7-B8CA7CB03EF0}" destId="{13C84120-B2F6-469E-B9A2-D7EED265D0CD}" srcOrd="0" destOrd="0" presId="urn:microsoft.com/office/officeart/2005/8/layout/pList2"/>
    <dgm:cxn modelId="{9BE15F3F-1E90-4E8E-B64F-B81744F093A9}" srcId="{1AE10BC4-D393-41EB-A0C5-4A57CF7C1B66}" destId="{8818196E-B994-4128-BA16-015E0C874ED0}" srcOrd="1" destOrd="0" parTransId="{59766F6C-1573-45BB-81F1-81A8162C3F98}" sibTransId="{6548C51B-BC72-4C93-818C-59033B251E92}"/>
    <dgm:cxn modelId="{9014355B-235D-4B36-B88F-4F7B40E5FEB7}" srcId="{E544EF11-8834-42B3-A5D7-B8CA7CB03EF0}" destId="{F3425FDB-0985-4500-8362-523DC7B60BF3}" srcOrd="2" destOrd="0" parTransId="{BF8F3873-DEA3-4F53-AE56-3CC478FCD800}" sibTransId="{429DCBEA-000B-44C3-B12C-90FC3F09C6D0}"/>
    <dgm:cxn modelId="{6EBA3242-0A74-4D9E-8C13-A89CEEBB62EE}" type="presOf" srcId="{AB1172EE-41C9-4D01-8CCC-E1997E455C5F}" destId="{13C84120-B2F6-469E-B9A2-D7EED265D0CD}" srcOrd="0" destOrd="4" presId="urn:microsoft.com/office/officeart/2005/8/layout/pList2"/>
    <dgm:cxn modelId="{104B5C43-2DCE-47BF-AF92-CC75DECFA27E}" type="presOf" srcId="{97571DDF-5899-4CD2-8096-9D99A64247FB}" destId="{407278D8-9EC3-4C55-9C41-D162C9CC6431}" srcOrd="0" destOrd="5" presId="urn:microsoft.com/office/officeart/2005/8/layout/pList2"/>
    <dgm:cxn modelId="{00593D4F-DAF4-419B-8A96-305141557E86}" srcId="{1F97F737-0F48-45C0-AB84-0D548E0BA24D}" destId="{AD716141-32D5-4897-8244-2421FADC85F4}" srcOrd="0" destOrd="0" parTransId="{EA211A07-B2BA-43F5-A4AC-77C6C88E6AB4}" sibTransId="{21F762CC-7162-4020-8D83-A6E6B58E8DD3}"/>
    <dgm:cxn modelId="{D5455B70-176E-4670-AC0D-BF935BF4CF05}" srcId="{E544EF11-8834-42B3-A5D7-B8CA7CB03EF0}" destId="{62C0DB52-0956-4AB3-9B31-F2E13168E191}" srcOrd="1" destOrd="0" parTransId="{0AD2EBB6-42A2-4521-AF14-D5F94DD9369A}" sibTransId="{848F1ADC-598B-4F2F-A21D-F15AB6883153}"/>
    <dgm:cxn modelId="{83748755-D9A5-4799-94A4-BFA72AFC3BDF}" srcId="{1F97F737-0F48-45C0-AB84-0D548E0BA24D}" destId="{D9E26BE8-35B1-458D-B4F1-B89E5B16C754}" srcOrd="2" destOrd="0" parTransId="{2BDBE750-6A18-4025-BEA3-A65F1AD913FF}" sibTransId="{52B92D7B-3048-44E4-A2F3-E6108EC92FA6}"/>
    <dgm:cxn modelId="{C7FC777A-445B-42AC-8802-5605BAFA54B5}" srcId="{E544EF11-8834-42B3-A5D7-B8CA7CB03EF0}" destId="{BD979400-A971-495B-AD67-5132595B8A79}" srcOrd="0" destOrd="0" parTransId="{E6590FEE-0993-4A46-B322-E28B960CC6CD}" sibTransId="{5F27DAB3-0DD5-44F7-8C93-7B2927077E45}"/>
    <dgm:cxn modelId="{3C5F317B-8E85-4552-BEC9-D31F72A48FFA}" type="presOf" srcId="{1F97F737-0F48-45C0-AB84-0D548E0BA24D}" destId="{407278D8-9EC3-4C55-9C41-D162C9CC6431}" srcOrd="0" destOrd="0" presId="urn:microsoft.com/office/officeart/2005/8/layout/pList2"/>
    <dgm:cxn modelId="{7BF61A8C-260A-42F9-BFFC-22D21DDB56A0}" srcId="{9DAA79CD-DDC8-462C-B8A9-14252B233F8E}" destId="{1F97F737-0F48-45C0-AB84-0D548E0BA24D}" srcOrd="0" destOrd="0" parTransId="{4C9DCDCC-7899-4105-8F89-184EFAD4473A}" sibTransId="{456327D5-312F-4B53-9956-8F9FE9535682}"/>
    <dgm:cxn modelId="{4FB23C91-4B48-46D2-A4B8-51397B2AD5DA}" type="presOf" srcId="{9DAA79CD-DDC8-462C-B8A9-14252B233F8E}" destId="{8A120076-48A7-4DE2-9051-A63A689C2C7B}" srcOrd="0" destOrd="0" presId="urn:microsoft.com/office/officeart/2005/8/layout/pList2"/>
    <dgm:cxn modelId="{BAB40693-4DD2-43B0-934C-A43F4BA27AF8}" type="presOf" srcId="{AE12AC23-96FD-4ED1-9761-0C55FB75FFF6}" destId="{407278D8-9EC3-4C55-9C41-D162C9CC6431}" srcOrd="0" destOrd="4" presId="urn:microsoft.com/office/officeart/2005/8/layout/pList2"/>
    <dgm:cxn modelId="{18243093-7C20-4F71-82D6-7B42AE611E35}" type="presOf" srcId="{8818196E-B994-4128-BA16-015E0C874ED0}" destId="{154FBB36-CE84-4757-A211-AC8E53AC4600}" srcOrd="0" destOrd="2" presId="urn:microsoft.com/office/officeart/2005/8/layout/pList2"/>
    <dgm:cxn modelId="{0476AFA1-79C6-47CD-8E96-534A9841D89A}" type="presOf" srcId="{AD716141-32D5-4897-8244-2421FADC85F4}" destId="{407278D8-9EC3-4C55-9C41-D162C9CC6431}" srcOrd="0" destOrd="1" presId="urn:microsoft.com/office/officeart/2005/8/layout/pList2"/>
    <dgm:cxn modelId="{70EAF6A4-DD7E-40B8-847C-BEA366E126B7}" srcId="{9DAA79CD-DDC8-462C-B8A9-14252B233F8E}" destId="{E544EF11-8834-42B3-A5D7-B8CA7CB03EF0}" srcOrd="1" destOrd="0" parTransId="{4D41A6CE-253A-4824-A56B-E7D001442681}" sibTransId="{35D1E6A1-FFB3-445B-880D-4655CE9A3C54}"/>
    <dgm:cxn modelId="{E0EDBEA5-D40A-4450-A3E0-73133F15EA26}" type="presOf" srcId="{9C17E02C-1F9A-4919-8FFB-FD353ACC406C}" destId="{407278D8-9EC3-4C55-9C41-D162C9CC6431}" srcOrd="0" destOrd="2" presId="urn:microsoft.com/office/officeart/2005/8/layout/pList2"/>
    <dgm:cxn modelId="{A1BA5CAD-3C55-449E-9352-8572A392F449}" srcId="{9DAA79CD-DDC8-462C-B8A9-14252B233F8E}" destId="{1AE10BC4-D393-41EB-A0C5-4A57CF7C1B66}" srcOrd="2" destOrd="0" parTransId="{1411D602-E801-4B49-BB56-AEE871C391AE}" sibTransId="{F37F42A2-834D-4BFF-BD6B-3502D549F99F}"/>
    <dgm:cxn modelId="{52D8A4B8-AE09-4B71-9ACE-2CAC062FB2C9}" srcId="{1AE10BC4-D393-41EB-A0C5-4A57CF7C1B66}" destId="{91D8CECF-208C-43BC-8779-E083D891C169}" srcOrd="0" destOrd="0" parTransId="{AA7A5648-66EE-4B60-B925-B51EEF108BA4}" sibTransId="{1AC9653F-05BC-4BA5-8261-BF8B40C8E7E4}"/>
    <dgm:cxn modelId="{D24711B9-4980-4467-8D5E-2B3AC7B7DEE0}" srcId="{E544EF11-8834-42B3-A5D7-B8CA7CB03EF0}" destId="{AB1172EE-41C9-4D01-8CCC-E1997E455C5F}" srcOrd="3" destOrd="0" parTransId="{04EA72A2-7A91-40AB-96B0-B6D444C67C57}" sibTransId="{75B1F273-432A-42A9-8183-3F1E2086EEF0}"/>
    <dgm:cxn modelId="{522167BF-EF98-4FF2-8E02-30F59EAFE596}" type="presOf" srcId="{F3425FDB-0985-4500-8362-523DC7B60BF3}" destId="{13C84120-B2F6-469E-B9A2-D7EED265D0CD}" srcOrd="0" destOrd="3" presId="urn:microsoft.com/office/officeart/2005/8/layout/pList2"/>
    <dgm:cxn modelId="{BE1005C0-7784-481A-8D0F-2B780D3815D8}" srcId="{1AE10BC4-D393-41EB-A0C5-4A57CF7C1B66}" destId="{F32B5444-BCEA-4ECA-A19F-732AE3458B17}" srcOrd="3" destOrd="0" parTransId="{E99B3513-4CB4-484F-AF91-66A565675A3F}" sibTransId="{EA5CE106-9B85-4F9E-BAFA-9C3D1DCBDE78}"/>
    <dgm:cxn modelId="{E1A3BFCA-CE68-448F-A168-B2CD6FE5DCED}" type="presOf" srcId="{35D1E6A1-FFB3-445B-880D-4655CE9A3C54}" destId="{58C1FE3A-21DE-4CE3-AF37-9B29A4D67100}" srcOrd="0" destOrd="0" presId="urn:microsoft.com/office/officeart/2005/8/layout/pList2"/>
    <dgm:cxn modelId="{382359CB-8E73-4BAD-8F8A-4C7F3941FAF0}" type="presOf" srcId="{456327D5-312F-4B53-9956-8F9FE9535682}" destId="{9220D6B8-F448-4C1A-8AC6-61A9FC838CE1}" srcOrd="0" destOrd="0" presId="urn:microsoft.com/office/officeart/2005/8/layout/pList2"/>
    <dgm:cxn modelId="{F38F27D5-1346-416A-BFCC-8A1683B70B26}" type="presOf" srcId="{D9E26BE8-35B1-458D-B4F1-B89E5B16C754}" destId="{407278D8-9EC3-4C55-9C41-D162C9CC6431}" srcOrd="0" destOrd="3" presId="urn:microsoft.com/office/officeart/2005/8/layout/pList2"/>
    <dgm:cxn modelId="{66D76DDB-565F-41FB-A7C2-02C059936B43}" type="presOf" srcId="{2CDA1EFE-5CE3-43D9-9333-4532C1A059E9}" destId="{154FBB36-CE84-4757-A211-AC8E53AC4600}" srcOrd="0" destOrd="3" presId="urn:microsoft.com/office/officeart/2005/8/layout/pList2"/>
    <dgm:cxn modelId="{24D08CF3-795B-4769-B3EB-39337A47B827}" srcId="{1F97F737-0F48-45C0-AB84-0D548E0BA24D}" destId="{97571DDF-5899-4CD2-8096-9D99A64247FB}" srcOrd="4" destOrd="0" parTransId="{BACB48D6-E551-45B4-84A7-43C16C96D369}" sibTransId="{237E0F7D-85F9-4906-B13D-5220BFE88183}"/>
    <dgm:cxn modelId="{C87A80FC-1459-4B68-A6EC-26D299E60AF4}" srcId="{1F97F737-0F48-45C0-AB84-0D548E0BA24D}" destId="{9C17E02C-1F9A-4919-8FFB-FD353ACC406C}" srcOrd="1" destOrd="0" parTransId="{2645C8BA-0F08-422F-B080-405BA8F234BB}" sibTransId="{145D43BD-8560-4299-8E36-1B744941EEB9}"/>
    <dgm:cxn modelId="{D3D699FC-850C-4E5D-9A59-3906C71FBB18}" type="presOf" srcId="{91D8CECF-208C-43BC-8779-E083D891C169}" destId="{154FBB36-CE84-4757-A211-AC8E53AC4600}" srcOrd="0" destOrd="1" presId="urn:microsoft.com/office/officeart/2005/8/layout/pList2"/>
    <dgm:cxn modelId="{E92D20FE-1BC8-45EA-BD90-44AD261C0FA9}" srcId="{1F97F737-0F48-45C0-AB84-0D548E0BA24D}" destId="{AE12AC23-96FD-4ED1-9761-0C55FB75FFF6}" srcOrd="3" destOrd="0" parTransId="{B3E673C9-42D6-4ADD-99A2-7629F8AF8E6C}" sibTransId="{406CD0A9-A78F-4C3B-A270-12DF42B3A48A}"/>
    <dgm:cxn modelId="{AEB269FF-BFC2-4E90-9AAE-34BCEB4EBA7E}" type="presOf" srcId="{BD979400-A971-495B-AD67-5132595B8A79}" destId="{13C84120-B2F6-469E-B9A2-D7EED265D0CD}" srcOrd="0" destOrd="1" presId="urn:microsoft.com/office/officeart/2005/8/layout/pList2"/>
    <dgm:cxn modelId="{57B13156-F669-431D-A667-FE8783510012}" type="presParOf" srcId="{8A120076-48A7-4DE2-9051-A63A689C2C7B}" destId="{CD585EAC-986D-483B-8049-A9A2BCB8C996}" srcOrd="0" destOrd="0" presId="urn:microsoft.com/office/officeart/2005/8/layout/pList2"/>
    <dgm:cxn modelId="{004C52BC-C0E7-4B61-9420-E23BAFA62B5B}" type="presParOf" srcId="{8A120076-48A7-4DE2-9051-A63A689C2C7B}" destId="{671A7D31-06BA-4320-A807-139C73265A4B}" srcOrd="1" destOrd="0" presId="urn:microsoft.com/office/officeart/2005/8/layout/pList2"/>
    <dgm:cxn modelId="{D946A4DC-F9D5-4EE0-BEE6-49FE4B5B42C1}" type="presParOf" srcId="{671A7D31-06BA-4320-A807-139C73265A4B}" destId="{26074C93-B73E-41BD-A3EF-95DC0C1DF40A}" srcOrd="0" destOrd="0" presId="urn:microsoft.com/office/officeart/2005/8/layout/pList2"/>
    <dgm:cxn modelId="{039A5738-B13B-4786-A900-0A0DE4FC7466}" type="presParOf" srcId="{26074C93-B73E-41BD-A3EF-95DC0C1DF40A}" destId="{407278D8-9EC3-4C55-9C41-D162C9CC6431}" srcOrd="0" destOrd="0" presId="urn:microsoft.com/office/officeart/2005/8/layout/pList2"/>
    <dgm:cxn modelId="{54E68621-44D2-4D5D-9AB3-1518A600FAF6}" type="presParOf" srcId="{26074C93-B73E-41BD-A3EF-95DC0C1DF40A}" destId="{4320B285-7EA3-4C1C-97AB-B8124AB09A12}" srcOrd="1" destOrd="0" presId="urn:microsoft.com/office/officeart/2005/8/layout/pList2"/>
    <dgm:cxn modelId="{C4CF98B7-BBCB-423A-B953-F974BF209D09}" type="presParOf" srcId="{26074C93-B73E-41BD-A3EF-95DC0C1DF40A}" destId="{1D6C5613-34D4-4AC7-BD18-54770A93B0BC}" srcOrd="2" destOrd="0" presId="urn:microsoft.com/office/officeart/2005/8/layout/pList2"/>
    <dgm:cxn modelId="{0508B49B-208F-440D-94A4-DA14FF8BA633}" type="presParOf" srcId="{671A7D31-06BA-4320-A807-139C73265A4B}" destId="{9220D6B8-F448-4C1A-8AC6-61A9FC838CE1}" srcOrd="1" destOrd="0" presId="urn:microsoft.com/office/officeart/2005/8/layout/pList2"/>
    <dgm:cxn modelId="{2B53088D-C9D6-4531-9BDA-568DFA689441}" type="presParOf" srcId="{671A7D31-06BA-4320-A807-139C73265A4B}" destId="{167B900E-7014-409D-8750-F536694E5777}" srcOrd="2" destOrd="0" presId="urn:microsoft.com/office/officeart/2005/8/layout/pList2"/>
    <dgm:cxn modelId="{9E2FBAA1-95F6-44CD-A7A8-50C93D3A6FE4}" type="presParOf" srcId="{167B900E-7014-409D-8750-F536694E5777}" destId="{13C84120-B2F6-469E-B9A2-D7EED265D0CD}" srcOrd="0" destOrd="0" presId="urn:microsoft.com/office/officeart/2005/8/layout/pList2"/>
    <dgm:cxn modelId="{0603A228-9E30-42C8-92D5-53755DFCAED9}" type="presParOf" srcId="{167B900E-7014-409D-8750-F536694E5777}" destId="{7E3481C6-6376-411C-9300-434526A544FE}" srcOrd="1" destOrd="0" presId="urn:microsoft.com/office/officeart/2005/8/layout/pList2"/>
    <dgm:cxn modelId="{0F51F720-3629-4070-8C4B-3783A749FC2A}" type="presParOf" srcId="{167B900E-7014-409D-8750-F536694E5777}" destId="{9EC2A287-1304-43E6-8701-BDFF4AD34E3F}" srcOrd="2" destOrd="0" presId="urn:microsoft.com/office/officeart/2005/8/layout/pList2"/>
    <dgm:cxn modelId="{2B478F51-1534-4825-882F-0C641EF3B5E5}" type="presParOf" srcId="{671A7D31-06BA-4320-A807-139C73265A4B}" destId="{58C1FE3A-21DE-4CE3-AF37-9B29A4D67100}" srcOrd="3" destOrd="0" presId="urn:microsoft.com/office/officeart/2005/8/layout/pList2"/>
    <dgm:cxn modelId="{CBACB42C-BE80-4142-951F-9D290B3F8A89}" type="presParOf" srcId="{671A7D31-06BA-4320-A807-139C73265A4B}" destId="{1D79BCE3-C084-44E3-9A6C-F6B5A5C44609}" srcOrd="4" destOrd="0" presId="urn:microsoft.com/office/officeart/2005/8/layout/pList2"/>
    <dgm:cxn modelId="{44F900F9-D0F3-4D63-90C3-B137A8749A31}" type="presParOf" srcId="{1D79BCE3-C084-44E3-9A6C-F6B5A5C44609}" destId="{154FBB36-CE84-4757-A211-AC8E53AC4600}" srcOrd="0" destOrd="0" presId="urn:microsoft.com/office/officeart/2005/8/layout/pList2"/>
    <dgm:cxn modelId="{AF1CCCFD-78EC-41AD-8874-8D2E82B6454D}" type="presParOf" srcId="{1D79BCE3-C084-44E3-9A6C-F6B5A5C44609}" destId="{DA6F434D-935B-426F-999D-AEED3EC393C8}" srcOrd="1" destOrd="0" presId="urn:microsoft.com/office/officeart/2005/8/layout/pList2"/>
    <dgm:cxn modelId="{67E182A4-2A19-4EA6-BED4-F12551854391}" type="presParOf" srcId="{1D79BCE3-C084-44E3-9A6C-F6B5A5C44609}" destId="{6B0638C8-973B-4B5C-85BF-EC6051B5718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85EAC-986D-483B-8049-A9A2BCB8C996}">
      <dsp:nvSpPr>
        <dsp:cNvPr id="0" name=""/>
        <dsp:cNvSpPr/>
      </dsp:nvSpPr>
      <dsp:spPr>
        <a:xfrm>
          <a:off x="0" y="23976"/>
          <a:ext cx="10835439" cy="2786062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C5613-34D4-4AC7-BD18-54770A93B0BC}">
      <dsp:nvSpPr>
        <dsp:cNvPr id="0" name=""/>
        <dsp:cNvSpPr/>
      </dsp:nvSpPr>
      <dsp:spPr>
        <a:xfrm>
          <a:off x="325063" y="485186"/>
          <a:ext cx="3182910" cy="2043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7278D8-9EC3-4C55-9C41-D162C9CC6431}">
      <dsp:nvSpPr>
        <dsp:cNvPr id="0" name=""/>
        <dsp:cNvSpPr/>
      </dsp:nvSpPr>
      <dsp:spPr>
        <a:xfrm rot="10800000">
          <a:off x="334198" y="2606332"/>
          <a:ext cx="3182910" cy="3213373"/>
        </a:xfrm>
        <a:prstGeom prst="roundRect">
          <a:avLst/>
        </a:prstGeom>
        <a:solidFill>
          <a:srgbClr val="99D6E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solidFill>
                <a:schemeClr val="accent1"/>
              </a:solidFill>
            </a:rPr>
            <a:t>MONIPUOLISTA MARTTATOIMINTAA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b="0" kern="1200" dirty="0">
              <a:solidFill>
                <a:schemeClr val="accent1"/>
              </a:solidFill>
            </a:rPr>
            <a:t>N. 37 000</a:t>
          </a:r>
          <a:r>
            <a:rPr lang="fi-FI" sz="1700" kern="1200" dirty="0">
              <a:solidFill>
                <a:schemeClr val="accent1"/>
              </a:solidFill>
            </a:rPr>
            <a:t>jäsentä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</a:rPr>
            <a:t>N. 1 000 yhdistystä ja toimintaryhmää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280 henkilötyövuotta </a:t>
          </a:r>
          <a:r>
            <a:rPr lang="fi-FI" sz="1700" kern="1200" dirty="0">
              <a:solidFill>
                <a:schemeClr val="accent1"/>
              </a:solidFill>
            </a:rPr>
            <a:t>vapaaehtois-toimintaa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</a:rPr>
            <a:t>26000 </a:t>
          </a:r>
          <a:r>
            <a:rPr lang="fi-FI" sz="1700" kern="1200" dirty="0" err="1">
              <a:solidFill>
                <a:schemeClr val="accent1"/>
              </a:solidFill>
              <a:latin typeface="Calibri" panose="020F0502020204030204"/>
            </a:rPr>
            <a:t>martta</a:t>
          </a: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-iltaa</a:t>
          </a:r>
          <a:r>
            <a:rPr lang="fi-FI" sz="1700" kern="1200" dirty="0">
              <a:solidFill>
                <a:schemeClr val="accent1"/>
              </a:solidFill>
            </a:rPr>
            <a:t> ja –tapahtumaa ympäri Suomen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b="0" i="0" kern="1200" dirty="0">
              <a:solidFill>
                <a:schemeClr val="accent1"/>
              </a:solidFill>
            </a:rPr>
            <a:t>800 900 </a:t>
          </a:r>
          <a:r>
            <a:rPr lang="fi-FI" sz="1700" b="0" i="0" kern="1200" dirty="0">
              <a:solidFill>
                <a:schemeClr val="accent1"/>
              </a:solidFill>
              <a:latin typeface="Calibri" panose="020F0502020204030204"/>
            </a:rPr>
            <a:t>osallistumiskertaa</a:t>
          </a:r>
          <a:endParaRPr lang="fi-FI" sz="1700" kern="1200" dirty="0">
            <a:solidFill>
              <a:schemeClr val="accent1"/>
            </a:solidFill>
          </a:endParaRPr>
        </a:p>
      </dsp:txBody>
      <dsp:txXfrm rot="10800000">
        <a:off x="489575" y="2761709"/>
        <a:ext cx="2872156" cy="2902619"/>
      </dsp:txXfrm>
    </dsp:sp>
    <dsp:sp modelId="{9EC2A287-1304-43E6-8701-BDFF4AD34E3F}">
      <dsp:nvSpPr>
        <dsp:cNvPr id="0" name=""/>
        <dsp:cNvSpPr/>
      </dsp:nvSpPr>
      <dsp:spPr>
        <a:xfrm>
          <a:off x="3826264" y="493751"/>
          <a:ext cx="3182910" cy="2043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2000" b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C84120-B2F6-469E-B9A2-D7EED265D0CD}">
      <dsp:nvSpPr>
        <dsp:cNvPr id="0" name=""/>
        <dsp:cNvSpPr/>
      </dsp:nvSpPr>
      <dsp:spPr>
        <a:xfrm rot="10800000">
          <a:off x="3798828" y="2629232"/>
          <a:ext cx="3182910" cy="3195053"/>
        </a:xfrm>
        <a:prstGeom prst="roundRect">
          <a:avLst/>
        </a:prstGeom>
        <a:solidFill>
          <a:srgbClr val="99D6E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solidFill>
                <a:schemeClr val="accent1"/>
              </a:solidFill>
            </a:rPr>
            <a:t>AMMATILLISTA KOTITALOUSNEUVONTAA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10</a:t>
          </a:r>
          <a:r>
            <a:rPr lang="fi-FI" sz="1700" kern="1200" dirty="0">
              <a:solidFill>
                <a:schemeClr val="accent1"/>
              </a:solidFill>
            </a:rPr>
            <a:t> </a:t>
          </a:r>
          <a:r>
            <a:rPr lang="fi-FI" sz="1700" kern="1200" dirty="0" err="1">
              <a:solidFill>
                <a:schemeClr val="accent1"/>
              </a:solidFill>
            </a:rPr>
            <a:t>marttapiiriä</a:t>
          </a:r>
          <a:r>
            <a:rPr lang="fi-FI" sz="1700" kern="1200" dirty="0">
              <a:solidFill>
                <a:schemeClr val="accent1"/>
              </a:solidFill>
            </a:rPr>
            <a:t> ja niiden kotitalous- ja puutarha-asiantuntijat yhdessä liiton ammattilaisten kanssa 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N. 108 000 </a:t>
          </a:r>
          <a:r>
            <a:rPr lang="fi-FI" sz="1700" kern="1200">
              <a:solidFill>
                <a:schemeClr val="accent1"/>
              </a:solidFill>
            </a:rPr>
            <a:t>osallistumis-kertaa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Yli 5300 </a:t>
          </a:r>
          <a:r>
            <a:rPr lang="fi-FI" sz="1700" kern="1200">
              <a:solidFill>
                <a:schemeClr val="accent1"/>
              </a:solidFill>
            </a:rPr>
            <a:t> ryhmä- ja </a:t>
          </a: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joukkoneuvonta-tapahtumaa</a:t>
          </a:r>
          <a:endParaRPr lang="fi-FI" sz="1700" kern="1200">
            <a:solidFill>
              <a:schemeClr val="accent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700" kern="1200">
            <a:solidFill>
              <a:schemeClr val="accent1"/>
            </a:solidFill>
          </a:endParaRPr>
        </a:p>
      </dsp:txBody>
      <dsp:txXfrm rot="10800000">
        <a:off x="3954205" y="2784609"/>
        <a:ext cx="2872156" cy="2884299"/>
      </dsp:txXfrm>
    </dsp:sp>
    <dsp:sp modelId="{6B0638C8-973B-4B5C-85BF-EC6051B57181}">
      <dsp:nvSpPr>
        <dsp:cNvPr id="0" name=""/>
        <dsp:cNvSpPr/>
      </dsp:nvSpPr>
      <dsp:spPr>
        <a:xfrm>
          <a:off x="7327466" y="521806"/>
          <a:ext cx="3182910" cy="2043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4FBB36-CE84-4757-A211-AC8E53AC4600}">
      <dsp:nvSpPr>
        <dsp:cNvPr id="0" name=""/>
        <dsp:cNvSpPr/>
      </dsp:nvSpPr>
      <dsp:spPr>
        <a:xfrm rot="10800000">
          <a:off x="7300029" y="2649339"/>
          <a:ext cx="3182910" cy="3192669"/>
        </a:xfrm>
        <a:prstGeom prst="roundRect">
          <a:avLst/>
        </a:prstGeom>
        <a:solidFill>
          <a:srgbClr val="99D6E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solidFill>
                <a:schemeClr val="accent1"/>
              </a:solidFill>
            </a:rPr>
            <a:t>VAHVAA VIESTINTÄÄ </a:t>
          </a:r>
          <a:br>
            <a:rPr lang="fi-FI" sz="1600" b="1" kern="1200">
              <a:solidFill>
                <a:schemeClr val="accent1"/>
              </a:solidFill>
              <a:latin typeface="Calibri" panose="020F0502020204030204"/>
            </a:rPr>
          </a:br>
          <a:r>
            <a:rPr lang="fi-FI" sz="1600" b="1" kern="1200">
              <a:solidFill>
                <a:schemeClr val="accent1"/>
              </a:solidFill>
            </a:rPr>
            <a:t>JA VAIKUTTAMISTA</a:t>
          </a:r>
          <a:endParaRPr lang="fi-FI" sz="1600" b="1" kern="1200">
            <a:solidFill>
              <a:schemeClr val="accent1"/>
            </a:solidFill>
            <a:latin typeface="Calibri" panose="020F0502020204030204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</a:rPr>
            <a:t>Yli</a:t>
          </a: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 10</a:t>
          </a:r>
          <a:r>
            <a:rPr lang="fi-FI" sz="1700" kern="1200">
              <a:solidFill>
                <a:schemeClr val="accent1"/>
              </a:solidFill>
            </a:rPr>
            <a:t> miljoonaa Martat.fi-sivujen katselua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</a:rPr>
            <a:t>Yli </a:t>
          </a: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260</a:t>
          </a:r>
          <a:r>
            <a:rPr lang="fi-FI" sz="1700" kern="1200">
              <a:solidFill>
                <a:schemeClr val="accent1"/>
              </a:solidFill>
            </a:rPr>
            <a:t> 000 someseuraajaa 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36 000 </a:t>
          </a:r>
          <a:r>
            <a:rPr lang="fi-FI" sz="1700" kern="1200" dirty="0">
              <a:solidFill>
                <a:schemeClr val="accent1"/>
              </a:solidFill>
            </a:rPr>
            <a:t>Martat-lehden lukijaa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</a:rPr>
            <a:t>Päivittäin esillä perinteisessä mediassa</a:t>
          </a:r>
        </a:p>
      </dsp:txBody>
      <dsp:txXfrm rot="10800000">
        <a:off x="7455406" y="2804716"/>
        <a:ext cx="2872156" cy="2881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BF70-5D38-4B18-8C84-FBA09B930C34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E180E-120D-4FB0-9FE1-09BB30920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01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180E-120D-4FB0-9FE1-09BB3092078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038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5" name="Kuva 4" descr="Kuva, joka sisältää kohteen Fontti, logo, Grafiikka, ympyrä&#10;&#10;Tekoälyllä luotu sisältö voi olla virheellistä.">
            <a:extLst>
              <a:ext uri="{FF2B5EF4-FFF2-40B4-BE49-F238E27FC236}">
                <a16:creationId xmlns:a16="http://schemas.microsoft.com/office/drawing/2014/main" id="{B3D51AC8-5D6F-00CE-257C-2FB0A10C5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10" y="2344410"/>
            <a:ext cx="2169177" cy="21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ikivihreä&#10;&#10;Kuvaus luotu automaattisesti">
            <a:extLst>
              <a:ext uri="{FF2B5EF4-FFF2-40B4-BE49-F238E27FC236}">
                <a16:creationId xmlns:a16="http://schemas.microsoft.com/office/drawing/2014/main" id="{6C9B204A-4BDF-D5ED-9DEA-11322B934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23EB59EE-B204-40F6-31A7-C0C0ABA63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6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Maakasvi&#10;&#10;Kuvaus luotu automaattisesti">
            <a:extLst>
              <a:ext uri="{FF2B5EF4-FFF2-40B4-BE49-F238E27FC236}">
                <a16:creationId xmlns:a16="http://schemas.microsoft.com/office/drawing/2014/main" id="{4F16420D-D2AB-50F5-F198-51A909468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C92A85F4-53B7-C89D-EC5C-8E64B581C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9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terälehti, piha-&#10;&#10;Kuvaus luotu automaattisesti">
            <a:extLst>
              <a:ext uri="{FF2B5EF4-FFF2-40B4-BE49-F238E27FC236}">
                <a16:creationId xmlns:a16="http://schemas.microsoft.com/office/drawing/2014/main" id="{55C33A2D-0B3B-B60C-A07D-E8675B312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85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C95F28CC-D2BE-CBEC-5C6D-3A446F6CE8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8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puu, piha-, lehti&#10;&#10;Kuvaus luotu automaattisesti">
            <a:extLst>
              <a:ext uri="{FF2B5EF4-FFF2-40B4-BE49-F238E27FC236}">
                <a16:creationId xmlns:a16="http://schemas.microsoft.com/office/drawing/2014/main" id="{13559D4C-5E3B-31D8-84E4-707041417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5349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2BF6BC81-FA43-F502-DB7F-841C8A81DC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6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uu, piha-, syksy, Twig&#10;&#10;Kuvaus luotu automaattisesti">
            <a:extLst>
              <a:ext uri="{FF2B5EF4-FFF2-40B4-BE49-F238E27FC236}">
                <a16:creationId xmlns:a16="http://schemas.microsoft.com/office/drawing/2014/main" id="{B8098B9B-C927-9676-48A3-F6EB137F3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A7B8E1F1-3352-EC49-8033-3F06B8DFD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yksy, kasvi, puu, Vaahteranlehti&#10;&#10;Kuvaus luotu automaattisesti">
            <a:extLst>
              <a:ext uri="{FF2B5EF4-FFF2-40B4-BE49-F238E27FC236}">
                <a16:creationId xmlns:a16="http://schemas.microsoft.com/office/drawing/2014/main" id="{BC3D666B-5562-D720-E5D7-D9BA2C33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C9A655AA-3758-D043-F8C9-263ABFB9CF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6FD0D354-F46E-7C1C-DC8F-95A474005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11F11F86-AF2B-366B-96B1-F0AA5DF075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Superruoka, tuote, Siemenetön hedelmä&#10;&#10;Kuvaus luotu automaattisesti">
            <a:extLst>
              <a:ext uri="{FF2B5EF4-FFF2-40B4-BE49-F238E27FC236}">
                <a16:creationId xmlns:a16="http://schemas.microsoft.com/office/drawing/2014/main" id="{7B1EBD47-F412-D6CF-728A-4AAD29553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C94146C2-A193-8F1C-FEA3-3F1C96E06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delmä, vihreä, Luonnonmukainen ruoka, ruoho&#10;&#10;Kuvaus luotu automaattisesti">
            <a:extLst>
              <a:ext uri="{FF2B5EF4-FFF2-40B4-BE49-F238E27FC236}">
                <a16:creationId xmlns:a16="http://schemas.microsoft.com/office/drawing/2014/main" id="{6D2A88F0-E83B-9185-7B5F-DE1CAA1980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B32A3893-14B7-D929-F824-27E300ED4B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4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tuote, Paikallinen ruoka, hedelmä&#10;&#10;Kuvaus luotu automaattisesti">
            <a:extLst>
              <a:ext uri="{FF2B5EF4-FFF2-40B4-BE49-F238E27FC236}">
                <a16:creationId xmlns:a16="http://schemas.microsoft.com/office/drawing/2014/main" id="{629C774E-3BB3-2BC1-3057-261D7C2A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BE1D5A64-F897-5302-5EE8-E89D48E50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7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5" name="Kuva 4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A70014FD-94A7-B35D-83E4-C0733377E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" y="6270055"/>
            <a:ext cx="1398915" cy="4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annes, kasvi, Lehtivihannes, Punajuurenlehti&#10;&#10;Kuvaus luotu automaattisesti">
            <a:extLst>
              <a:ext uri="{FF2B5EF4-FFF2-40B4-BE49-F238E27FC236}">
                <a16:creationId xmlns:a16="http://schemas.microsoft.com/office/drawing/2014/main" id="{EFA3EA96-5604-FB14-9C2A-1BF10FC92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0B3E0B8F-9AAB-9947-C18F-221E46AA7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2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174E1CA2-C74E-69F9-CB15-1F31345D11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834C5116-A468-9600-E39F-1D9096E3C3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6F3A0BB3-CC71-E7C8-2708-4F9C842A79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7EC6E850-35F9-4720-E13D-9D6661523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3" name="Kuva 2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4FC7D883-3994-43F7-4ABC-514E11236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" y="6270055"/>
            <a:ext cx="1398915" cy="4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65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7281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5" name="Kuva 4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FD49260F-E924-68D9-2955-2DC0A4B15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" y="6270055"/>
            <a:ext cx="1398915" cy="4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5" name="Kuva 4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167E3F4D-6F3F-8661-9FA2-A95AEC7956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" y="6270055"/>
            <a:ext cx="1398915" cy="4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3" name="Kuva 2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5B4644BD-221F-4FF1-9112-CB340F1C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" y="6270055"/>
            <a:ext cx="1398915" cy="4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dia, 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31" name="Kuva 3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32C9718-BE18-4CB8-397D-CF2F47BB1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1" y="6359542"/>
            <a:ext cx="1031164" cy="342288"/>
          </a:xfrm>
          <a:prstGeom prst="rect">
            <a:avLst/>
          </a:prstGeom>
        </p:spPr>
      </p:pic>
      <p:pic>
        <p:nvPicPr>
          <p:cNvPr id="32" name="Kuva 3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4628850-A64A-0830-5F1A-0237588A9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37" name="Kuvan paikkamerkki 15">
            <a:extLst>
              <a:ext uri="{FF2B5EF4-FFF2-40B4-BE49-F238E27FC236}">
                <a16:creationId xmlns:a16="http://schemas.microsoft.com/office/drawing/2014/main" id="{0A3B8590-0379-06E5-2673-40870694B1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8" name="Kuvan paikkamerkki 15">
            <a:extLst>
              <a:ext uri="{FF2B5EF4-FFF2-40B4-BE49-F238E27FC236}">
                <a16:creationId xmlns:a16="http://schemas.microsoft.com/office/drawing/2014/main" id="{2038C9B5-E44C-B118-F335-1024CACC7C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25884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9" name="Kuvan paikkamerkki 15">
            <a:extLst>
              <a:ext uri="{FF2B5EF4-FFF2-40B4-BE49-F238E27FC236}">
                <a16:creationId xmlns:a16="http://schemas.microsoft.com/office/drawing/2014/main" id="{20103B49-974B-1D4F-BDB7-56999092B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1766" y="-2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0" name="Kuvan paikkamerkki 15">
            <a:extLst>
              <a:ext uri="{FF2B5EF4-FFF2-40B4-BE49-F238E27FC236}">
                <a16:creationId xmlns:a16="http://schemas.microsoft.com/office/drawing/2014/main" id="{8E2427DD-46CA-E050-E715-1AF3AD9AB2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25884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Kuvan paikkamerkki 15">
            <a:extLst>
              <a:ext uri="{FF2B5EF4-FFF2-40B4-BE49-F238E27FC236}">
                <a16:creationId xmlns:a16="http://schemas.microsoft.com/office/drawing/2014/main" id="{38B5032F-6B3C-675F-0E5C-EE5D409BF7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1768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3" name="Kuva 2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4F904ECA-A67F-A640-A0F7-0F5D0F29B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" y="6270055"/>
            <a:ext cx="1398915" cy="4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3" name="Kuva 2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5D5E10CB-0C8F-2E64-CF1F-DB041A15C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" y="6270055"/>
            <a:ext cx="1398915" cy="4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03FBF456-8D98-E3F4-6A6C-79CB5BC3E8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delmä, mansikka, Luonnonmukainen ruoka, marja&#10;&#10;Kuvaus luotu automaattisesti">
            <a:extLst>
              <a:ext uri="{FF2B5EF4-FFF2-40B4-BE49-F238E27FC236}">
                <a16:creationId xmlns:a16="http://schemas.microsoft.com/office/drawing/2014/main" id="{B9D66A7D-1E4D-32E7-C172-52613555F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2" name="Kuva 1" descr="Kuva, joka sisältää kohteen Fontti, Grafiikka, logo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55C15C54-0703-8B45-37BF-28EB6E14DC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71993"/>
            <a:ext cx="1642537" cy="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  <p:sldLayoutId id="2147483664" r:id="rId4"/>
    <p:sldLayoutId id="2147483663" r:id="rId5"/>
    <p:sldLayoutId id="2147483662" r:id="rId6"/>
    <p:sldLayoutId id="2147483665" r:id="rId7"/>
    <p:sldLayoutId id="2147483673" r:id="rId8"/>
    <p:sldLayoutId id="2147483687" r:id="rId9"/>
    <p:sldLayoutId id="2147483692" r:id="rId10"/>
    <p:sldLayoutId id="2147483690" r:id="rId11"/>
    <p:sldLayoutId id="2147483688" r:id="rId12"/>
    <p:sldLayoutId id="2147483689" r:id="rId13"/>
    <p:sldLayoutId id="2147483691" r:id="rId14"/>
    <p:sldLayoutId id="2147483693" r:id="rId15"/>
    <p:sldLayoutId id="2147483685" r:id="rId16"/>
    <p:sldLayoutId id="2147483679" r:id="rId17"/>
    <p:sldLayoutId id="2147483680" r:id="rId18"/>
    <p:sldLayoutId id="2147483681" r:id="rId19"/>
    <p:sldLayoutId id="2147483682" r:id="rId20"/>
    <p:sldLayoutId id="2147483666" r:id="rId21"/>
    <p:sldLayoutId id="2147483677" r:id="rId22"/>
    <p:sldLayoutId id="2147483672" r:id="rId23"/>
    <p:sldLayoutId id="2147483675" r:id="rId24"/>
    <p:sldLayoutId id="2147483695" r:id="rId25"/>
    <p:sldLayoutId id="214748369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vaate, Ihmisen kasvot, henkilö, hymy&#10;&#10;Tekoälyn generoima sisältö voi olla virheellistä.">
            <a:extLst>
              <a:ext uri="{FF2B5EF4-FFF2-40B4-BE49-F238E27FC236}">
                <a16:creationId xmlns:a16="http://schemas.microsoft.com/office/drawing/2014/main" id="{ECA05656-3B31-35F0-0988-5E6FC31E3C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/>
          <a:p>
            <a:r>
              <a:rPr lang="fi-FI"/>
              <a:t>Martat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1517BA-EBA0-35E5-2CD1-569DE91BA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715AC5-7125-43EC-9FA8-A323F65C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128395"/>
          </a:xfrm>
        </p:spPr>
        <p:txBody>
          <a:bodyPr/>
          <a:lstStyle/>
          <a:p>
            <a:r>
              <a:rPr lang="fi-FI"/>
              <a:t>Tyytyväisiä asiakkaita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9629DE-7798-4042-BA1D-BC027523F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13" y="1858644"/>
            <a:ext cx="5878630" cy="4287202"/>
          </a:xfrm>
        </p:spPr>
        <p:txBody>
          <a:bodyPr>
            <a:normAutofit fontScale="92500" lnSpcReduction="10000"/>
          </a:bodyPr>
          <a:lstStyle/>
          <a:p>
            <a:r>
              <a:rPr lang="fi-FI" b="1"/>
              <a:t>Marttojen kotitalousneuvonnan arvioita: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4,65 </a:t>
            </a:r>
            <a:r>
              <a:rPr lang="fi-FI" sz="2400"/>
              <a:t>yleisarvosana asteikolla 1-5.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92 % </a:t>
            </a:r>
            <a:r>
              <a:rPr lang="fi-FI" sz="2400"/>
              <a:t>koki toiminnan hyödylliseksi.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90 %</a:t>
            </a:r>
            <a:r>
              <a:rPr lang="fi-FI" sz="2400"/>
              <a:t> oppi uutta.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95 %</a:t>
            </a:r>
            <a:r>
              <a:rPr lang="fi-FI" sz="2400"/>
              <a:t> koki, että toiminnassa kaikki </a:t>
            </a:r>
            <a:br>
              <a:rPr lang="fi-FI" sz="2400"/>
            </a:br>
            <a:r>
              <a:rPr lang="fi-FI" sz="2400"/>
              <a:t>olivat yhdenvertaisia.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95 % </a:t>
            </a:r>
            <a:r>
              <a:rPr lang="fi-FI" sz="2400"/>
              <a:t>suosittelee marttoja.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52 %</a:t>
            </a:r>
            <a:r>
              <a:rPr lang="fi-FI" sz="2400"/>
              <a:t> suomalaisista tuntee marttojen kotitalousneuvonnan </a:t>
            </a:r>
            <a:r>
              <a:rPr lang="fi-FI" sz="1400"/>
              <a:t>(Kestävä arki -tutkimus). </a:t>
            </a:r>
            <a:endParaRPr lang="fi-FI" sz="2400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 sz="1700"/>
              <a:t>(Luvut vuodelta 2022 ja 2024)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35583D8B-6E4A-4A72-9A94-67751C008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143" y="1"/>
            <a:ext cx="5705857" cy="6857999"/>
          </a:xfrm>
        </p:spPr>
      </p:pic>
    </p:spTree>
    <p:extLst>
      <p:ext uri="{BB962C8B-B14F-4D97-AF65-F5344CB8AC3E}">
        <p14:creationId xmlns:p14="http://schemas.microsoft.com/office/powerpoint/2010/main" val="277811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6B8DD5-3AEC-46B8-B45F-FD011842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82563"/>
            <a:ext cx="5173579" cy="1463676"/>
          </a:xfrm>
        </p:spPr>
        <p:txBody>
          <a:bodyPr/>
          <a:lstStyle/>
          <a:p>
            <a:r>
              <a:rPr lang="fi-FI"/>
              <a:t>Kohdennettu neuvonta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64699-44AD-4E30-8FA4-013E2E08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828801"/>
            <a:ext cx="5349040" cy="39011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/>
              <a:t>Yhteistyössä kumppaniemme ja rahoittajiemme kanssa tuemme erityistä tukea tarvitsevia ja vähennämme eriarvoisuutta.</a:t>
            </a:r>
            <a:endParaRPr lang="fi-FI" sz="2200">
              <a:cs typeface="Calibri"/>
            </a:endParaRPr>
          </a:p>
          <a:p>
            <a:r>
              <a:rPr lang="fi-FI" sz="2200">
                <a:ea typeface="+mn-lt"/>
                <a:cs typeface="+mn-lt"/>
              </a:rPr>
              <a:t>Neuvontamme edistää omatoimista selviytymistä arjessa ja vahvistaa osallisuutta. </a:t>
            </a:r>
            <a:endParaRPr lang="fi-FI" sz="2200">
              <a:cs typeface="Calibri"/>
            </a:endParaRPr>
          </a:p>
          <a:p>
            <a:r>
              <a:rPr lang="fi-FI" sz="2200"/>
              <a:t>Neuvontaa kohdennetaan lapsille ja lapsiperheille, nuorille, ikäihmisille, miehille, kotoutujille, maahan muuttaneille, mielenterveys- ja päihdekuntoutujille sekä rikostaustaisille </a:t>
            </a:r>
            <a:br>
              <a:rPr lang="fi-FI" sz="2200"/>
            </a:br>
            <a:r>
              <a:rPr lang="fi-FI" sz="2200"/>
              <a:t>ja heidän läheisilleen.</a:t>
            </a:r>
          </a:p>
          <a:p>
            <a:pPr marL="0" indent="0">
              <a:buNone/>
            </a:pPr>
            <a:endParaRPr lang="fi-FI" sz="220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45DD35BB-4AD0-B167-1610-BE4080D014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191" y="1"/>
            <a:ext cx="6404810" cy="6857999"/>
          </a:xfrm>
        </p:spPr>
      </p:pic>
    </p:spTree>
    <p:extLst>
      <p:ext uri="{BB962C8B-B14F-4D97-AF65-F5344CB8AC3E}">
        <p14:creationId xmlns:p14="http://schemas.microsoft.com/office/powerpoint/2010/main" val="178105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DB75BF4-F429-31F0-2CDB-61C94A3605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Jäsenyys</a:t>
            </a:r>
          </a:p>
        </p:txBody>
      </p:sp>
    </p:spTree>
    <p:extLst>
      <p:ext uri="{BB962C8B-B14F-4D97-AF65-F5344CB8AC3E}">
        <p14:creationId xmlns:p14="http://schemas.microsoft.com/office/powerpoint/2010/main" val="207199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5059A7-2649-47BB-9D27-CF723B1B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39444"/>
            <a:ext cx="5173579" cy="1573831"/>
          </a:xfrm>
        </p:spPr>
        <p:txBody>
          <a:bodyPr/>
          <a:lstStyle/>
          <a:p>
            <a:r>
              <a:rPr lang="fi-FI"/>
              <a:t>Martat </a:t>
            </a:r>
            <a:br>
              <a:rPr lang="fi-FI"/>
            </a:br>
            <a:r>
              <a:rPr lang="fi-FI"/>
              <a:t>kuuluu kaikille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6D3C4C-7BA1-4E74-AF03-E4DF91BF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606571"/>
            <a:ext cx="5173579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Ihmiset iästä, sukupuolesta, kansalaisuudesta, seksuaalisesta suuntautumisesta, uskonnosta, vakaumuksesta tai muusta taustasta riippumatta ovat tervetulleita ja toivottuja </a:t>
            </a:r>
            <a:br>
              <a:rPr lang="fi-FI"/>
            </a:br>
            <a:r>
              <a:rPr lang="fi-FI"/>
              <a:t>mukaan </a:t>
            </a:r>
            <a:r>
              <a:rPr lang="fi-FI" err="1"/>
              <a:t>marttoihin</a:t>
            </a:r>
            <a:r>
              <a:rPr lang="fi-FI"/>
              <a:t>.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8" name="Kuvan paikkamerkki 7" descr="Kuva, joka sisältää kohteen vaate, puu, piha-, henkilö&#10;&#10;Tekoälyn luoma sisältö voi olla virheellistä.">
            <a:extLst>
              <a:ext uri="{FF2B5EF4-FFF2-40B4-BE49-F238E27FC236}">
                <a16:creationId xmlns:a16="http://schemas.microsoft.com/office/drawing/2014/main" id="{0A3094D0-B29C-317B-CDC0-D37F2EEA6B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29" r="-328" b="11681"/>
          <a:stretch/>
        </p:blipFill>
        <p:spPr>
          <a:xfrm>
            <a:off x="6096000" y="0"/>
            <a:ext cx="6228113" cy="6858012"/>
          </a:xfrm>
        </p:spPr>
      </p:pic>
    </p:spTree>
    <p:extLst>
      <p:ext uri="{BB962C8B-B14F-4D97-AF65-F5344CB8AC3E}">
        <p14:creationId xmlns:p14="http://schemas.microsoft.com/office/powerpoint/2010/main" val="416753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1F872-DF67-499D-96E6-F7FB072D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774002"/>
            <a:ext cx="5173579" cy="1476196"/>
          </a:xfrm>
        </p:spPr>
        <p:txBody>
          <a:bodyPr/>
          <a:lstStyle/>
          <a:p>
            <a:r>
              <a:rPr lang="fi-FI"/>
              <a:t>Martat on </a:t>
            </a:r>
            <a:br>
              <a:rPr lang="fi-FI"/>
            </a:br>
            <a:r>
              <a:rPr lang="fi-FI"/>
              <a:t>vahva yhteisö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A6C9D0-4B40-4196-A005-29E59385F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327914"/>
            <a:ext cx="5173579" cy="3133512"/>
          </a:xfrm>
        </p:spPr>
        <p:txBody>
          <a:bodyPr>
            <a:normAutofit fontScale="92500"/>
          </a:bodyPr>
          <a:lstStyle/>
          <a:p>
            <a:r>
              <a:rPr lang="fi-FI" dirty="0"/>
              <a:t>Marttojen parissa oppii uusia taitoja ja pääsee vaikuttamaan lähiympäristöön sekä yhteiskuntaan.</a:t>
            </a:r>
          </a:p>
          <a:p>
            <a:r>
              <a:rPr lang="fi-FI" dirty="0"/>
              <a:t>37 000 </a:t>
            </a:r>
            <a:r>
              <a:rPr lang="fi-FI" dirty="0" err="1"/>
              <a:t>marttaa</a:t>
            </a:r>
            <a:r>
              <a:rPr lang="fi-FI" dirty="0"/>
              <a:t> </a:t>
            </a:r>
            <a:r>
              <a:rPr lang="fi-FI"/>
              <a:t>toimii yli 900 </a:t>
            </a:r>
            <a:r>
              <a:rPr lang="fi-FI" dirty="0"/>
              <a:t>marttayhdistyksessä eri puolilla Suomea.</a:t>
            </a:r>
          </a:p>
          <a:p>
            <a:r>
              <a:rPr lang="fi-FI" dirty="0"/>
              <a:t>Martat muuttavat maailmaa tekemällä pieniä asioita isosti.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n paikkamerkki 7" descr="Kuva, joka sisältää kohteen vaate, henkilö, Ihmisen kasvot, hymy&#10;&#10;Tekoälyn luoma sisältö voi olla virheellistä.">
            <a:extLst>
              <a:ext uri="{FF2B5EF4-FFF2-40B4-BE49-F238E27FC236}">
                <a16:creationId xmlns:a16="http://schemas.microsoft.com/office/drawing/2014/main" id="{40CE19C9-084A-03EE-D5F6-57C62F4A84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7" r="116" b="833"/>
          <a:stretch/>
        </p:blipFill>
        <p:spPr>
          <a:xfrm>
            <a:off x="6397371" y="1"/>
            <a:ext cx="5791332" cy="6871320"/>
          </a:xfrm>
        </p:spPr>
      </p:pic>
    </p:spTree>
    <p:extLst>
      <p:ext uri="{BB962C8B-B14F-4D97-AF65-F5344CB8AC3E}">
        <p14:creationId xmlns:p14="http://schemas.microsoft.com/office/powerpoint/2010/main" val="1816840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valkoinen, muotoilu&#10;&#10;Tekoälyn luoma sisältö voi olla virheellistä.">
            <a:extLst>
              <a:ext uri="{FF2B5EF4-FFF2-40B4-BE49-F238E27FC236}">
                <a16:creationId xmlns:a16="http://schemas.microsoft.com/office/drawing/2014/main" id="{4A25AB25-7E33-0BD9-9194-9B958E916F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618" y="-74342"/>
            <a:ext cx="3502396" cy="35060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90B2CB-6BFD-B2AE-E6FD-3E83A7A9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0639"/>
            <a:ext cx="5173579" cy="2498391"/>
          </a:xfrm>
        </p:spPr>
        <p:txBody>
          <a:bodyPr/>
          <a:lstStyle/>
          <a:p>
            <a:r>
              <a:rPr lang="fi-FI"/>
              <a:t>Marttayhdistysten toiminnan pääteemat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DB1489-3F68-2DCD-EEA7-636057329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43235"/>
            <a:ext cx="5173579" cy="3133512"/>
          </a:xfrm>
        </p:spPr>
        <p:txBody>
          <a:bodyPr>
            <a:normAutofit lnSpcReduction="10000"/>
          </a:bodyPr>
          <a:lstStyle/>
          <a:p>
            <a:r>
              <a:rPr lang="fi-FI"/>
              <a:t>Kädentaidot</a:t>
            </a:r>
          </a:p>
          <a:p>
            <a:r>
              <a:rPr lang="fi-FI"/>
              <a:t>Ruoka ja ravitsemus</a:t>
            </a:r>
          </a:p>
          <a:p>
            <a:r>
              <a:rPr lang="fi-FI"/>
              <a:t>Hyvinvointi</a:t>
            </a:r>
          </a:p>
          <a:p>
            <a:r>
              <a:rPr lang="fi-FI"/>
              <a:t>Kulttuuri</a:t>
            </a:r>
          </a:p>
          <a:p>
            <a:r>
              <a:rPr lang="fi-FI"/>
              <a:t>Luonnontuotteet</a:t>
            </a:r>
          </a:p>
          <a:p>
            <a:r>
              <a:rPr lang="fi-FI"/>
              <a:t>Kotipuutarha ja huonekasvit</a:t>
            </a:r>
          </a:p>
          <a:p>
            <a:r>
              <a:rPr lang="fi-FI"/>
              <a:t>Liikunta</a:t>
            </a:r>
          </a:p>
          <a:p>
            <a:endParaRPr lang="fi-FI"/>
          </a:p>
        </p:txBody>
      </p:sp>
      <p:pic>
        <p:nvPicPr>
          <p:cNvPr id="12" name="Kuvan paikkamerkki 21" descr="Kuva, joka sisältää kohteen Grafiikka, graafinen suunnittelu, taide, muotoilu&#10;&#10;Tekoälyn luoma sisältö voi olla virheellistä.">
            <a:extLst>
              <a:ext uri="{FF2B5EF4-FFF2-40B4-BE49-F238E27FC236}">
                <a16:creationId xmlns:a16="http://schemas.microsoft.com/office/drawing/2014/main" id="{CD2A4760-E5C5-9940-6DB8-93CCB9E470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5" r="3275"/>
          <a:stretch>
            <a:fillRect/>
          </a:stretch>
        </p:blipFill>
        <p:spPr>
          <a:xfrm>
            <a:off x="9166875" y="202333"/>
            <a:ext cx="2760028" cy="2958783"/>
          </a:xfrm>
          <a:prstGeom prst="rect">
            <a:avLst/>
          </a:prstGeom>
        </p:spPr>
      </p:pic>
      <p:pic>
        <p:nvPicPr>
          <p:cNvPr id="7" name="Kuva 6" descr="Kuva, joka sisältää kohteen Välipala, pöytäastiasto, ruoka, pöytä&#10;&#10;Tekoälyn luoma sisältö voi olla virheellistä.">
            <a:extLst>
              <a:ext uri="{FF2B5EF4-FFF2-40B4-BE49-F238E27FC236}">
                <a16:creationId xmlns:a16="http://schemas.microsoft.com/office/drawing/2014/main" id="{9FB8F94A-0465-21AB-7F02-4C9BC7266E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" t="10767" r="156" b="19081"/>
          <a:stretch/>
        </p:blipFill>
        <p:spPr>
          <a:xfrm>
            <a:off x="8873268" y="3429317"/>
            <a:ext cx="3338791" cy="3429216"/>
          </a:xfrm>
          <a:prstGeom prst="rect">
            <a:avLst/>
          </a:prstGeom>
        </p:spPr>
      </p:pic>
      <p:pic>
        <p:nvPicPr>
          <p:cNvPr id="11" name="Kuva 10" descr="Kuva, joka sisältää kohteen henkilö, vaate, yrtti, maa&#10;&#10;Tekoälyn luoma sisältö voi olla virheellistä.">
            <a:extLst>
              <a:ext uri="{FF2B5EF4-FFF2-40B4-BE49-F238E27FC236}">
                <a16:creationId xmlns:a16="http://schemas.microsoft.com/office/drawing/2014/main" id="{2BE925D3-47C8-122B-1D28-7FCC857214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87" r="17587"/>
          <a:stretch/>
        </p:blipFill>
        <p:spPr>
          <a:xfrm>
            <a:off x="5535019" y="-1710"/>
            <a:ext cx="3340606" cy="3429000"/>
          </a:xfrm>
          <a:prstGeom prst="rect">
            <a:avLst/>
          </a:prstGeom>
        </p:spPr>
      </p:pic>
      <p:pic>
        <p:nvPicPr>
          <p:cNvPr id="14" name="Kuva 13" descr="Kuva, joka sisältää kohteen vaate, Neulominen, lanka, kuluminen&#10;&#10;Tekoälyn luoma sisältö voi olla virheellistä.">
            <a:extLst>
              <a:ext uri="{FF2B5EF4-FFF2-40B4-BE49-F238E27FC236}">
                <a16:creationId xmlns:a16="http://schemas.microsoft.com/office/drawing/2014/main" id="{8DB71557-EB65-57FF-80D6-7B26A16152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0" r="17510"/>
          <a:stretch/>
        </p:blipFill>
        <p:spPr>
          <a:xfrm>
            <a:off x="5536878" y="3429149"/>
            <a:ext cx="334060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7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774AE-CF54-A6AD-D6D1-686EF39B8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8902EF2-65E0-F028-DF6C-615A19AC1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Varautuminen</a:t>
            </a:r>
          </a:p>
        </p:txBody>
      </p:sp>
    </p:spTree>
    <p:extLst>
      <p:ext uri="{BB962C8B-B14F-4D97-AF65-F5344CB8AC3E}">
        <p14:creationId xmlns:p14="http://schemas.microsoft.com/office/powerpoint/2010/main" val="1642413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Ihmisen kasvot, jalkineet&#10;&#10;Tekoälyn luoma sisältö voi olla virheellistä.">
            <a:extLst>
              <a:ext uri="{FF2B5EF4-FFF2-40B4-BE49-F238E27FC236}">
                <a16:creationId xmlns:a16="http://schemas.microsoft.com/office/drawing/2014/main" id="{C6353CBF-A9B9-C7DC-561F-36ED168814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5" b="15785"/>
          <a:stretch/>
        </p:blipFill>
        <p:spPr>
          <a:xfrm>
            <a:off x="5527585" y="0"/>
            <a:ext cx="3340606" cy="3429000"/>
          </a:xfrm>
          <a:prstGeom prst="rect">
            <a:avLst/>
          </a:prstGeom>
        </p:spPr>
      </p:pic>
      <p:pic>
        <p:nvPicPr>
          <p:cNvPr id="7" name="Kuva 6" descr="Kuva, joka sisältää kohteen vihannes, tuote, juures, vegaaniravitsemus&#10;&#10;Tekoälyn luoma sisältö voi olla virheellistä.">
            <a:extLst>
              <a:ext uri="{FF2B5EF4-FFF2-40B4-BE49-F238E27FC236}">
                <a16:creationId xmlns:a16="http://schemas.microsoft.com/office/drawing/2014/main" id="{A8172F36-B084-C953-956E-1B5B53FE46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6" r="17526"/>
          <a:stretch/>
        </p:blipFill>
        <p:spPr>
          <a:xfrm>
            <a:off x="5531153" y="3432717"/>
            <a:ext cx="3457399" cy="3429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4A2DFF-3DC0-4C3C-9134-6A750304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12" y="464085"/>
            <a:ext cx="5173579" cy="986155"/>
          </a:xfrm>
        </p:spPr>
        <p:txBody>
          <a:bodyPr/>
          <a:lstStyle/>
          <a:p>
            <a:r>
              <a:rPr lang="fi-FI"/>
              <a:t>Varautuminen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F1A533-BC62-42CE-AC94-5EC6E128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11" y="1625600"/>
            <a:ext cx="5482389" cy="45821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 dirty="0"/>
              <a:t>Arjen hallinta on edellytys omatoimiselle varautumiselle.</a:t>
            </a:r>
          </a:p>
          <a:p>
            <a:r>
              <a:rPr lang="fi-FI" sz="2200" dirty="0"/>
              <a:t>Kotitalouksien oma varautuminen luo edellytykset yhteiskunnan selviämiselle häiriö- ja kriisitilanteissa.</a:t>
            </a:r>
            <a:endParaRPr lang="fi-FI" sz="2200" dirty="0">
              <a:ea typeface="Calibri"/>
              <a:cs typeface="Calibri"/>
            </a:endParaRPr>
          </a:p>
          <a:p>
            <a:r>
              <a:rPr lang="fi-FI" sz="2200" dirty="0"/>
              <a:t>Erilaiset taidot parantavat kykyä varautua </a:t>
            </a:r>
            <a:br>
              <a:rPr lang="fi-FI" sz="2200" dirty="0"/>
            </a:br>
            <a:r>
              <a:rPr lang="fi-FI" sz="2200" dirty="0"/>
              <a:t>ja neuvomme näitä taitoja.</a:t>
            </a:r>
            <a:endParaRPr lang="fi-FI" sz="2200" dirty="0">
              <a:ea typeface="Calibri"/>
              <a:cs typeface="Calibri"/>
            </a:endParaRPr>
          </a:p>
          <a:p>
            <a:r>
              <a:rPr lang="fi-FI" sz="2200" dirty="0"/>
              <a:t>Olennaista on myös henkinen kriisinkestävyys, toivo ja tulevaisuususko.</a:t>
            </a:r>
            <a:endParaRPr lang="fi-FI" sz="2200" dirty="0">
              <a:ea typeface="Calibri"/>
              <a:cs typeface="Calibri"/>
            </a:endParaRPr>
          </a:p>
          <a:p>
            <a:r>
              <a:rPr lang="fi-FI" sz="2200" dirty="0">
                <a:ea typeface="Calibri"/>
                <a:cs typeface="Calibri"/>
              </a:rPr>
              <a:t>Kehitämme vapaaehtoisten </a:t>
            </a:r>
            <a:r>
              <a:rPr lang="fi-FI" sz="2200" dirty="0" err="1">
                <a:ea typeface="Calibri"/>
                <a:cs typeface="Calibri"/>
              </a:rPr>
              <a:t>varautumismarttojen</a:t>
            </a:r>
            <a:r>
              <a:rPr lang="fi-FI" sz="2200" dirty="0">
                <a:ea typeface="Calibri"/>
                <a:cs typeface="Calibri"/>
              </a:rPr>
              <a:t> koulutusta.</a:t>
            </a:r>
          </a:p>
        </p:txBody>
      </p:sp>
      <p:pic>
        <p:nvPicPr>
          <p:cNvPr id="9" name="Kuva 8" descr="Kuva, joka sisältää kohteen taivas, piha-, vesi, pilvi&#10;&#10;Tekoälyn luoma sisältö voi olla virheellistä.">
            <a:extLst>
              <a:ext uri="{FF2B5EF4-FFF2-40B4-BE49-F238E27FC236}">
                <a16:creationId xmlns:a16="http://schemas.microsoft.com/office/drawing/2014/main" id="{100D81CE-171B-E539-7082-01354B2B64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9" t="-54" r="14079" b="-217"/>
          <a:stretch/>
        </p:blipFill>
        <p:spPr>
          <a:xfrm>
            <a:off x="8861800" y="-1859"/>
            <a:ext cx="3332763" cy="3438319"/>
          </a:xfrm>
          <a:prstGeom prst="rect">
            <a:avLst/>
          </a:prstGeom>
        </p:spPr>
      </p:pic>
      <p:pic>
        <p:nvPicPr>
          <p:cNvPr id="11" name="Kuva 10" descr="Kuva, joka sisältää kohteen ruoka, pata, Ruoanlaitto- ja leivontavälineet, pöytä&#10;&#10;Tekoälyn luoma sisältö voi olla virheellistä.">
            <a:extLst>
              <a:ext uri="{FF2B5EF4-FFF2-40B4-BE49-F238E27FC236}">
                <a16:creationId xmlns:a16="http://schemas.microsoft.com/office/drawing/2014/main" id="{EBCBD683-07EA-4BB9-C9E9-9EE426103E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4" t="2963" r="56" b="28704"/>
          <a:stretch/>
        </p:blipFill>
        <p:spPr>
          <a:xfrm>
            <a:off x="8856225" y="3430859"/>
            <a:ext cx="3349916" cy="34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8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7C47C-62FB-4D3D-B63A-19683A1F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35" y="-144068"/>
            <a:ext cx="5482389" cy="1931035"/>
          </a:xfrm>
        </p:spPr>
        <p:txBody>
          <a:bodyPr anchor="b">
            <a:normAutofit/>
          </a:bodyPr>
          <a:lstStyle/>
          <a:p>
            <a:r>
              <a:rPr lang="fi-FI" sz="3600"/>
              <a:t>Marttojen rooli yhteiskunnan kokonaisturvallisuudessa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013A4-70BB-4340-8716-81EB9B45B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35" y="1916399"/>
            <a:ext cx="5173579" cy="39738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/>
              <a:t>Arjen hallinta ja taidot luovat perustan toimivalle yhteiskunnalle.</a:t>
            </a:r>
          </a:p>
          <a:p>
            <a:r>
              <a:rPr lang="fi-FI" sz="2400"/>
              <a:t>Lisäämme osallisuutta ja vähennämme eriarvoisuutta.</a:t>
            </a:r>
            <a:endParaRPr lang="fi-FI" sz="2400">
              <a:ea typeface="Calibri"/>
              <a:cs typeface="Calibri"/>
            </a:endParaRPr>
          </a:p>
          <a:p>
            <a:r>
              <a:rPr lang="fi-FI" sz="2400"/>
              <a:t>Tuemme yhteisöllisyyttä ja tarjoamme merkityksellisyyden kokemuksia.</a:t>
            </a:r>
            <a:endParaRPr lang="fi-FI" sz="2400">
              <a:ea typeface="Calibri"/>
              <a:cs typeface="Calibri"/>
            </a:endParaRPr>
          </a:p>
          <a:p>
            <a:r>
              <a:rPr lang="fi-FI" sz="2400"/>
              <a:t>Vapaaehtoistoiminnan ja aktiivisen kansalaisuuden merkitys.</a:t>
            </a:r>
            <a:endParaRPr lang="fi-FI" sz="2400">
              <a:ea typeface="Calibri"/>
              <a:cs typeface="Calibri"/>
            </a:endParaRPr>
          </a:p>
          <a:p>
            <a:r>
              <a:rPr lang="fi-FI" sz="2400"/>
              <a:t>Edistämme omatoimista varautumista.</a:t>
            </a:r>
            <a:endParaRPr lang="fi-FI" sz="2400">
              <a:ea typeface="Calibri" panose="020F0502020204030204"/>
              <a:cs typeface="Calibri" panose="020F0502020204030204"/>
            </a:endParaRPr>
          </a:p>
          <a:p>
            <a:r>
              <a:rPr lang="fi-FI" sz="2400"/>
              <a:t>Edistämme Agenda2030 tavoitteita.</a:t>
            </a:r>
            <a:endParaRPr lang="fi-FI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Kuvan paikkamerkki 12" descr="Kuva, joka sisältää kohteen henkilö, vaate, puu, piha-&#10;&#10;Tekoälyn luoma sisältö voi olla virheellistä.">
            <a:extLst>
              <a:ext uri="{FF2B5EF4-FFF2-40B4-BE49-F238E27FC236}">
                <a16:creationId xmlns:a16="http://schemas.microsoft.com/office/drawing/2014/main" id="{357CA9BD-0A0D-CCAE-F669-8CAFF0910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9" r="20359"/>
          <a:stretch/>
        </p:blipFill>
        <p:spPr>
          <a:xfrm>
            <a:off x="6094413" y="0"/>
            <a:ext cx="6097587" cy="6858000"/>
          </a:xfrm>
        </p:spPr>
      </p:pic>
    </p:spTree>
    <p:extLst>
      <p:ext uri="{BB962C8B-B14F-4D97-AF65-F5344CB8AC3E}">
        <p14:creationId xmlns:p14="http://schemas.microsoft.com/office/powerpoint/2010/main" val="700454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2202E0F-B8F9-9C3C-E769-BCF54B56C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Viestintä ja vaikuttaminen</a:t>
            </a:r>
          </a:p>
        </p:txBody>
      </p:sp>
    </p:spTree>
    <p:extLst>
      <p:ext uri="{BB962C8B-B14F-4D97-AF65-F5344CB8AC3E}">
        <p14:creationId xmlns:p14="http://schemas.microsoft.com/office/powerpoint/2010/main" val="192565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vaaleanpunainen, Liila, Magenta, violetti&#10;&#10;Tekoälyn generoima sisältö voi olla virheellistä.">
            <a:extLst>
              <a:ext uri="{FF2B5EF4-FFF2-40B4-BE49-F238E27FC236}">
                <a16:creationId xmlns:a16="http://schemas.microsoft.com/office/drawing/2014/main" id="{B94D5829-1735-7245-DE7F-92C0DC454C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8840"/>
            <a:ext cx="6172631" cy="3439160"/>
          </a:xfrm>
          <a:prstGeom prst="rect">
            <a:avLst/>
          </a:prstGeom>
        </p:spPr>
      </p:pic>
      <p:pic>
        <p:nvPicPr>
          <p:cNvPr id="17" name="Kuva 16" descr="Kuva, joka sisältää kohteen valkoinen, muotoilu&#10;&#10;Tekoälyn generoima sisältö voi olla virheellistä.">
            <a:extLst>
              <a:ext uri="{FF2B5EF4-FFF2-40B4-BE49-F238E27FC236}">
                <a16:creationId xmlns:a16="http://schemas.microsoft.com/office/drawing/2014/main" id="{2E7B8532-F469-EB4A-935B-7CCCB8552A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371" y="0"/>
            <a:ext cx="6172630" cy="3429000"/>
          </a:xfrm>
          <a:prstGeom prst="rect">
            <a:avLst/>
          </a:prstGeom>
        </p:spPr>
      </p:pic>
      <p:pic>
        <p:nvPicPr>
          <p:cNvPr id="13" name="Kuvan paikkamerkki 12" descr="Kuva, joka sisältää kohteen taivas, piha-, henkilö, vaate&#10;&#10;Kuvaus luotu automaattisesti">
            <a:extLst>
              <a:ext uri="{FF2B5EF4-FFF2-40B4-BE49-F238E27FC236}">
                <a16:creationId xmlns:a16="http://schemas.microsoft.com/office/drawing/2014/main" id="{482E56CE-8B0E-9004-C8E9-8A249E6A53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7013" y="3418840"/>
            <a:ext cx="6096004" cy="3439160"/>
          </a:xfr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BC9F44-CA0E-07D8-F8E0-7F1D101462A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7209" y="721216"/>
            <a:ext cx="5173579" cy="2532272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chemeClr val="accent1"/>
                </a:solidFill>
              </a:rPr>
              <a:t>Martat</a:t>
            </a:r>
            <a:r>
              <a:rPr lang="fi-FI">
                <a:solidFill>
                  <a:schemeClr val="accent1"/>
                </a:solidFill>
              </a:rPr>
              <a:t> on Suomen tunnetuin neuvonta-alan järjestö. 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fi-FI" b="1">
                <a:solidFill>
                  <a:schemeClr val="accent1"/>
                </a:solidFill>
              </a:rPr>
              <a:t>Edistämme</a:t>
            </a:r>
            <a:r>
              <a:rPr lang="fi-FI">
                <a:solidFill>
                  <a:schemeClr val="accent1"/>
                </a:solidFill>
              </a:rPr>
              <a:t> kotien ja perheiden toimivaa ja kestävää arkea.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fi-FI" b="1">
                <a:solidFill>
                  <a:schemeClr val="accent1"/>
                </a:solidFill>
              </a:rPr>
              <a:t>Tavoitamme </a:t>
            </a:r>
            <a:r>
              <a:rPr lang="fi-FI">
                <a:solidFill>
                  <a:schemeClr val="accent1"/>
                </a:solidFill>
              </a:rPr>
              <a:t>vuosittain miljoonia suomalaisia.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6D11A4B-3567-A88B-3071-B64DA79A36F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1915" y="3875896"/>
            <a:ext cx="5182871" cy="2279176"/>
          </a:xfrm>
        </p:spPr>
        <p:txBody>
          <a:bodyPr>
            <a:normAutofit lnSpcReduction="10000"/>
          </a:bodyPr>
          <a:lstStyle/>
          <a:p>
            <a:r>
              <a:rPr lang="fi-FI">
                <a:solidFill>
                  <a:schemeClr val="accent1"/>
                </a:solidFill>
              </a:rPr>
              <a:t>Teemamme liittyvät ruokaan, ravitsemukseen, kodin talouteen ja kodinhoitoon sekä puutarhaan ja ympäristöön. 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fi-FI" b="1">
                <a:solidFill>
                  <a:schemeClr val="accent1"/>
                </a:solidFill>
              </a:rPr>
              <a:t>Martoissa tahto osata muuttuu toiminnaksi! </a:t>
            </a:r>
            <a:endParaRPr lang="fi-FI" b="1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9" name="Kuvan paikkamerkki 8" descr="Kuva, joka sisältää kohteen henkilö, vaate, ruoka, ateria&#10;&#10;Tekoälyn generoima sisältö voi olla virheellistä.">
            <a:extLst>
              <a:ext uri="{FF2B5EF4-FFF2-40B4-BE49-F238E27FC236}">
                <a16:creationId xmlns:a16="http://schemas.microsoft.com/office/drawing/2014/main" id="{F96C361C-0EC7-58ED-8272-309141A8C5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649" y="0"/>
            <a:ext cx="6096000" cy="3429000"/>
          </a:xfrm>
        </p:spPr>
      </p:pic>
    </p:spTree>
    <p:extLst>
      <p:ext uri="{BB962C8B-B14F-4D97-AF65-F5344CB8AC3E}">
        <p14:creationId xmlns:p14="http://schemas.microsoft.com/office/powerpoint/2010/main" val="194339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valkoinen, muotoilu&#10;&#10;Tekoälyn luoma sisältö voi olla virheellistä.">
            <a:extLst>
              <a:ext uri="{FF2B5EF4-FFF2-40B4-BE49-F238E27FC236}">
                <a16:creationId xmlns:a16="http://schemas.microsoft.com/office/drawing/2014/main" id="{8C367DD2-2638-A6A3-9D34-52682117AB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53" t="-2811" r="-255"/>
          <a:stretch/>
        </p:blipFill>
        <p:spPr>
          <a:xfrm>
            <a:off x="5538409" y="3315208"/>
            <a:ext cx="3399519" cy="355092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C6253D2-2B12-4DC7-9C28-BE40644F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34" y="495131"/>
            <a:ext cx="5173579" cy="1368981"/>
          </a:xfrm>
        </p:spPr>
        <p:txBody>
          <a:bodyPr/>
          <a:lstStyle/>
          <a:p>
            <a:r>
              <a:rPr lang="fi-FI"/>
              <a:t>Viestimme ja vaikutamme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57CC9-587D-4DA1-994B-BF7A21097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09" y="1999539"/>
            <a:ext cx="5173579" cy="37313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/>
              <a:t>Vaikutamme ympäristölle, taloudelle ja terveydelle kestävien valintojen puolesta</a:t>
            </a:r>
          </a:p>
          <a:p>
            <a:r>
              <a:rPr lang="fi-FI"/>
              <a:t>Muita teemojamme ovat mm. varautuminen, energiansäästö, kestävä ruokamurros sekä viherpesuun ja viherväittämiin </a:t>
            </a:r>
            <a:br>
              <a:rPr lang="fi-FI"/>
            </a:br>
            <a:r>
              <a:rPr lang="fi-FI"/>
              <a:t>liittyvät ilmiöt. </a:t>
            </a:r>
            <a:endParaRPr lang="fi-FI">
              <a:ea typeface="Calibri"/>
              <a:cs typeface="Calibri"/>
            </a:endParaRPr>
          </a:p>
          <a:p>
            <a:r>
              <a:rPr lang="fi-FI"/>
              <a:t>Olemme mukana lukuisissa työ-ryhmissä, teemme kannanottoja </a:t>
            </a:r>
            <a:br>
              <a:rPr lang="fi-FI"/>
            </a:br>
            <a:r>
              <a:rPr lang="fi-FI"/>
              <a:t>ja vastaamme lausuntopyyntöihin sekä osallistumme yhteiskunnalliseen keskusteluun ja kampanjoihin. </a:t>
            </a:r>
            <a:endParaRPr lang="fi-FI">
              <a:ea typeface="Calibri"/>
              <a:cs typeface="Calibri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727613-00B3-2DC1-BBB9-C661DE478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2" b="13132"/>
          <a:stretch/>
        </p:blipFill>
        <p:spPr>
          <a:xfrm>
            <a:off x="5535285" y="-20318"/>
            <a:ext cx="3329933" cy="34347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0859A47-245F-8FF6-34FB-3E3A92D43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3" b="15533"/>
          <a:stretch/>
        </p:blipFill>
        <p:spPr>
          <a:xfrm>
            <a:off x="8865218" y="3413762"/>
            <a:ext cx="3340400" cy="3452370"/>
          </a:xfrm>
          <a:prstGeom prst="rect">
            <a:avLst/>
          </a:prstGeom>
        </p:spPr>
      </p:pic>
      <p:pic>
        <p:nvPicPr>
          <p:cNvPr id="10" name="Kuva 9" descr="Kuva, joka sisältää kohteen ympyrä, Meripihka, appelsiini, Värikkyys&#10;&#10;Tekoälyn luoma sisältö voi olla virheellistä.">
            <a:extLst>
              <a:ext uri="{FF2B5EF4-FFF2-40B4-BE49-F238E27FC236}">
                <a16:creationId xmlns:a16="http://schemas.microsoft.com/office/drawing/2014/main" id="{B390A1F8-5FA5-32A0-D26E-4A1CE6CAF6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520" y="3850640"/>
            <a:ext cx="2540000" cy="2570480"/>
          </a:xfrm>
          <a:prstGeom prst="rect">
            <a:avLst/>
          </a:prstGeom>
        </p:spPr>
      </p:pic>
      <p:pic>
        <p:nvPicPr>
          <p:cNvPr id="12" name="Kuvan paikkamerkki 11" descr="Kuva, joka sisältää kohteen paraati, piha-, Ihmisen kasvot, festivaali&#10;&#10;Tekoälyn generoima sisältö voi olla virheellistä.">
            <a:extLst>
              <a:ext uri="{FF2B5EF4-FFF2-40B4-BE49-F238E27FC236}">
                <a16:creationId xmlns:a16="http://schemas.microsoft.com/office/drawing/2014/main" id="{B9A29407-360C-2A6A-3800-5758D30E50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4063" r="19108" b="7069"/>
          <a:stretch/>
        </p:blipFill>
        <p:spPr>
          <a:xfrm>
            <a:off x="8865221" y="-19931"/>
            <a:ext cx="3326779" cy="3434708"/>
          </a:xfrm>
        </p:spPr>
      </p:pic>
    </p:spTree>
    <p:extLst>
      <p:ext uri="{BB962C8B-B14F-4D97-AF65-F5344CB8AC3E}">
        <p14:creationId xmlns:p14="http://schemas.microsoft.com/office/powerpoint/2010/main" val="1473103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2C69CAF-3729-02D1-84F8-E8659238C4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Kansainvälinen toiminta</a:t>
            </a:r>
          </a:p>
        </p:txBody>
      </p:sp>
    </p:spTree>
    <p:extLst>
      <p:ext uri="{BB962C8B-B14F-4D97-AF65-F5344CB8AC3E}">
        <p14:creationId xmlns:p14="http://schemas.microsoft.com/office/powerpoint/2010/main" val="36473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CB674-2363-491D-A449-F9617D98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299509" cy="1889804"/>
          </a:xfrm>
        </p:spPr>
        <p:txBody>
          <a:bodyPr>
            <a:normAutofit/>
          </a:bodyPr>
          <a:lstStyle/>
          <a:p>
            <a:r>
              <a:rPr lang="fi-FI"/>
              <a:t>Kehitysyhteistyötä Afrikassa yli 40 vuotta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A266E2-DF29-4D71-A93F-07D1B8D77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450237"/>
            <a:ext cx="5173579" cy="3726725"/>
          </a:xfrm>
        </p:spPr>
        <p:txBody>
          <a:bodyPr>
            <a:normAutofit fontScale="62500" lnSpcReduction="20000"/>
          </a:bodyPr>
          <a:lstStyle/>
          <a:p>
            <a:r>
              <a:rPr lang="fi-FI" sz="2800"/>
              <a:t>Marttaliiton kansainväliset hankkeet edistävät haavoittuvassa asemassa olevien tyttöjen ja naisten asemaa. </a:t>
            </a:r>
          </a:p>
          <a:p>
            <a:r>
              <a:rPr lang="fi-FI" sz="2800" b="1"/>
              <a:t>Etiopiassa</a:t>
            </a:r>
            <a:r>
              <a:rPr lang="fi-FI" sz="2800"/>
              <a:t> työskentelemme yhdessä vammaisten ihmisoikeusjärjestö Kynnyksen ja paikallisen vammaisten naisten järjestön kanssa.</a:t>
            </a:r>
          </a:p>
          <a:p>
            <a:r>
              <a:rPr lang="fi-FI" sz="2800" b="1"/>
              <a:t>Malawissa</a:t>
            </a:r>
            <a:r>
              <a:rPr lang="fi-FI" sz="2800"/>
              <a:t> tuemme maaseudun äitien ryhmiä koulutuksella ja pienrahoituksella yhdessä  Väestöliiton ja MLL:n kanassa. </a:t>
            </a:r>
          </a:p>
          <a:p>
            <a:r>
              <a:rPr lang="fi-FI" sz="2800" b="1"/>
              <a:t>Sambiassa</a:t>
            </a:r>
            <a:r>
              <a:rPr lang="fi-FI" sz="2800"/>
              <a:t> Marttaliitto ja Kynnys tukevat vammaisten naisten hyvää arkea ja elannon hankkimista paikallisen kumppanin kanssa.</a:t>
            </a:r>
          </a:p>
          <a:p>
            <a:r>
              <a:rPr lang="fi-FI" sz="2800" b="1"/>
              <a:t>Somalimaassa</a:t>
            </a:r>
            <a:r>
              <a:rPr lang="fi-FI" sz="2800"/>
              <a:t> vahvistetaan haavoittuvassa asemassa olevien naisten ravitsemustaitoja ja taloudellista asemaa.</a:t>
            </a:r>
            <a:endParaRPr lang="fi-FI"/>
          </a:p>
        </p:txBody>
      </p:sp>
      <p:pic>
        <p:nvPicPr>
          <p:cNvPr id="5" name="Kuva 4" descr="Kuva, joka sisältää kohteen vaate, henkilö, vihannes, Ihmisen kasvot&#10;&#10;Tekoälyn luoma sisältö voi olla virheellistä.">
            <a:extLst>
              <a:ext uri="{FF2B5EF4-FFF2-40B4-BE49-F238E27FC236}">
                <a16:creationId xmlns:a16="http://schemas.microsoft.com/office/drawing/2014/main" id="{A5F30DEC-4995-6EB7-E2A2-7285D55F56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94" r="358" b="819"/>
          <a:stretch/>
        </p:blipFill>
        <p:spPr>
          <a:xfrm>
            <a:off x="6541770" y="0"/>
            <a:ext cx="5642324" cy="68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0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495A603-5415-CD92-88DF-F1C1EFA1D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Yhteistyö ja kumppanuudet</a:t>
            </a:r>
          </a:p>
        </p:txBody>
      </p:sp>
    </p:spTree>
    <p:extLst>
      <p:ext uri="{BB962C8B-B14F-4D97-AF65-F5344CB8AC3E}">
        <p14:creationId xmlns:p14="http://schemas.microsoft.com/office/powerpoint/2010/main" val="1881468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84959-054B-F061-4BFB-0A9ACAAC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0" y="182245"/>
            <a:ext cx="5121977" cy="1534795"/>
          </a:xfrm>
        </p:spPr>
        <p:txBody>
          <a:bodyPr>
            <a:normAutofit/>
          </a:bodyPr>
          <a:lstStyle/>
          <a:p>
            <a:r>
              <a:rPr lang="fi-FI" sz="3600"/>
              <a:t>Esimerkkejä yritysyhteistyöstä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9AAE3C-FD0F-ACF0-3168-BBF793D6A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30" y="2001520"/>
            <a:ext cx="5264215" cy="39824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b="1" dirty="0"/>
              <a:t>Fiskars </a:t>
            </a:r>
            <a:r>
              <a:rPr lang="fi-FI" sz="2400" dirty="0"/>
              <a:t>– Pannukoulu</a:t>
            </a:r>
            <a:endParaRPr lang="fi-FI" sz="2400" dirty="0">
              <a:highlight>
                <a:srgbClr val="FFFF00"/>
              </a:highlight>
              <a:ea typeface="Calibri"/>
              <a:cs typeface="Calibri"/>
            </a:endParaRPr>
          </a:p>
          <a:p>
            <a:r>
              <a:rPr lang="fi-FI" sz="2400" b="1" dirty="0">
                <a:ea typeface="Calibri"/>
                <a:cs typeface="Calibri"/>
              </a:rPr>
              <a:t>Gummerus</a:t>
            </a:r>
            <a:r>
              <a:rPr lang="fi-FI" sz="2400" dirty="0">
                <a:ea typeface="Calibri"/>
                <a:cs typeface="Calibri"/>
              </a:rPr>
              <a:t> – Kirjayhteistyö </a:t>
            </a:r>
          </a:p>
          <a:p>
            <a:r>
              <a:rPr lang="fi-FI" sz="2400" b="1" dirty="0">
                <a:ea typeface="Calibri"/>
                <a:cs typeface="Calibri"/>
              </a:rPr>
              <a:t>Electrolux</a:t>
            </a:r>
            <a:r>
              <a:rPr lang="fi-FI" sz="2400" dirty="0">
                <a:ea typeface="Calibri"/>
                <a:cs typeface="Calibri"/>
              </a:rPr>
              <a:t> – Viestinnällinen yhteistyö</a:t>
            </a:r>
          </a:p>
          <a:p>
            <a:r>
              <a:rPr lang="fi-FI" sz="2400" b="1" dirty="0" err="1"/>
              <a:t>ValioAkatemia</a:t>
            </a:r>
            <a:r>
              <a:rPr lang="fi-FI" sz="2400" dirty="0"/>
              <a:t> – </a:t>
            </a:r>
            <a:r>
              <a:rPr lang="fi-FI" sz="2400" dirty="0">
                <a:latin typeface="Calibri"/>
                <a:ea typeface="Calibri"/>
                <a:cs typeface="Calibri"/>
              </a:rPr>
              <a:t>Yhteisiä ruokakursseja urheilijoille</a:t>
            </a:r>
            <a:endParaRPr lang="fi-FI" sz="2400" b="0" i="0" dirty="0">
              <a:effectLst/>
              <a:latin typeface="Calibri"/>
              <a:ea typeface="Calibri"/>
              <a:cs typeface="Calibri"/>
            </a:endParaRPr>
          </a:p>
          <a:p>
            <a:r>
              <a:rPr lang="fi-FI" sz="2400" b="1" dirty="0">
                <a:latin typeface="Calibri"/>
                <a:ea typeface="Calibri"/>
                <a:cs typeface="Calibri"/>
              </a:rPr>
              <a:t>Nordqvist </a:t>
            </a:r>
            <a:r>
              <a:rPr lang="fi-FI" sz="2400" dirty="0">
                <a:latin typeface="Calibri"/>
                <a:ea typeface="Calibri"/>
                <a:cs typeface="Calibri"/>
              </a:rPr>
              <a:t>– Martan teehetki </a:t>
            </a:r>
            <a:br>
              <a:rPr lang="fi-FI" sz="2400" dirty="0">
                <a:latin typeface="Calibri"/>
                <a:ea typeface="Calibri"/>
                <a:cs typeface="Calibri"/>
              </a:rPr>
            </a:br>
            <a:r>
              <a:rPr lang="fi-FI" sz="2400" dirty="0">
                <a:latin typeface="Calibri"/>
                <a:ea typeface="Calibri"/>
                <a:cs typeface="Calibri"/>
              </a:rPr>
              <a:t>-kampanja</a:t>
            </a:r>
            <a:endParaRPr lang="fi-FI" sz="2400" b="1" i="0" dirty="0">
              <a:effectLst/>
              <a:latin typeface="Calibri"/>
              <a:ea typeface="Calibri"/>
              <a:cs typeface="Calibri"/>
            </a:endParaRPr>
          </a:p>
          <a:p>
            <a:r>
              <a:rPr lang="fi-FI" sz="2400" b="1" dirty="0">
                <a:cs typeface="Calibri"/>
              </a:rPr>
              <a:t>S-ryhmä</a:t>
            </a:r>
            <a:r>
              <a:rPr lang="fi-FI" sz="2400" dirty="0">
                <a:cs typeface="Calibri"/>
              </a:rPr>
              <a:t> – Ässäkokki-kursseja </a:t>
            </a:r>
            <a:br>
              <a:rPr lang="fi-FI" sz="2400" dirty="0">
                <a:cs typeface="Calibri"/>
              </a:rPr>
            </a:br>
            <a:r>
              <a:rPr lang="fi-FI" sz="2400" dirty="0">
                <a:cs typeface="Calibri"/>
              </a:rPr>
              <a:t>järjestetty vuodesta 2018</a:t>
            </a:r>
            <a:endParaRPr lang="fi-FI" sz="2400" dirty="0"/>
          </a:p>
        </p:txBody>
      </p:sp>
      <p:pic>
        <p:nvPicPr>
          <p:cNvPr id="5" name="Kuvan paikkamerkki 5" descr="Kuva, joka sisältää kohteen henkilö, sisä-, vaate, seinä&#10;&#10;Tekoälyn luoma sisältö voi olla virheellistä.">
            <a:extLst>
              <a:ext uri="{FF2B5EF4-FFF2-40B4-BE49-F238E27FC236}">
                <a16:creationId xmlns:a16="http://schemas.microsoft.com/office/drawing/2014/main" id="{DFBEAC02-A7A3-2BFF-13FA-06B7B47F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93" t="1323" r="23339" b="137"/>
          <a:stretch/>
        </p:blipFill>
        <p:spPr>
          <a:xfrm>
            <a:off x="6006146" y="0"/>
            <a:ext cx="6185526" cy="68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60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6D9692E-87F5-7F47-D749-7D73AF87E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Yhteenveto</a:t>
            </a:r>
          </a:p>
        </p:txBody>
      </p:sp>
    </p:spTree>
    <p:extLst>
      <p:ext uri="{BB962C8B-B14F-4D97-AF65-F5344CB8AC3E}">
        <p14:creationId xmlns:p14="http://schemas.microsoft.com/office/powerpoint/2010/main" val="4143972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4C30C5F2-CC5A-4C73-9094-F1F575E4D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65352"/>
              </p:ext>
            </p:extLst>
          </p:nvPr>
        </p:nvGraphicFramePr>
        <p:xfrm>
          <a:off x="1190173" y="547354"/>
          <a:ext cx="9811653" cy="549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353">
                  <a:extLst>
                    <a:ext uri="{9D8B030D-6E8A-4147-A177-3AD203B41FA5}">
                      <a16:colId xmlns:a16="http://schemas.microsoft.com/office/drawing/2014/main" val="50012813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1932486646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631499867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1757769963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916993394"/>
                    </a:ext>
                  </a:extLst>
                </a:gridCol>
                <a:gridCol w="1282390">
                  <a:extLst>
                    <a:ext uri="{9D8B030D-6E8A-4147-A177-3AD203B41FA5}">
                      <a16:colId xmlns:a16="http://schemas.microsoft.com/office/drawing/2014/main" val="156815339"/>
                    </a:ext>
                  </a:extLst>
                </a:gridCol>
                <a:gridCol w="1499360">
                  <a:extLst>
                    <a:ext uri="{9D8B030D-6E8A-4147-A177-3AD203B41FA5}">
                      <a16:colId xmlns:a16="http://schemas.microsoft.com/office/drawing/2014/main" val="3185392753"/>
                    </a:ext>
                  </a:extLst>
                </a:gridCol>
              </a:tblGrid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chemeClr val="bg1"/>
                          </a:solidFill>
                          <a:latin typeface="+mn-lt"/>
                        </a:rPr>
                        <a:t>Marttoja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bg1"/>
                          </a:solidFill>
                          <a:latin typeface="+mn-lt"/>
                        </a:rPr>
                        <a:t>37 000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408999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Marttayhdistyksiä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n. 1 000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85830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Vapaaehtoistunteja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280 henkilötyövuotta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139506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Martta-tapahtumia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26 000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518465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joissa osallistujia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800 900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21074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Neuvontatapahtumia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kern="1200" dirty="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5 300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66490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joissa osallistujia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400" b="0" kern="1200" dirty="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108 000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8308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Martat.fi-vierailuja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10 miljoonaa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20208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LinkedIn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TikTok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Lehti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3141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Martat vinkkaa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>
                          <a:solidFill>
                            <a:srgbClr val="286FB7"/>
                          </a:solidFill>
                          <a:latin typeface="+mn-lt"/>
                        </a:rPr>
                        <a:t>Marttailu</a:t>
                      </a:r>
                      <a:endParaRPr lang="fi-FI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Martta-liitto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err="1">
                          <a:solidFill>
                            <a:srgbClr val="286FB7"/>
                          </a:solidFill>
                          <a:latin typeface="+mn-lt"/>
                        </a:rPr>
                        <a:t>MartatTV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>
                          <a:solidFill>
                            <a:srgbClr val="286FB7"/>
                          </a:solidFill>
                          <a:latin typeface="+mn-lt"/>
                        </a:rPr>
                        <a:t>Marttailu</a:t>
                      </a:r>
                      <a:endParaRPr lang="fi-FI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23132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104 000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137 000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2 600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rgbClr val="286FB7"/>
                          </a:solidFill>
                          <a:latin typeface="+mn-lt"/>
                        </a:rPr>
                        <a:t>4 500 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45 000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79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46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14BBBD-7BEF-42BA-97E8-DE185C60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00" y="657183"/>
            <a:ext cx="5173579" cy="1355391"/>
          </a:xfrm>
        </p:spPr>
        <p:txBody>
          <a:bodyPr/>
          <a:lstStyle/>
          <a:p>
            <a:r>
              <a:rPr lang="fi-FI"/>
              <a:t>Seuraa Marttoja somessa!</a:t>
            </a:r>
          </a:p>
        </p:txBody>
      </p:sp>
      <p:pic>
        <p:nvPicPr>
          <p:cNvPr id="8" name="Kuvan paikkamerkki 7" descr="Kuva, joka sisältää kohteen vaate, henkilö, sisä-, Ihmisen kasvot&#10;&#10;Tekoälyn luoma sisältö voi olla virheellistä.">
            <a:extLst>
              <a:ext uri="{FF2B5EF4-FFF2-40B4-BE49-F238E27FC236}">
                <a16:creationId xmlns:a16="http://schemas.microsoft.com/office/drawing/2014/main" id="{CF251B1B-4855-E2C4-5D01-F58FA24CA3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" t="1461" b="26269"/>
          <a:stretch/>
        </p:blipFill>
        <p:spPr>
          <a:xfrm>
            <a:off x="5892800" y="1"/>
            <a:ext cx="6305455" cy="6859331"/>
          </a:xfrm>
        </p:spPr>
      </p:pic>
      <p:pic>
        <p:nvPicPr>
          <p:cNvPr id="4" name="Kuva 3" descr="Kuva, joka sisältää kohteen teksti, Fontti, logo, symboli&#10;&#10;Tekoälyn generoima sisältö voi olla virheellistä.">
            <a:extLst>
              <a:ext uri="{FF2B5EF4-FFF2-40B4-BE49-F238E27FC236}">
                <a16:creationId xmlns:a16="http://schemas.microsoft.com/office/drawing/2014/main" id="{88A3B35C-968E-8489-17B0-6E2703901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00" y="2333241"/>
            <a:ext cx="4936928" cy="37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8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muotoilu&#10;&#10;Tekoälyllä luotu sisältö voi olla virheellistä.">
            <a:extLst>
              <a:ext uri="{FF2B5EF4-FFF2-40B4-BE49-F238E27FC236}">
                <a16:creationId xmlns:a16="http://schemas.microsoft.com/office/drawing/2014/main" id="{D01EC0C4-FE2F-BD96-C4C0-8DCAADABC1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821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kuva 4">
            <a:extLst>
              <a:ext uri="{FF2B5EF4-FFF2-40B4-BE49-F238E27FC236}">
                <a16:creationId xmlns:a16="http://schemas.microsoft.com/office/drawing/2014/main" id="{8B419C98-E935-D102-A80A-48C42920F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815530"/>
              </p:ext>
            </p:extLst>
          </p:nvPr>
        </p:nvGraphicFramePr>
        <p:xfrm>
          <a:off x="675316" y="473887"/>
          <a:ext cx="10835440" cy="619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E5486E83-4169-2926-1C11-59CE6FA6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56" y="52768"/>
            <a:ext cx="10518987" cy="842238"/>
          </a:xfrm>
        </p:spPr>
        <p:txBody>
          <a:bodyPr>
            <a:normAutofit/>
          </a:bodyPr>
          <a:lstStyle/>
          <a:p>
            <a:pPr algn="ctr"/>
            <a:r>
              <a:rPr lang="fi-FI"/>
              <a:t>Valtakunnallinen </a:t>
            </a:r>
            <a:r>
              <a:rPr lang="fi-FI" err="1"/>
              <a:t>marttajärjestö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748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muotoilu&#10;&#10;Tekoälyn generoima sisältö voi olla virheellistä.">
            <a:extLst>
              <a:ext uri="{FF2B5EF4-FFF2-40B4-BE49-F238E27FC236}">
                <a16:creationId xmlns:a16="http://schemas.microsoft.com/office/drawing/2014/main" id="{35DB1DD8-6FB3-744D-50E5-34F34F5D2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83" y="0"/>
            <a:ext cx="11852508" cy="6757416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14C51CE-4884-1555-C540-54F8EC2DED75}"/>
              </a:ext>
            </a:extLst>
          </p:cNvPr>
          <p:cNvSpPr/>
          <p:nvPr/>
        </p:nvSpPr>
        <p:spPr>
          <a:xfrm>
            <a:off x="1155295" y="5572266"/>
            <a:ext cx="1869828" cy="847476"/>
          </a:xfrm>
          <a:prstGeom prst="roundRect">
            <a:avLst/>
          </a:prstGeom>
          <a:solidFill>
            <a:srgbClr val="BADFEE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accent1"/>
                </a:solidFill>
                <a:ea typeface="Calibri"/>
                <a:cs typeface="Calibri"/>
              </a:rPr>
              <a:t>n. 37 000 jäsentä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A79CEA64-4BB9-6137-6C5D-992BE605ECAA}"/>
              </a:ext>
            </a:extLst>
          </p:cNvPr>
          <p:cNvSpPr/>
          <p:nvPr/>
        </p:nvSpPr>
        <p:spPr>
          <a:xfrm>
            <a:off x="3920995" y="5572266"/>
            <a:ext cx="1869828" cy="847476"/>
          </a:xfrm>
          <a:prstGeom prst="roundRect">
            <a:avLst/>
          </a:prstGeom>
          <a:solidFill>
            <a:srgbClr val="BADFEE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b="1" dirty="0">
                <a:solidFill>
                  <a:schemeClr val="accent1"/>
                </a:solidFill>
                <a:ea typeface="Calibri"/>
                <a:cs typeface="Calibri"/>
              </a:rPr>
              <a:t>n. 9 000 yhdistystä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15A8917-995C-4B6C-711C-CAE64A171543}"/>
              </a:ext>
            </a:extLst>
          </p:cNvPr>
          <p:cNvSpPr/>
          <p:nvPr/>
        </p:nvSpPr>
        <p:spPr>
          <a:xfrm>
            <a:off x="6686695" y="5582640"/>
            <a:ext cx="1869828" cy="847476"/>
          </a:xfrm>
          <a:prstGeom prst="roundRect">
            <a:avLst/>
          </a:prstGeom>
          <a:solidFill>
            <a:srgbClr val="BADFEE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b="1" dirty="0">
                <a:solidFill>
                  <a:schemeClr val="accent1"/>
                </a:solidFill>
                <a:ea typeface="Calibri"/>
                <a:cs typeface="Calibri"/>
              </a:rPr>
              <a:t>10 piiriä</a:t>
            </a:r>
          </a:p>
        </p:txBody>
      </p:sp>
    </p:spTree>
    <p:extLst>
      <p:ext uri="{BB962C8B-B14F-4D97-AF65-F5344CB8AC3E}">
        <p14:creationId xmlns:p14="http://schemas.microsoft.com/office/powerpoint/2010/main" val="33015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henkilö, vaate, Ihmisen kasvot, teksti&#10;&#10;Tekoälyn generoima sisältö voi olla virheellistä.">
            <a:extLst>
              <a:ext uri="{FF2B5EF4-FFF2-40B4-BE49-F238E27FC236}">
                <a16:creationId xmlns:a16="http://schemas.microsoft.com/office/drawing/2014/main" id="{611E8F25-147E-DEF9-775F-C3555976E4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" y="0"/>
            <a:ext cx="1219199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37670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E345040-26A6-3512-0BA3-CCC29A233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Kotitalousneuvonta</a:t>
            </a:r>
          </a:p>
        </p:txBody>
      </p:sp>
    </p:spTree>
    <p:extLst>
      <p:ext uri="{BB962C8B-B14F-4D97-AF65-F5344CB8AC3E}">
        <p14:creationId xmlns:p14="http://schemas.microsoft.com/office/powerpoint/2010/main" val="136647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7C47C-62FB-4D3D-B63A-19683A1F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109093"/>
            <a:ext cx="6605337" cy="1860717"/>
          </a:xfrm>
        </p:spPr>
        <p:txBody>
          <a:bodyPr anchor="b">
            <a:normAutofit/>
          </a:bodyPr>
          <a:lstStyle/>
          <a:p>
            <a:r>
              <a:rPr lang="fi-FI"/>
              <a:t>Kotitalousneuvonnalla kestävää arkea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013A4-70BB-4340-8716-81EB9B45B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127183"/>
            <a:ext cx="6605335" cy="38669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Edistämme neuvonnalla kotien ja perheiden toimivaa ja kestävää arkea.</a:t>
            </a:r>
          </a:p>
          <a:p>
            <a:r>
              <a:rPr lang="fi-FI"/>
              <a:t>Neuvomme ruokaan, ravitsemukseen, kodin talouteen ja kodinhoitoon, omatoimiseen varautumiseen sekä puutarhaan ja ympäristöön liittyvissä aiheissa. </a:t>
            </a:r>
          </a:p>
          <a:p>
            <a:r>
              <a:rPr lang="fi-FI"/>
              <a:t>Kotitalousneuvontamme on avointa, monikanavaista ja tavoitettavissa matalalla kynnyksellä. </a:t>
            </a:r>
          </a:p>
        </p:txBody>
      </p:sp>
      <p:pic>
        <p:nvPicPr>
          <p:cNvPr id="7" name="Kuvan paikkamerkki 6" descr="Kuva, joka sisältää kohteen henkilö, vaate, sisä-, kulho&#10;&#10;Tekoälyn generoima sisältö voi olla virheellistä.">
            <a:extLst>
              <a:ext uri="{FF2B5EF4-FFF2-40B4-BE49-F238E27FC236}">
                <a16:creationId xmlns:a16="http://schemas.microsoft.com/office/drawing/2014/main" id="{833427D9-B62D-3F44-E10C-4E86EB376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538573" y="1"/>
            <a:ext cx="4672012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167430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uva 33" descr="Kuva, joka sisältää kohteen aqua, sininen, Turkoosi, Sinivihreä&#10;&#10;Tekoälyn generoima sisältö voi olla virheellistä.">
            <a:extLst>
              <a:ext uri="{FF2B5EF4-FFF2-40B4-BE49-F238E27FC236}">
                <a16:creationId xmlns:a16="http://schemas.microsoft.com/office/drawing/2014/main" id="{EC0900CB-0C3B-8934-0A52-76D8811093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563" y="0"/>
            <a:ext cx="3125037" cy="3344769"/>
          </a:xfrm>
          <a:prstGeom prst="rect">
            <a:avLst/>
          </a:prstGeom>
        </p:spPr>
      </p:pic>
      <p:pic>
        <p:nvPicPr>
          <p:cNvPr id="26" name="Kuva 25" descr="Kuva, joka sisältää kohteen ruoka, ateria, pöytäastiasto, Ruokakulttuuri&#10;&#10;Tekoälyn luoma sisältö voi olla virheellistä.">
            <a:extLst>
              <a:ext uri="{FF2B5EF4-FFF2-40B4-BE49-F238E27FC236}">
                <a16:creationId xmlns:a16="http://schemas.microsoft.com/office/drawing/2014/main" id="{390319F3-0D96-B5A9-FE8E-84311E38BA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18" t="31186" r="382" b="5608"/>
          <a:stretch/>
        </p:blipFill>
        <p:spPr>
          <a:xfrm>
            <a:off x="5943283" y="3344771"/>
            <a:ext cx="3130980" cy="35258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65485C5-5723-4A70-9369-E1CE749F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6"/>
            <a:ext cx="5173579" cy="723445"/>
          </a:xfrm>
        </p:spPr>
        <p:txBody>
          <a:bodyPr>
            <a:normAutofit/>
          </a:bodyPr>
          <a:lstStyle/>
          <a:p>
            <a:r>
              <a:rPr lang="fi-FI"/>
              <a:t>Neuvontaa kaikille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E76291-8DCB-4687-911F-AA5F6AACF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404257"/>
            <a:ext cx="5173579" cy="43573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b="1" dirty="0"/>
              <a:t>108 000 </a:t>
            </a:r>
            <a:r>
              <a:rPr lang="fi-FI" sz="2000" dirty="0"/>
              <a:t>osallistumiskertaa</a:t>
            </a:r>
          </a:p>
          <a:p>
            <a:r>
              <a:rPr lang="fi-FI" sz="2000" b="1" dirty="0"/>
              <a:t>Yli 5 300 </a:t>
            </a:r>
            <a:r>
              <a:rPr lang="fi-FI" sz="2000" dirty="0"/>
              <a:t>neuvontatapahtumaa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/>
              <a:t>482 500 </a:t>
            </a:r>
            <a:r>
              <a:rPr lang="fi-FI" sz="2000" dirty="0"/>
              <a:t>katselu- ja kuuntelukertaa Instagramin live-lähetyksissä 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/>
              <a:t>1 762 </a:t>
            </a:r>
            <a:r>
              <a:rPr lang="fi-FI" sz="2000" dirty="0"/>
              <a:t>valtakunnallinen neuvontapuhelimessa vastattua puhelua.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/>
              <a:t>341 </a:t>
            </a:r>
            <a:r>
              <a:rPr lang="fi-FI" sz="2000" dirty="0"/>
              <a:t>Kysy Martalta -chatissa vastattua kysymystä.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>
                <a:ea typeface="Calibri"/>
                <a:cs typeface="Calibri"/>
              </a:rPr>
              <a:t>Yli 6 milj.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martat.fi:n</a:t>
            </a:r>
            <a:r>
              <a:rPr lang="fi-FI" sz="2000" dirty="0">
                <a:ea typeface="Calibri"/>
                <a:cs typeface="Calibri"/>
              </a:rPr>
              <a:t> neuvonnallisten ohjeiden katselua vuosittain</a:t>
            </a:r>
          </a:p>
          <a:p>
            <a:endParaRPr lang="fi-FI" sz="2000" dirty="0"/>
          </a:p>
          <a:p>
            <a:pPr marL="0" indent="0">
              <a:buNone/>
            </a:pPr>
            <a:r>
              <a:rPr lang="fi-FI" sz="1400" dirty="0"/>
              <a:t>(Luvut vuodelta 2024)</a:t>
            </a:r>
            <a:endParaRPr lang="fi-FI" sz="1400" dirty="0">
              <a:ea typeface="Calibri"/>
              <a:cs typeface="Calibri"/>
            </a:endParaRPr>
          </a:p>
        </p:txBody>
      </p:sp>
      <p:pic>
        <p:nvPicPr>
          <p:cNvPr id="22" name="Kuvan paikkamerkki 21" descr="Kuva, joka sisältää kohteen Ihmisen kasvot, henkilö, hymy, vaate&#10;&#10;Tekoälyn generoima sisältö voi olla virheellistä.">
            <a:extLst>
              <a:ext uri="{FF2B5EF4-FFF2-40B4-BE49-F238E27FC236}">
                <a16:creationId xmlns:a16="http://schemas.microsoft.com/office/drawing/2014/main" id="{A0BD4B89-5674-9918-08C6-E4A197E786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6775" y="0"/>
            <a:ext cx="3125788" cy="3344863"/>
          </a:xfrm>
        </p:spPr>
      </p:pic>
      <p:pic>
        <p:nvPicPr>
          <p:cNvPr id="24" name="Kuvan paikkamerkki 23">
            <a:extLst>
              <a:ext uri="{FF2B5EF4-FFF2-40B4-BE49-F238E27FC236}">
                <a16:creationId xmlns:a16="http://schemas.microsoft.com/office/drawing/2014/main" id="{AB58218B-F8C1-4916-29F6-7BC56AD5C8B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3231" y="238206"/>
            <a:ext cx="2613140" cy="2942940"/>
          </a:xfrm>
        </p:spPr>
      </p:pic>
      <p:pic>
        <p:nvPicPr>
          <p:cNvPr id="32" name="Kuvan paikkamerkki 31" descr="Kuva, joka sisältää kohteen vaate, henkilö, Ihmisen kasvot, seinä&#10;&#10;Tekoälyn luoma sisältö voi olla virheellistä.">
            <a:extLst>
              <a:ext uri="{FF2B5EF4-FFF2-40B4-BE49-F238E27FC236}">
                <a16:creationId xmlns:a16="http://schemas.microsoft.com/office/drawing/2014/main" id="{BAA8A397-AC2E-61AC-D484-4946311D62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" t="17787" r="-34" b="7158"/>
          <a:stretch/>
        </p:blipFill>
        <p:spPr>
          <a:xfrm>
            <a:off x="9077123" y="3344771"/>
            <a:ext cx="3125680" cy="3518584"/>
          </a:xfrm>
        </p:spPr>
      </p:pic>
    </p:spTree>
    <p:extLst>
      <p:ext uri="{BB962C8B-B14F-4D97-AF65-F5344CB8AC3E}">
        <p14:creationId xmlns:p14="http://schemas.microsoft.com/office/powerpoint/2010/main" val="1558438742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4 esityspohja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tajärjestö powerpoint_pohja 2024" id="{E397EF70-835B-4459-9F53-187F8C4EB335}" vid="{48CEEECB-F5A7-4377-BD14-93379001CA5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410D725F14E47B5126A3F8644C3D9" ma:contentTypeVersion="2" ma:contentTypeDescription="Create a new document." ma:contentTypeScope="" ma:versionID="ed079e5eea6a19c6fdd2149f20fe495c">
  <xsd:schema xmlns:xsd="http://www.w3.org/2001/XMLSchema" xmlns:xs="http://www.w3.org/2001/XMLSchema" xmlns:p="http://schemas.microsoft.com/office/2006/metadata/properties" xmlns:ns2="53b892c7-ecd4-49f8-8305-19f4eb5b7141" targetNamespace="http://schemas.microsoft.com/office/2006/metadata/properties" ma:root="true" ma:fieldsID="f1b4e89f9fd04b3058d88865e2eb5c29" ns2:_="">
    <xsd:import namespace="53b892c7-ecd4-49f8-8305-19f4eb5b71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892c7-ecd4-49f8-8305-19f4eb5b7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88C65E-75DD-4084-88A0-E1FA78B71422}">
  <ds:schemaRefs>
    <ds:schemaRef ds:uri="53b892c7-ecd4-49f8-8305-19f4eb5b71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7D3468-54C5-4400-85EA-D36260EED37D}">
  <ds:schemaRefs>
    <ds:schemaRef ds:uri="53b892c7-ecd4-49f8-8305-19f4eb5b71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F0701A3-99FE-40C4-A874-BE1AB8232B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Marttajärjestö powerpoint_pohja 2024</Template>
  <TotalTime>1514</TotalTime>
  <Words>722</Words>
  <Application>Microsoft Office PowerPoint</Application>
  <PresentationFormat>Laajakuva</PresentationFormat>
  <Paragraphs>143</Paragraphs>
  <Slides>27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2" baseType="lpstr">
      <vt:lpstr>Aptos</vt:lpstr>
      <vt:lpstr>Arial</vt:lpstr>
      <vt:lpstr>Calibri</vt:lpstr>
      <vt:lpstr>Corbel</vt:lpstr>
      <vt:lpstr>Martat 2024 esityspohja</vt:lpstr>
      <vt:lpstr>Martat</vt:lpstr>
      <vt:lpstr>PowerPoint-esitys</vt:lpstr>
      <vt:lpstr>PowerPoint-esitys</vt:lpstr>
      <vt:lpstr>Valtakunnallinen marttajärjestö</vt:lpstr>
      <vt:lpstr>PowerPoint-esitys</vt:lpstr>
      <vt:lpstr>PowerPoint-esitys</vt:lpstr>
      <vt:lpstr>PowerPoint-esitys</vt:lpstr>
      <vt:lpstr>Kotitalousneuvonnalla kestävää arkea</vt:lpstr>
      <vt:lpstr>Neuvontaa kaikille</vt:lpstr>
      <vt:lpstr>Tyytyväisiä asiakkaita</vt:lpstr>
      <vt:lpstr>Kohdennettu neuvonta</vt:lpstr>
      <vt:lpstr>PowerPoint-esitys</vt:lpstr>
      <vt:lpstr>Martat  kuuluu kaikille</vt:lpstr>
      <vt:lpstr>Martat on  vahva yhteisö</vt:lpstr>
      <vt:lpstr>Marttayhdistysten toiminnan pääteemat</vt:lpstr>
      <vt:lpstr>PowerPoint-esitys</vt:lpstr>
      <vt:lpstr>Varautuminen</vt:lpstr>
      <vt:lpstr>Marttojen rooli yhteiskunnan kokonaisturvallisuudessa</vt:lpstr>
      <vt:lpstr>PowerPoint-esitys</vt:lpstr>
      <vt:lpstr>Viestimme ja vaikutamme</vt:lpstr>
      <vt:lpstr>PowerPoint-esitys</vt:lpstr>
      <vt:lpstr>Kehitysyhteistyötä Afrikassa yli 40 vuotta</vt:lpstr>
      <vt:lpstr>PowerPoint-esitys</vt:lpstr>
      <vt:lpstr>Esimerkkejä yritysyhteistyöstä</vt:lpstr>
      <vt:lpstr>PowerPoint-esitys</vt:lpstr>
      <vt:lpstr>PowerPoint-esitys</vt:lpstr>
      <vt:lpstr>Seuraa Marttoja somessa!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Henni Kuusisto</dc:creator>
  <cp:lastModifiedBy>Henni Kuusisto</cp:lastModifiedBy>
  <cp:revision>3</cp:revision>
  <dcterms:created xsi:type="dcterms:W3CDTF">2024-01-11T08:32:07Z</dcterms:created>
  <dcterms:modified xsi:type="dcterms:W3CDTF">2025-08-27T04:54:15Z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0x010100A7F410D725F14E47B5126A3F8644C3D9</vt:lpwstr>
  </property>
</Properties>
</file>