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27" r:id="rId7"/>
    <p:sldId id="1019" r:id="rId8"/>
    <p:sldId id="1047" r:id="rId9"/>
    <p:sldId id="1024" r:id="rId10"/>
    <p:sldId id="1048" r:id="rId11"/>
    <p:sldId id="1029" r:id="rId12"/>
    <p:sldId id="1049" r:id="rId13"/>
    <p:sldId id="103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C1F17CE9-697E-2DBA-DE74-830F81F3566E}" name="Anna-Maija Palosuo" initials="AM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CB131-D095-4318-A1C7-C59D40E5DB67}" v="1" dt="2026-02-18T10:49:25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0D30D206-5D4E-4A7F-8AED-7D6E9A26B86D}"/>
    <pc:docChg chg="custSel modSld">
      <pc:chgData name="Anna-Maija Palosuo" userId="45bb2426-d2dd-45b3-be83-e57c6d4e8773" providerId="ADAL" clId="{0D30D206-5D4E-4A7F-8AED-7D6E9A26B86D}" dt="2026-02-18T10:49:43.042" v="56" actId="20577"/>
      <pc:docMkLst>
        <pc:docMk/>
      </pc:docMkLst>
      <pc:sldChg chg="modSp mod">
        <pc:chgData name="Anna-Maija Palosuo" userId="45bb2426-d2dd-45b3-be83-e57c6d4e8773" providerId="ADAL" clId="{0D30D206-5D4E-4A7F-8AED-7D6E9A26B86D}" dt="2026-02-18T10:47:55.159" v="1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0D30D206-5D4E-4A7F-8AED-7D6E9A26B86D}" dt="2026-02-18T10:47:55.159" v="1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0D30D206-5D4E-4A7F-8AED-7D6E9A26B86D}" dt="2026-02-18T10:49:43.042" v="56" actId="20577"/>
        <pc:sldMkLst>
          <pc:docMk/>
          <pc:sldMk cId="3472001303" sldId="1024"/>
        </pc:sldMkLst>
        <pc:spChg chg="mod">
          <ac:chgData name="Anna-Maija Palosuo" userId="45bb2426-d2dd-45b3-be83-e57c6d4e8773" providerId="ADAL" clId="{0D30D206-5D4E-4A7F-8AED-7D6E9A26B86D}" dt="2026-02-18T10:49:43.042" v="56" actId="20577"/>
          <ac:spMkLst>
            <pc:docMk/>
            <pc:sldMk cId="3472001303" sldId="1024"/>
            <ac:spMk id="3" creationId="{A6CABD8A-A26B-471A-8AD5-351F47D2DACA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4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24575,'5'0'0,"5"0"0,7 0 0,3 0 0,5 0 0,1 0 0,1-4 0,1-7 0,-1-5 0,-4-1-8191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11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24575,'0'-6'0,"6"-2"0,13 1 0,10 1 0,11 1 0,4 3 0,1 0 0,-2 2 0,4 0 0,-1 0 0,-2 0 0,3 1 0,-7-1-8191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0 102 24575,'29'-1'0,"0"1"0,-1 2 0,1 1 0,-1 1 0,1 1 0,-1 1 0,40 16 0,-31-8 0,1-2 0,1-1 0,0-2 0,0-2 0,1-2 0,0-1 0,69-2 0,-97-2 0,-4 0 0,0 0 0,1-1 0,-1 0 0,0 0 0,10-3 0,-17 4 0,0 0 0,1-1 0,-1 1 0,0-1 0,0 1 0,0-1 0,0 0 0,0 1 0,1-1 0,-1 0 0,-1 0 0,1 0 0,0 0 0,0 0 0,0 0 0,0 0 0,-1 0 0,1 0 0,0 0 0,-1 0 0,1 0 0,-1-1 0,1 1 0,-1 0 0,0 0 0,0-1 0,1 1 0,-1 0 0,0-1 0,0 1 0,0 0 0,0 0 0,-1-1 0,1 1 0,0 0 0,0 0 0,-1-1 0,1 1 0,-1 0 0,0-2 0,-1 0 0,0-1 0,0 1 0,0 0 0,0 0 0,0 0 0,-1 0 0,1 0 0,-1 0 0,0 1 0,0-1 0,0 1 0,0 0 0,-1 0 0,1 0 0,0 1 0,-1-1 0,0 1 0,1-1 0,-1 1 0,0 0 0,-4 0 0,-12-2 0,1 0 0,-36 1 0,47 2 0,-42-1 0,-35 0 0,-102-14 0,20 1 0,316 15 0,128 5 0,-213-1 0,-1 2 0,84 21 0,-88-11 0,2-4 0,-1-2 0,121 6 0,-95-15 0,-33 0 0,-1-2 0,85-12 0,-108 5 0,51-19 0,7-2 0,-42 17 0,1 2 0,-1 2 0,75-2 0,-92 10 0,0 1 0,0 2 0,0 0 0,-1 2 0,0 1 0,0 1 0,47 22 0,-73-26 0,-12-1 0,-14 0 0,-544-4 0,227-1 0,283-1 0,-70-12 0,-46-3 0,84 11 0,0-5 0,-128-33 0,85 15 0,131 29 0,9 0 0,21-1 0,37 0 0,38 2 0,33 0 0,169 21 0,-33 14 0,-222-27-195,0 1 0,-1 2 0,0 3 0,-1 1 0,-1 3 0,77 41 0,-91-40-6631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5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24575,'6'0'0,"8"0"0,13 0 0,7 0 0,4 0 0,2 0 0,-2 0 0,0 0 0,-1 0 0,-2 0 0,6 0 0,-5 0-8191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53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178 38 24575,'105'-1'0,"5"0"0,158 17 0,-80 1 0,294-11 0,-263-8 0,497 2 0,-708 0 0,0 1 0,1-1 0,-1-1 0,0 0 0,1 0 0,-1 0 0,0-1 0,0-1 0,0 1 0,-1-1 0,9-4 0,-16 7 0,1-1 0,0 1 0,-1 0 0,1 0 0,-1-1 0,1 1 0,-1 0 0,1-1 0,-1 1 0,0-1 0,1 1 0,-1-1 0,1 1 0,-1-1 0,0 1 0,1-1 0,-1 1 0,0-1 0,0 1 0,1-1 0,-1 1 0,0-1 0,0 0 0,0 1 0,0-1 0,0 1 0,0-1 0,0 0 0,0 1 0,0-1 0,0 1 0,0-1 0,0 0 0,-1 0 0,-19-13 0,-34 1 0,-28 6 0,-161 6 0,103 5 0,-1659-4-1365,1758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9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24575,'689'0'0,"-669"-1"0,1-1 0,32-8 0,29-2 0,20-2 0,-71 8 0,61-3 0,-76 9 0,16-2 0,0 2 0,0 2 0,0 0 0,-1 2 0,1 2 0,49 14 0,-64-14-227,0-1-1,0-1 1,0-1-1,1 0 1,27 0-1,-23-3-6598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12.7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24575,'5'0'0,"5"-4"0,6-2 0,5 0 0,3 1 0,2 2 0,1 1 0,1 0 0,0 2 0,-1 0 0,0 0 0,-4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0.9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77 24575,'129'2'0,"139"-5"0,-175-9 0,-59 6 0,57-2 0,-75 7 0,-1-1 0,1-1 0,-1 0 0,0-1 0,17-7 0,-12 5 0,-1 0 0,30-5 0,-10 9 0,-1 2 0,0 1 0,0 2 0,61 12 0,-73-11 0,1 1 0,43 16 0,-49-13 0,0-2 0,1-1 0,23 4 0,-375-12 0,157 5 0,-408-2-1365,558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6.4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24575,'636'0'0,"-606"2"0,55 10 0,-54-7 0,45 3 0,316-8 86,-186-1-1537,-183 1-5375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7.9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3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4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1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martat.fi/martat/yhdistyskanava/jarjestoportaalijasenrekisteri/henkilotietojen-kasittely-yhdistyksiss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marttarekisteri@martat.f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5.xml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3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hyperlink" Target="https://marttarekisteri.martat.fi/" TargetMode="External"/><Relationship Id="rId7" Type="http://schemas.openxmlformats.org/officeDocument/2006/relationships/customXml" Target="../ink/ink8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7.xml"/><Relationship Id="rId10" Type="http://schemas.openxmlformats.org/officeDocument/2006/relationships/customXml" Target="../ink/ink11.xml"/><Relationship Id="rId4" Type="http://schemas.openxmlformats.org/officeDocument/2006/relationships/image" Target="../media/image27.png"/><Relationship Id="rId9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customXml" Target="../ink/ink13.xml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customXml" Target="../ink/ink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18.2.2025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2BA3D0-0650-2BF0-CCA3-8CF42D66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43585"/>
          </a:xfrm>
        </p:spPr>
        <p:txBody>
          <a:bodyPr/>
          <a:lstStyle/>
          <a:p>
            <a:r>
              <a:rPr lang="fi-FI" dirty="0"/>
              <a:t>Tietosuoja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89F971-2A37-3518-9248-274ABE2A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14450"/>
            <a:ext cx="6605335" cy="486251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Jokaisen henkilötietojen käsittelijän tulee ymmärtää tietosuojan ja huolellisuuden merkitys niin, että tiedot eivät pääse leviämään asiattomille. </a:t>
            </a:r>
          </a:p>
          <a:p>
            <a:r>
              <a:rPr lang="fi-FI" dirty="0"/>
              <a:t>Huolehdi laitteistasi. Muista aina kirjautua ulos </a:t>
            </a:r>
            <a:r>
              <a:rPr lang="fi-FI" dirty="0" err="1"/>
              <a:t>Marttarekisteristä</a:t>
            </a:r>
            <a:r>
              <a:rPr lang="fi-FI" dirty="0"/>
              <a:t>, kun olet lopettanut sen käytön.</a:t>
            </a:r>
          </a:p>
          <a:p>
            <a:r>
              <a:rPr lang="fi-FI" dirty="0"/>
              <a:t>Huolehdi käyttäjätunnuksistasi niin, että se ei pääse muiden käsiin. </a:t>
            </a:r>
          </a:p>
          <a:p>
            <a:r>
              <a:rPr lang="fi-FI" dirty="0">
                <a:solidFill>
                  <a:srgbClr val="2A2A2A"/>
                </a:solidFill>
                <a:latin typeface="brandon-grotesque"/>
              </a:rPr>
              <a:t>Henkilöt</a:t>
            </a:r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ietoja on käsiteltävä ja säilytettävä huolellisesti ja luottamuksellisesti, eikä niitä saa luovuttaa ulko-puolisille. </a:t>
            </a:r>
          </a:p>
          <a:p>
            <a:r>
              <a:rPr lang="fi-FI">
                <a:solidFill>
                  <a:srgbClr val="2A2A2A"/>
                </a:solidFill>
                <a:latin typeface="brandon-grotesque"/>
              </a:rPr>
              <a:t>Lisää tietoa tietosuojasta </a:t>
            </a:r>
            <a:r>
              <a:rPr lang="fi-FI" dirty="0">
                <a:solidFill>
                  <a:srgbClr val="2A2A2A"/>
                </a:solidFill>
                <a:latin typeface="brandon-grotesque"/>
              </a:rPr>
              <a:t>löytyy täältä </a:t>
            </a:r>
            <a:r>
              <a:rPr lang="fi-FI" dirty="0">
                <a:solidFill>
                  <a:srgbClr val="2A2A2A"/>
                </a:solidFill>
                <a:latin typeface="brandon-grotesque"/>
                <a:hlinkClick r:id="rId2"/>
              </a:rPr>
              <a:t>https://www.martat.fi/martat/yhdistyskanava/jarjestoportaalijasenrekisteri/henkilotietojen-kasittely-yhdistyksissa/</a:t>
            </a:r>
            <a:endParaRPr lang="fi-FI" dirty="0">
              <a:solidFill>
                <a:srgbClr val="2A2A2A"/>
              </a:solidFill>
              <a:latin typeface="brandon-grotesque"/>
            </a:endParaRPr>
          </a:p>
          <a:p>
            <a:endParaRPr lang="fi-FI" b="0" i="0" dirty="0">
              <a:solidFill>
                <a:srgbClr val="2A2A2A"/>
              </a:solidFill>
              <a:effectLst/>
              <a:latin typeface="brandon-grotesque"/>
            </a:endParaRPr>
          </a:p>
        </p:txBody>
      </p:sp>
      <p:pic>
        <p:nvPicPr>
          <p:cNvPr id="6" name="Kuvan paikkamerkki 5" descr="Kuva, joka sisältää kohteen kuppi, pöytä, kahvi, sisä&#10;&#10;Kuvaus luotu automaattisesti">
            <a:extLst>
              <a:ext uri="{FF2B5EF4-FFF2-40B4-BE49-F238E27FC236}">
                <a16:creationId xmlns:a16="http://schemas.microsoft.com/office/drawing/2014/main" id="{8D459A66-5EE9-7DC5-99BF-9A76FF2F6A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1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916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 dirty="0" err="1"/>
              <a:t>Marttarekisteri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fontScale="77500" lnSpcReduction="20000"/>
          </a:bodyPr>
          <a:lstStyle/>
          <a:p>
            <a:endParaRPr lang="fi-FI" dirty="0"/>
          </a:p>
          <a:p>
            <a:r>
              <a:rPr lang="fi-FI" dirty="0" err="1"/>
              <a:t>Marttarekisterin</a:t>
            </a:r>
            <a:r>
              <a:rPr lang="fi-FI" dirty="0"/>
              <a:t> tarkoitus on helpottaa  yhdistystoiminnan arkea. </a:t>
            </a:r>
          </a:p>
          <a:p>
            <a:r>
              <a:rPr lang="fi-FI" dirty="0"/>
              <a:t>Rekisterissä on yhdistyksen perustiedot sekä tiedot kaikista yhdistyksen jäsenistä, jäsenlajeista, luottamustoimista sekä jäsenen jäsenmaksusta. </a:t>
            </a:r>
          </a:p>
          <a:p>
            <a:r>
              <a:rPr lang="fi-FI" dirty="0"/>
              <a:t>Yhdistyksen jäsenrekisterivastaava voi päivittää jäsenen osoitetietoja, syntymäaikaa sekä yhdistyksen luottamustoimia. Uudet jäsenet, jäsenlajien muutokset sekä maksuasiat päivitetään Marttaliitossa.</a:t>
            </a:r>
          </a:p>
          <a:p>
            <a:r>
              <a:rPr lang="fi-FI" dirty="0"/>
              <a:t>Jokaisella yhdistyksellä voi olla kahdet tunnukset, joilla pääsee käyttämään </a:t>
            </a:r>
            <a:r>
              <a:rPr lang="fi-FI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Mikäli yhdistyksen rekisterivastaava vaihtuu, tulee siitä ilmoittaa Marttaliittoon osoitteeseen </a:t>
            </a:r>
            <a:r>
              <a:rPr lang="fi-FI" dirty="0">
                <a:hlinkClick r:id="rId2"/>
              </a:rPr>
              <a:t>marttarekisteri@martat.fi</a:t>
            </a:r>
            <a:r>
              <a:rPr lang="fi-FI" dirty="0"/>
              <a:t>. Ilmoita samalla uuden henkilön nimi, jäsennumero sekä yhdistys, johon tunnukset tehdään.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henkilö, lelu, nukke&#10;&#10;Kuvaus luotu automaattisesti">
            <a:extLst>
              <a:ext uri="{FF2B5EF4-FFF2-40B4-BE49-F238E27FC236}">
                <a16:creationId xmlns:a16="http://schemas.microsoft.com/office/drawing/2014/main" id="{0DCCE9B6-537A-F2B1-1532-8F18CC37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5" y="-20783"/>
            <a:ext cx="4585855" cy="68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Tunnukset ja</a:t>
            </a:r>
          </a:p>
          <a:p>
            <a:pPr marL="0" indent="0"/>
            <a:r>
              <a:rPr lang="fi-FI" dirty="0"/>
              <a:t> </a:t>
            </a:r>
            <a:r>
              <a:rPr lang="fi-FI" dirty="0" err="1"/>
              <a:t>kirjautuiminen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338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Tunnukset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63709" cy="4604837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Marttaliitosta on lähetetty tunnukset kaikille puheenjohtajille sekä niille henkilöille, joilla on ollut tunnukset vanhaan jäsenrekisteriin ja jotka ovat käyttäneet vanhaa jäsenrekisteriä viimeisen vuoden aikana. </a:t>
            </a:r>
          </a:p>
          <a:p>
            <a:r>
              <a:rPr lang="fi-FI" dirty="0"/>
              <a:t>Avaa sähköposti, jonka olet saanut Marttaliitosta. Sähköpostin otsikkona on </a:t>
            </a:r>
            <a:r>
              <a:rPr lang="fi-FI" b="1" dirty="0"/>
              <a:t>Tervetuloa käyttämään </a:t>
            </a:r>
            <a:r>
              <a:rPr lang="fi-FI" b="1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Jos et ole saanut sähköpostia Saapuneet –kansioosi, muista tarkistaa myös Roskaposti –kansio.</a:t>
            </a:r>
          </a:p>
          <a:p>
            <a:r>
              <a:rPr lang="fi-FI" dirty="0"/>
              <a:t>Sähköpostissa on </a:t>
            </a:r>
            <a:r>
              <a:rPr lang="fi-FI" b="1" dirty="0"/>
              <a:t>linkki, jota käytätetään ensimmäisen kerran kirjautuessa </a:t>
            </a:r>
            <a:r>
              <a:rPr lang="fi-FI" b="1" dirty="0" err="1"/>
              <a:t>Marttarekisteriin</a:t>
            </a:r>
            <a:r>
              <a:rPr lang="fi-FI" b="1" dirty="0"/>
              <a:t>. </a:t>
            </a:r>
            <a:r>
              <a:rPr lang="fi-FI" dirty="0"/>
              <a:t>Klikkaa tätä linkkiä.</a:t>
            </a:r>
          </a:p>
          <a:p>
            <a:r>
              <a:rPr lang="fi-FI" dirty="0"/>
              <a:t>Sähköpostissa kerrotaan käyttäjätunnuksesi, jota käytät aina kirjautuessasi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  <a:endParaRPr lang="fi-FI" b="1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4D34095A-06BE-5416-5F8D-405822BEB6A5}"/>
              </a:ext>
            </a:extLst>
          </p:cNvPr>
          <p:cNvCxnSpPr>
            <a:cxnSpLocks/>
          </p:cNvCxnSpPr>
          <p:nvPr/>
        </p:nvCxnSpPr>
        <p:spPr>
          <a:xfrm flipV="1">
            <a:off x="4592097" y="3428999"/>
            <a:ext cx="2541015" cy="257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44718EBD-45F5-2D16-1996-C53806CBB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886" y="3138486"/>
            <a:ext cx="28575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0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831FD1-B0B1-3502-AF85-D08CEFF0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4" y="381842"/>
            <a:ext cx="5213890" cy="58581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Koneellesi avautuu </a:t>
            </a:r>
            <a:r>
              <a:rPr lang="fi-FI" i="1" dirty="0"/>
              <a:t>Vaihda salasana     -</a:t>
            </a:r>
            <a:r>
              <a:rPr lang="fi-FI" dirty="0"/>
              <a:t>laatikko. Anna salasana, joka täyttää seuraavat ehdot: </a:t>
            </a:r>
          </a:p>
          <a:p>
            <a:pPr lvl="1"/>
            <a:r>
              <a:rPr lang="fi-FI" dirty="0"/>
              <a:t>8 merkkiä</a:t>
            </a:r>
          </a:p>
          <a:p>
            <a:pPr lvl="1"/>
            <a:r>
              <a:rPr lang="fi-FI" dirty="0"/>
              <a:t>1 kirjain</a:t>
            </a:r>
          </a:p>
          <a:p>
            <a:pPr lvl="1"/>
            <a:r>
              <a:rPr lang="fi-FI" dirty="0"/>
              <a:t>1 numero</a:t>
            </a:r>
          </a:p>
          <a:p>
            <a:pPr lvl="1"/>
            <a:r>
              <a:rPr lang="fi-FI" dirty="0"/>
              <a:t>Salasanan olisi hyvä olla sellainen, jonka muistat helposti.</a:t>
            </a:r>
          </a:p>
          <a:p>
            <a:r>
              <a:rPr lang="fi-FI" dirty="0"/>
              <a:t>Kun salasana on oikeanlainen, muuttuu kentät vihreiksi.</a:t>
            </a:r>
          </a:p>
          <a:p>
            <a:r>
              <a:rPr lang="fi-FI" dirty="0"/>
              <a:t>Ensimmäisellä kerralla pääset suoraan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</a:p>
          <a:p>
            <a:r>
              <a:rPr lang="fi-FI" dirty="0">
                <a:solidFill>
                  <a:srgbClr val="FF0000"/>
                </a:solidFill>
              </a:rPr>
              <a:t>Älä koskaan tallenna salasanaa. </a:t>
            </a:r>
            <a:r>
              <a:rPr lang="fi-FI" dirty="0" err="1"/>
              <a:t>Marttarekisterissä</a:t>
            </a:r>
            <a:r>
              <a:rPr lang="fi-FI" dirty="0"/>
              <a:t> on henkilötietoja, joita on käsiteltävä huolellisesti. Ne eivät saa joutua väärien henkilöiden tietoon. </a:t>
            </a:r>
          </a:p>
          <a:p>
            <a:endParaRPr lang="fi-FI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85CE04DB-D6D6-6555-4399-0BF7171B87D9}"/>
              </a:ext>
            </a:extLst>
          </p:cNvPr>
          <p:cNvCxnSpPr>
            <a:cxnSpLocks/>
          </p:cNvCxnSpPr>
          <p:nvPr/>
        </p:nvCxnSpPr>
        <p:spPr>
          <a:xfrm>
            <a:off x="5399317" y="733530"/>
            <a:ext cx="1905835" cy="502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 7">
            <a:extLst>
              <a:ext uri="{FF2B5EF4-FFF2-40B4-BE49-F238E27FC236}">
                <a16:creationId xmlns:a16="http://schemas.microsoft.com/office/drawing/2014/main" id="{F62BDE16-9E4B-79FF-A89C-3B739DF7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85" y="1601418"/>
            <a:ext cx="1715151" cy="2427230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9461786-668A-3A14-839C-F3B8E209D7EF}"/>
              </a:ext>
            </a:extLst>
          </p:cNvPr>
          <p:cNvCxnSpPr>
            <a:cxnSpLocks/>
          </p:cNvCxnSpPr>
          <p:nvPr/>
        </p:nvCxnSpPr>
        <p:spPr>
          <a:xfrm>
            <a:off x="5197642" y="3291253"/>
            <a:ext cx="42342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E04CDCA-EFFE-10F7-4580-C5E9A0A28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33" y="4709180"/>
            <a:ext cx="5246871" cy="1780938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07114E9E-82AF-7C6F-0F70-B044A225630B}"/>
              </a:ext>
            </a:extLst>
          </p:cNvPr>
          <p:cNvCxnSpPr>
            <a:cxnSpLocks/>
          </p:cNvCxnSpPr>
          <p:nvPr/>
        </p:nvCxnSpPr>
        <p:spPr>
          <a:xfrm>
            <a:off x="5024176" y="4546461"/>
            <a:ext cx="5265284" cy="1053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401E9300-0CAF-4CA7-3308-B9D104864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874" y="505821"/>
            <a:ext cx="1428376" cy="23159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14:cNvPr>
              <p14:cNvContentPartPr/>
              <p14:nvPr/>
            </p14:nvContentPartPr>
            <p14:xfrm>
              <a:off x="8248290" y="1296990"/>
              <a:ext cx="75240" cy="17640"/>
            </p14:xfrm>
          </p:contentPart>
        </mc:Choice>
        <mc:Fallback xmlns="">
          <p:pic>
            <p:nvPicPr>
              <p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3970" y="1292670"/>
                <a:ext cx="83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14:cNvPr>
              <p14:cNvContentPartPr/>
              <p14:nvPr/>
            </p14:nvContentPartPr>
            <p14:xfrm>
              <a:off x="7629450" y="1360710"/>
              <a:ext cx="551520" cy="2124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5130" y="1356390"/>
                <a:ext cx="560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14:cNvPr>
              <p14:cNvContentPartPr/>
              <p14:nvPr/>
            </p14:nvContentPartPr>
            <p14:xfrm>
              <a:off x="10382010" y="2466270"/>
              <a:ext cx="94680" cy="1044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77690" y="2461950"/>
                <a:ext cx="1033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14:cNvPr>
              <p14:cNvContentPartPr/>
              <p14:nvPr/>
            </p14:nvContentPartPr>
            <p14:xfrm>
              <a:off x="9724650" y="2524590"/>
              <a:ext cx="466920" cy="2880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20330" y="2520215"/>
                <a:ext cx="475560" cy="37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14:cNvPr>
              <p14:cNvContentPartPr/>
              <p14:nvPr/>
            </p14:nvContentPartPr>
            <p14:xfrm>
              <a:off x="7629450" y="1371510"/>
              <a:ext cx="532440" cy="1008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5133" y="1367190"/>
                <a:ext cx="541074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14:cNvPr>
              <p14:cNvContentPartPr/>
              <p14:nvPr/>
            </p14:nvContentPartPr>
            <p14:xfrm>
              <a:off x="12858450" y="3828870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854130" y="38245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63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D2B26A8-C579-CDCC-A4B6-D95BA7A3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29298" r="10029" b="19184"/>
          <a:stretch/>
        </p:blipFill>
        <p:spPr>
          <a:xfrm>
            <a:off x="8554691" y="4215735"/>
            <a:ext cx="2280195" cy="2108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Kirjautuminen </a:t>
            </a:r>
            <a:r>
              <a:rPr lang="fi-FI" dirty="0" err="1"/>
              <a:t>Marttarekisteriin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72576" cy="460483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Kirjaudu rekisteriin tämän linkin kautta </a:t>
            </a:r>
            <a:r>
              <a:rPr lang="fi-FI" b="1" u="sng" dirty="0">
                <a:hlinkClick r:id="rId3" tooltip="https://marttarekisteri.martat.fi"/>
              </a:rPr>
              <a:t>https://marttarekisteri.martat.fi</a:t>
            </a:r>
            <a:r>
              <a:rPr lang="fi-FI" b="1" u="sng" dirty="0"/>
              <a:t>.</a:t>
            </a:r>
            <a:r>
              <a:rPr lang="fi-FI" dirty="0"/>
              <a:t> Linkki </a:t>
            </a:r>
            <a:r>
              <a:rPr lang="fi-FI"/>
              <a:t>löytyy myös Tervetuloa </a:t>
            </a:r>
            <a:r>
              <a:rPr lang="fi-FI" dirty="0" err="1"/>
              <a:t>Marttarkisteriin</a:t>
            </a:r>
            <a:r>
              <a:rPr lang="fi-FI" dirty="0"/>
              <a:t> –sähköpostissa.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/>
              <a:t>Käyttäjätunnuksesi on ilmoitettu ensimmäisessä sähköpostissa, jonka olet saanut Marttaliitosta.</a:t>
            </a:r>
          </a:p>
          <a:p>
            <a:r>
              <a:rPr lang="fi-FI" dirty="0"/>
              <a:t>Kirjoita valitsemasi salasana. </a:t>
            </a:r>
          </a:p>
          <a:p>
            <a:r>
              <a:rPr lang="fi-FI" dirty="0"/>
              <a:t>Kirjaudu sisälle.</a:t>
            </a:r>
          </a:p>
          <a:p>
            <a:r>
              <a:rPr lang="fi-FI" dirty="0">
                <a:solidFill>
                  <a:srgbClr val="FF0000"/>
                </a:solidFill>
              </a:rPr>
              <a:t>Kun olet valmis, muista aina kirjautua ulos rekisteristä.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6742B3E-54F9-9174-BB06-59AC0912D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845" y="1315593"/>
            <a:ext cx="1853958" cy="2444600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F08F5381-CD47-66F6-A77E-647F70DEE34A}"/>
              </a:ext>
            </a:extLst>
          </p:cNvPr>
          <p:cNvCxnSpPr/>
          <p:nvPr/>
        </p:nvCxnSpPr>
        <p:spPr>
          <a:xfrm>
            <a:off x="5283702" y="4893903"/>
            <a:ext cx="3559748" cy="1092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0B23EC4-7303-3FF5-6572-75DD967DFD6D}"/>
              </a:ext>
            </a:extLst>
          </p:cNvPr>
          <p:cNvCxnSpPr>
            <a:cxnSpLocks/>
          </p:cNvCxnSpPr>
          <p:nvPr/>
        </p:nvCxnSpPr>
        <p:spPr>
          <a:xfrm flipV="1">
            <a:off x="5205046" y="2863780"/>
            <a:ext cx="2946799" cy="77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14:cNvPr>
              <p14:cNvContentPartPr/>
              <p14:nvPr/>
            </p14:nvContentPartPr>
            <p14:xfrm>
              <a:off x="3152490" y="1780830"/>
              <a:ext cx="360" cy="3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17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14:cNvPr>
              <p14:cNvContentPartPr/>
              <p14:nvPr/>
            </p14:nvContentPartPr>
            <p14:xfrm>
              <a:off x="2285610" y="1780830"/>
              <a:ext cx="360" cy="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129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14:cNvPr>
              <p14:cNvContentPartPr/>
              <p14:nvPr/>
            </p14:nvContentPartPr>
            <p14:xfrm>
              <a:off x="3552450" y="1771470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813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00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Unohtuiko salasana, salasanan uusiminen</a:t>
            </a:r>
          </a:p>
        </p:txBody>
      </p:sp>
    </p:spTree>
    <p:extLst>
      <p:ext uri="{BB962C8B-B14F-4D97-AF65-F5344CB8AC3E}">
        <p14:creationId xmlns:p14="http://schemas.microsoft.com/office/powerpoint/2010/main" val="80422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DAF116B-6B7C-569B-386D-A8BD7DE6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15" y="460548"/>
            <a:ext cx="2016792" cy="246891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2D17466-78B6-2001-A3EC-F06C46D5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3184667" cy="659807"/>
          </a:xfrm>
        </p:spPr>
        <p:txBody>
          <a:bodyPr>
            <a:normAutofit fontScale="90000"/>
          </a:bodyPr>
          <a:lstStyle/>
          <a:p>
            <a:r>
              <a:rPr lang="fi-FI" dirty="0"/>
              <a:t>Uusi salasana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71CB86F-5CF3-E96A-242A-48C79341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604" y="2162621"/>
            <a:ext cx="2083902" cy="2048050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70855FF0-8B60-AF17-3817-417FED7FD5EC}"/>
              </a:ext>
            </a:extLst>
          </p:cNvPr>
          <p:cNvCxnSpPr>
            <a:cxnSpLocks/>
          </p:cNvCxnSpPr>
          <p:nvPr/>
        </p:nvCxnSpPr>
        <p:spPr>
          <a:xfrm>
            <a:off x="4718340" y="2519482"/>
            <a:ext cx="4805515" cy="103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3CB25639-51BE-1E78-4654-C99BAD53AB1A}"/>
              </a:ext>
            </a:extLst>
          </p:cNvPr>
          <p:cNvCxnSpPr>
            <a:cxnSpLocks/>
          </p:cNvCxnSpPr>
          <p:nvPr/>
        </p:nvCxnSpPr>
        <p:spPr>
          <a:xfrm>
            <a:off x="4017548" y="3559877"/>
            <a:ext cx="5506307" cy="369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0971BC8F-BC6E-F931-A743-6CBB3B9AB49A}"/>
              </a:ext>
            </a:extLst>
          </p:cNvPr>
          <p:cNvCxnSpPr>
            <a:cxnSpLocks/>
            <a:stCxn id="32" idx="3"/>
            <a:endCxn id="38" idx="1"/>
          </p:cNvCxnSpPr>
          <p:nvPr/>
        </p:nvCxnSpPr>
        <p:spPr>
          <a:xfrm>
            <a:off x="5718048" y="4802761"/>
            <a:ext cx="2068639" cy="54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144E71DB-CF3B-1F1D-C7EB-90F8A39A135B}"/>
              </a:ext>
            </a:extLst>
          </p:cNvPr>
          <p:cNvCxnSpPr>
            <a:cxnSpLocks/>
          </p:cNvCxnSpPr>
          <p:nvPr/>
        </p:nvCxnSpPr>
        <p:spPr>
          <a:xfrm>
            <a:off x="4088553" y="1443114"/>
            <a:ext cx="2373938" cy="1112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4FC6006-F354-61EF-BC4D-422EB72C38BF}"/>
              </a:ext>
            </a:extLst>
          </p:cNvPr>
          <p:cNvSpPr/>
          <p:nvPr/>
        </p:nvSpPr>
        <p:spPr>
          <a:xfrm>
            <a:off x="1044052" y="1118068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Klikkaa unohditko salasanasi.</a:t>
            </a: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E19A3113-E129-957F-4E1E-3712A36DB3D0}"/>
              </a:ext>
            </a:extLst>
          </p:cNvPr>
          <p:cNvSpPr/>
          <p:nvPr/>
        </p:nvSpPr>
        <p:spPr>
          <a:xfrm>
            <a:off x="996495" y="1788144"/>
            <a:ext cx="3836386" cy="12158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Kirjoita </a:t>
            </a:r>
            <a:r>
              <a:rPr lang="fi-FI" dirty="0">
                <a:solidFill>
                  <a:srgbClr val="FF0000"/>
                </a:solidFill>
              </a:rPr>
              <a:t>käyttäjätunnuksesi </a:t>
            </a:r>
            <a:r>
              <a:rPr lang="fi-FI" dirty="0">
                <a:solidFill>
                  <a:schemeClr val="tx1"/>
                </a:solidFill>
              </a:rPr>
              <a:t>kohtaan käyttäjätunnus. Tähän ei kirjoiteta sähköpostiosoitetta.</a:t>
            </a:r>
          </a:p>
        </p:txBody>
      </p: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5B0B7F8D-9466-0E78-AFDE-47E188ABB5C5}"/>
              </a:ext>
            </a:extLst>
          </p:cNvPr>
          <p:cNvSpPr/>
          <p:nvPr/>
        </p:nvSpPr>
        <p:spPr>
          <a:xfrm>
            <a:off x="1044052" y="3188691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Nollaa salasanasi.</a:t>
            </a:r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B44E6E29-6047-F0D7-213F-64212133CEE9}"/>
              </a:ext>
            </a:extLst>
          </p:cNvPr>
          <p:cNvSpPr/>
          <p:nvPr/>
        </p:nvSpPr>
        <p:spPr>
          <a:xfrm>
            <a:off x="496878" y="4190636"/>
            <a:ext cx="5221170" cy="1224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</a:rPr>
              <a:t>Saat sähköpostiisi viestin </a:t>
            </a:r>
            <a:r>
              <a:rPr lang="fi-FI" dirty="0" err="1">
                <a:solidFill>
                  <a:schemeClr val="tx1"/>
                </a:solidFill>
              </a:rPr>
              <a:t>Marttarekisteristä</a:t>
            </a:r>
            <a:r>
              <a:rPr lang="fi-FI" dirty="0">
                <a:solidFill>
                  <a:schemeClr val="tx1"/>
                </a:solidFill>
              </a:rPr>
              <a:t>. Avaa posti ja seuraa ohjetta.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Vaihda salasanasi täällä: paina sinistä linkkiä.</a:t>
            </a:r>
          </a:p>
          <a:p>
            <a:endParaRPr lang="fi-F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A751B186-F5E8-32D6-C62E-6F18CDCA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87" y="4988401"/>
            <a:ext cx="3908435" cy="7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B0F86DE-49B8-8FA5-A922-38165EE6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62" y="2050495"/>
            <a:ext cx="2428260" cy="316426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7F128BC-9307-A6EF-E2CA-41CCBEB3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778" y="3490638"/>
            <a:ext cx="2328870" cy="301024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5E00E0D-BFF5-DE0C-9315-86F32DA0D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510" y="392270"/>
            <a:ext cx="2692478" cy="2046129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E3E04D27-BF18-3EAE-16C2-AC2E42F36E92}"/>
              </a:ext>
            </a:extLst>
          </p:cNvPr>
          <p:cNvSpPr/>
          <p:nvPr/>
        </p:nvSpPr>
        <p:spPr>
          <a:xfrm>
            <a:off x="795301" y="591782"/>
            <a:ext cx="3023616" cy="707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Paina </a:t>
            </a:r>
            <a:r>
              <a:rPr lang="fi-FI" dirty="0" err="1">
                <a:solidFill>
                  <a:schemeClr val="tx1"/>
                </a:solidFill>
              </a:rPr>
              <a:t>Reset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Password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F115B8FB-C322-ED5C-A598-1FE315268E4B}"/>
              </a:ext>
            </a:extLst>
          </p:cNvPr>
          <p:cNvSpPr/>
          <p:nvPr/>
        </p:nvSpPr>
        <p:spPr>
          <a:xfrm>
            <a:off x="1142068" y="3876473"/>
            <a:ext cx="2926080" cy="670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Klikkaa </a:t>
            </a:r>
            <a:r>
              <a:rPr lang="fi-FI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Salasana vaihdettu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52B34B6-6415-70BC-A48B-AA5F401DC0EF}"/>
              </a:ext>
            </a:extLst>
          </p:cNvPr>
          <p:cNvSpPr/>
          <p:nvPr/>
        </p:nvSpPr>
        <p:spPr>
          <a:xfrm>
            <a:off x="1142068" y="5062201"/>
            <a:ext cx="3539660" cy="9830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Pääset suoraan </a:t>
            </a:r>
            <a:r>
              <a:rPr lang="fi-FI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Marttarekisteriin</a:t>
            </a: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yhdistyksesi sivulle.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A1856311-E538-B815-F79D-C9FD68A2F832}"/>
              </a:ext>
            </a:extLst>
          </p:cNvPr>
          <p:cNvSpPr/>
          <p:nvPr/>
        </p:nvSpPr>
        <p:spPr>
          <a:xfrm>
            <a:off x="917221" y="2786336"/>
            <a:ext cx="2779776" cy="646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Anna uusi salasana.</a:t>
            </a:r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4D91AAAF-CC2B-A684-5BE8-034635A52725}"/>
              </a:ext>
            </a:extLst>
          </p:cNvPr>
          <p:cNvCxnSpPr>
            <a:cxnSpLocks/>
          </p:cNvCxnSpPr>
          <p:nvPr/>
        </p:nvCxnSpPr>
        <p:spPr>
          <a:xfrm>
            <a:off x="3818917" y="997401"/>
            <a:ext cx="1435835" cy="816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57A9CF28-BFE2-F98B-9007-029EE83453D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696997" y="3109424"/>
            <a:ext cx="2428260" cy="110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8962A70F-022D-EFBE-4A1B-C53C4561B951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068148" y="4211753"/>
            <a:ext cx="4612038" cy="2046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14:cNvPr>
              <p14:cNvContentPartPr/>
              <p14:nvPr/>
            </p14:nvContentPartPr>
            <p14:xfrm>
              <a:off x="7314744" y="3278424"/>
              <a:ext cx="162360" cy="13320"/>
            </p14:xfrm>
          </p:contentPart>
        </mc:Choice>
        <mc:Fallback xmlns="">
          <p:pic>
            <p:nvPicPr>
              <p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744" y="3260784"/>
                <a:ext cx="1980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14:cNvPr>
              <p14:cNvContentPartPr/>
              <p14:nvPr/>
            </p14:nvContentPartPr>
            <p14:xfrm>
              <a:off x="6278664" y="3364104"/>
              <a:ext cx="788040" cy="75600"/>
            </p14:xfrm>
          </p:contentPart>
        </mc:Choice>
        <mc:Fallback xmlns="">
          <p:pic>
            <p:nvPicPr>
              <p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0664" y="3346464"/>
                <a:ext cx="823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14:cNvPr>
              <p14:cNvContentPartPr/>
              <p14:nvPr/>
            </p14:nvContentPartPr>
            <p14:xfrm>
              <a:off x="9948144" y="4632384"/>
              <a:ext cx="138600" cy="360"/>
            </p14:xfrm>
          </p:contentPart>
        </mc:Choice>
        <mc:Fallback xmlns="">
          <p:pic>
            <p:nvPicPr>
              <p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30144" y="4614744"/>
                <a:ext cx="174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14:cNvPr>
              <p14:cNvContentPartPr/>
              <p14:nvPr/>
            </p14:nvContentPartPr>
            <p14:xfrm>
              <a:off x="8897304" y="4752984"/>
              <a:ext cx="857160" cy="27360"/>
            </p14:xfrm>
          </p:contentPart>
        </mc:Choice>
        <mc:Fallback xmlns="">
          <p:pic>
            <p:nvPicPr>
              <p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9304" y="4734984"/>
                <a:ext cx="89280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895488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ee21602108c8cfbaf1f61b475b214c62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8076b4af12986f8ac287d891e0d38403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6C06E7-D605-4DA6-8A69-1D3BB10A7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0B673F-D32C-411D-852B-ADCD3519996C}">
  <ds:schemaRefs>
    <ds:schemaRef ds:uri="http://purl.org/dc/terms/"/>
    <ds:schemaRef ds:uri="http://schemas.microsoft.com/office/2006/documentManagement/types"/>
    <ds:schemaRef ds:uri="c959142c-c4d6-4fa8-b255-03760b86aafe"/>
    <ds:schemaRef ds:uri="http://www.w3.org/XML/1998/namespace"/>
    <ds:schemaRef ds:uri="023ff264-fdad-48a6-a5c8-a1928569aa7f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7842</TotalTime>
  <Words>442</Words>
  <Application>Microsoft Office PowerPoint</Application>
  <PresentationFormat>Laajakuva</PresentationFormat>
  <Paragraphs>52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brandon-grotesque</vt:lpstr>
      <vt:lpstr>Calibri</vt:lpstr>
      <vt:lpstr>Martat 2021 blanko esityspohja (testaukseen - Päivitetty 1.1.)</vt:lpstr>
      <vt:lpstr>Marttarekisterin käyttöohje</vt:lpstr>
      <vt:lpstr>Marttarekisteri</vt:lpstr>
      <vt:lpstr>PowerPoint-esitys</vt:lpstr>
      <vt:lpstr>Tunnukset</vt:lpstr>
      <vt:lpstr>PowerPoint-esitys</vt:lpstr>
      <vt:lpstr>Kirjautuminen Marttarekisteriin</vt:lpstr>
      <vt:lpstr>PowerPoint-esitys</vt:lpstr>
      <vt:lpstr>Uusi salasana</vt:lpstr>
      <vt:lpstr>PowerPoint-esitys</vt:lpstr>
      <vt:lpstr>Tietosuoja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9</cp:revision>
  <dcterms:created xsi:type="dcterms:W3CDTF">2020-10-26T05:34:20Z</dcterms:created>
  <dcterms:modified xsi:type="dcterms:W3CDTF">2026-02-18T10:49:45Z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  <property fmtid="{D5CDD505-2E9C-101B-9397-08002B2CF9AE}" pid="7" name="eAMS_x002d_alaluokittelu">
    <vt:lpwstr/>
  </property>
  <property fmtid="{D5CDD505-2E9C-101B-9397-08002B2CF9AE}" pid="8" name="eAMS_x002d_luokittelu">
    <vt:lpwstr/>
  </property>
</Properties>
</file>