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1899" r:id="rId5"/>
    <p:sldId id="1888" r:id="rId6"/>
    <p:sldId id="1897" r:id="rId7"/>
    <p:sldId id="927" r:id="rId8"/>
    <p:sldId id="929" r:id="rId9"/>
    <p:sldId id="1900" r:id="rId10"/>
    <p:sldId id="1901" r:id="rId11"/>
    <p:sldId id="1762" r:id="rId12"/>
    <p:sldId id="907" r:id="rId13"/>
    <p:sldId id="930" r:id="rId14"/>
    <p:sldId id="900" r:id="rId15"/>
    <p:sldId id="1891" r:id="rId16"/>
    <p:sldId id="1892" r:id="rId17"/>
    <p:sldId id="898" r:id="rId18"/>
    <p:sldId id="1894" r:id="rId19"/>
    <p:sldId id="928" r:id="rId20"/>
    <p:sldId id="1898" r:id="rId21"/>
    <p:sldId id="1902" r:id="rId22"/>
    <p:sldId id="1903" r:id="rId23"/>
    <p:sldId id="932" r:id="rId24"/>
    <p:sldId id="925" r:id="rId25"/>
    <p:sldId id="1887" r:id="rId26"/>
    <p:sldId id="1925" r:id="rId27"/>
    <p:sldId id="919" r:id="rId2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7CC317-3737-FA89-F3DE-1711BA9C6784}" name="Enni Saukkonen" initials="ES" userId="S::enni.saukkonen@martat.fi::b97bb252-f0a0-465e-adba-4f4986cfa0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6EA"/>
    <a:srgbClr val="BADFE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ni Kuusisto" userId="b13870d2-b64b-430f-bd44-9ccc54b51d3e" providerId="ADAL" clId="{C504425A-65C1-4E4B-9828-8D679185DC41}"/>
    <pc:docChg chg="undo custSel addSld delSld modSld sldOrd">
      <pc:chgData name="Henni Kuusisto" userId="b13870d2-b64b-430f-bd44-9ccc54b51d3e" providerId="ADAL" clId="{C504425A-65C1-4E4B-9828-8D679185DC41}" dt="2026-08-20T13:40:29.720" v="29" actId="20577"/>
      <pc:docMkLst>
        <pc:docMk/>
      </pc:docMkLst>
      <pc:sldChg chg="add del">
        <pc:chgData name="Henni Kuusisto" userId="b13870d2-b64b-430f-bd44-9ccc54b51d3e" providerId="ADAL" clId="{C504425A-65C1-4E4B-9828-8D679185DC41}" dt="2026-08-03T10:54:43.790" v="13"/>
        <pc:sldMkLst>
          <pc:docMk/>
          <pc:sldMk cId="4096082103" sldId="898"/>
        </pc:sldMkLst>
      </pc:sldChg>
      <pc:sldChg chg="add del">
        <pc:chgData name="Henni Kuusisto" userId="b13870d2-b64b-430f-bd44-9ccc54b51d3e" providerId="ADAL" clId="{C504425A-65C1-4E4B-9828-8D679185DC41}" dt="2026-08-03T10:54:28.060" v="11"/>
        <pc:sldMkLst>
          <pc:docMk/>
          <pc:sldMk cId="4167536723" sldId="900"/>
        </pc:sldMkLst>
      </pc:sldChg>
      <pc:sldChg chg="add del">
        <pc:chgData name="Henni Kuusisto" userId="b13870d2-b64b-430f-bd44-9ccc54b51d3e" providerId="ADAL" clId="{C504425A-65C1-4E4B-9828-8D679185DC41}" dt="2026-08-03T10:54:10.684" v="8"/>
        <pc:sldMkLst>
          <pc:docMk/>
          <pc:sldMk cId="1781054797" sldId="907"/>
        </pc:sldMkLst>
      </pc:sldChg>
      <pc:sldChg chg="addSp delSp modSp mod">
        <pc:chgData name="Henni Kuusisto" userId="b13870d2-b64b-430f-bd44-9ccc54b51d3e" providerId="ADAL" clId="{C504425A-65C1-4E4B-9828-8D679185DC41}" dt="2026-08-04T09:38:03.197" v="27"/>
        <pc:sldMkLst>
          <pc:docMk/>
          <pc:sldMk cId="2329884740" sldId="919"/>
        </pc:sldMkLst>
        <pc:spChg chg="add mod">
          <ac:chgData name="Henni Kuusisto" userId="b13870d2-b64b-430f-bd44-9ccc54b51d3e" providerId="ADAL" clId="{C504425A-65C1-4E4B-9828-8D679185DC41}" dt="2026-08-04T09:38:03.197" v="27"/>
          <ac:spMkLst>
            <pc:docMk/>
            <pc:sldMk cId="2329884740" sldId="919"/>
            <ac:spMk id="3" creationId="{D7D48086-E00A-9222-F27C-E611787529EE}"/>
          </ac:spMkLst>
        </pc:spChg>
        <pc:spChg chg="add mod">
          <ac:chgData name="Henni Kuusisto" userId="b13870d2-b64b-430f-bd44-9ccc54b51d3e" providerId="ADAL" clId="{C504425A-65C1-4E4B-9828-8D679185DC41}" dt="2026-08-04T09:38:03.197" v="27"/>
          <ac:spMkLst>
            <pc:docMk/>
            <pc:sldMk cId="2329884740" sldId="919"/>
            <ac:spMk id="7" creationId="{AA0271BC-61E2-748A-CCAC-EE08366250D0}"/>
          </ac:spMkLst>
        </pc:spChg>
        <pc:spChg chg="add mod">
          <ac:chgData name="Henni Kuusisto" userId="b13870d2-b64b-430f-bd44-9ccc54b51d3e" providerId="ADAL" clId="{C504425A-65C1-4E4B-9828-8D679185DC41}" dt="2026-08-04T09:38:03.197" v="27"/>
          <ac:spMkLst>
            <pc:docMk/>
            <pc:sldMk cId="2329884740" sldId="919"/>
            <ac:spMk id="9" creationId="{E8B33C35-5830-DA4C-EF93-47F6FB92D35E}"/>
          </ac:spMkLst>
        </pc:spChg>
        <pc:spChg chg="add mod">
          <ac:chgData name="Henni Kuusisto" userId="b13870d2-b64b-430f-bd44-9ccc54b51d3e" providerId="ADAL" clId="{C504425A-65C1-4E4B-9828-8D679185DC41}" dt="2026-08-04T09:38:03.197" v="27"/>
          <ac:spMkLst>
            <pc:docMk/>
            <pc:sldMk cId="2329884740" sldId="919"/>
            <ac:spMk id="11" creationId="{5793B9D4-7EAC-0743-0AF4-A45AAA1809C3}"/>
          </ac:spMkLst>
        </pc:spChg>
        <pc:spChg chg="add mod">
          <ac:chgData name="Henni Kuusisto" userId="b13870d2-b64b-430f-bd44-9ccc54b51d3e" providerId="ADAL" clId="{C504425A-65C1-4E4B-9828-8D679185DC41}" dt="2026-08-04T09:38:03.197" v="27"/>
          <ac:spMkLst>
            <pc:docMk/>
            <pc:sldMk cId="2329884740" sldId="919"/>
            <ac:spMk id="12" creationId="{F1F5ABB4-576B-44B4-7562-3EA0956AB0B3}"/>
          </ac:spMkLst>
        </pc:spChg>
        <pc:spChg chg="add mod">
          <ac:chgData name="Henni Kuusisto" userId="b13870d2-b64b-430f-bd44-9ccc54b51d3e" providerId="ADAL" clId="{C504425A-65C1-4E4B-9828-8D679185DC41}" dt="2026-08-04T09:38:03.197" v="27"/>
          <ac:spMkLst>
            <pc:docMk/>
            <pc:sldMk cId="2329884740" sldId="919"/>
            <ac:spMk id="15" creationId="{C5251745-2F5E-632C-FEA0-F09E17163557}"/>
          </ac:spMkLst>
        </pc:spChg>
        <pc:picChg chg="add mod">
          <ac:chgData name="Henni Kuusisto" userId="b13870d2-b64b-430f-bd44-9ccc54b51d3e" providerId="ADAL" clId="{C504425A-65C1-4E4B-9828-8D679185DC41}" dt="2026-08-04T09:38:03.197" v="27"/>
          <ac:picMkLst>
            <pc:docMk/>
            <pc:sldMk cId="2329884740" sldId="919"/>
            <ac:picMk id="5" creationId="{9CD3925B-535A-3439-DCAE-650DA516C379}"/>
          </ac:picMkLst>
        </pc:picChg>
        <pc:picChg chg="add mod">
          <ac:chgData name="Henni Kuusisto" userId="b13870d2-b64b-430f-bd44-9ccc54b51d3e" providerId="ADAL" clId="{C504425A-65C1-4E4B-9828-8D679185DC41}" dt="2026-08-04T09:38:03.197" v="27"/>
          <ac:picMkLst>
            <pc:docMk/>
            <pc:sldMk cId="2329884740" sldId="919"/>
            <ac:picMk id="6" creationId="{A9B9E703-049D-0E8F-C700-8BF283932428}"/>
          </ac:picMkLst>
        </pc:picChg>
        <pc:picChg chg="add mod">
          <ac:chgData name="Henni Kuusisto" userId="b13870d2-b64b-430f-bd44-9ccc54b51d3e" providerId="ADAL" clId="{C504425A-65C1-4E4B-9828-8D679185DC41}" dt="2026-08-04T09:38:03.197" v="27"/>
          <ac:picMkLst>
            <pc:docMk/>
            <pc:sldMk cId="2329884740" sldId="919"/>
            <ac:picMk id="13" creationId="{3AF9B887-7A46-51AC-EDBF-A16602185476}"/>
          </ac:picMkLst>
        </pc:picChg>
        <pc:picChg chg="add mod">
          <ac:chgData name="Henni Kuusisto" userId="b13870d2-b64b-430f-bd44-9ccc54b51d3e" providerId="ADAL" clId="{C504425A-65C1-4E4B-9828-8D679185DC41}" dt="2026-08-04T09:38:03.197" v="27"/>
          <ac:picMkLst>
            <pc:docMk/>
            <pc:sldMk cId="2329884740" sldId="919"/>
            <ac:picMk id="16" creationId="{4433FC88-B01D-FBA5-ABED-DD7A93320334}"/>
          </ac:picMkLst>
        </pc:picChg>
      </pc:sldChg>
      <pc:sldChg chg="add del ord">
        <pc:chgData name="Henni Kuusisto" userId="b13870d2-b64b-430f-bd44-9ccc54b51d3e" providerId="ADAL" clId="{C504425A-65C1-4E4B-9828-8D679185DC41}" dt="2026-08-03T10:55:30.842" v="23"/>
        <pc:sldMkLst>
          <pc:docMk/>
          <pc:sldMk cId="2064660401" sldId="925"/>
        </pc:sldMkLst>
      </pc:sldChg>
      <pc:sldChg chg="add del">
        <pc:chgData name="Henni Kuusisto" userId="b13870d2-b64b-430f-bd44-9ccc54b51d3e" providerId="ADAL" clId="{C504425A-65C1-4E4B-9828-8D679185DC41}" dt="2026-08-03T10:53:35.632" v="1"/>
        <pc:sldMkLst>
          <pc:docMk/>
          <pc:sldMk cId="2376708182" sldId="927"/>
        </pc:sldMkLst>
      </pc:sldChg>
      <pc:sldChg chg="modSp">
        <pc:chgData name="Henni Kuusisto" userId="b13870d2-b64b-430f-bd44-9ccc54b51d3e" providerId="ADAL" clId="{C504425A-65C1-4E4B-9828-8D679185DC41}" dt="2026-08-03T10:54:19.106" v="9"/>
        <pc:sldMkLst>
          <pc:docMk/>
          <pc:sldMk cId="2071994559" sldId="930"/>
        </pc:sldMkLst>
        <pc:spChg chg="mod">
          <ac:chgData name="Henni Kuusisto" userId="b13870d2-b64b-430f-bd44-9ccc54b51d3e" providerId="ADAL" clId="{C504425A-65C1-4E4B-9828-8D679185DC41}" dt="2026-08-03T10:54:19.106" v="9"/>
          <ac:spMkLst>
            <pc:docMk/>
            <pc:sldMk cId="2071994559" sldId="930"/>
            <ac:spMk id="2" creationId="{EDB75BF4-F429-31F0-2CDB-61C94A36051E}"/>
          </ac:spMkLst>
        </pc:spChg>
      </pc:sldChg>
      <pc:sldChg chg="add del">
        <pc:chgData name="Henni Kuusisto" userId="b13870d2-b64b-430f-bd44-9ccc54b51d3e" providerId="ADAL" clId="{C504425A-65C1-4E4B-9828-8D679185DC41}" dt="2026-08-03T10:54:10.684" v="8"/>
        <pc:sldMkLst>
          <pc:docMk/>
          <pc:sldMk cId="2778113744" sldId="1762"/>
        </pc:sldMkLst>
      </pc:sldChg>
      <pc:sldChg chg="add del">
        <pc:chgData name="Henni Kuusisto" userId="b13870d2-b64b-430f-bd44-9ccc54b51d3e" providerId="ADAL" clId="{C504425A-65C1-4E4B-9828-8D679185DC41}" dt="2026-08-03T10:55:42.963" v="25"/>
        <pc:sldMkLst>
          <pc:docMk/>
          <pc:sldMk cId="4143972880" sldId="1887"/>
        </pc:sldMkLst>
      </pc:sldChg>
      <pc:sldChg chg="modSp add del mod">
        <pc:chgData name="Henni Kuusisto" userId="b13870d2-b64b-430f-bd44-9ccc54b51d3e" providerId="ADAL" clId="{C504425A-65C1-4E4B-9828-8D679185DC41}" dt="2026-08-03T10:53:35.692" v="2" actId="27636"/>
        <pc:sldMkLst>
          <pc:docMk/>
          <pc:sldMk cId="194339336" sldId="1888"/>
        </pc:sldMkLst>
        <pc:spChg chg="mod">
          <ac:chgData name="Henni Kuusisto" userId="b13870d2-b64b-430f-bd44-9ccc54b51d3e" providerId="ADAL" clId="{C504425A-65C1-4E4B-9828-8D679185DC41}" dt="2026-08-03T10:53:35.692" v="2" actId="27636"/>
          <ac:spMkLst>
            <pc:docMk/>
            <pc:sldMk cId="194339336" sldId="1888"/>
            <ac:spMk id="5" creationId="{96D11A4B-3567-A88B-3071-B64DA79A36F2}"/>
          </ac:spMkLst>
        </pc:spChg>
      </pc:sldChg>
      <pc:sldChg chg="add del">
        <pc:chgData name="Henni Kuusisto" userId="b13870d2-b64b-430f-bd44-9ccc54b51d3e" providerId="ADAL" clId="{C504425A-65C1-4E4B-9828-8D679185DC41}" dt="2026-08-03T10:54:28.060" v="11"/>
        <pc:sldMkLst>
          <pc:docMk/>
          <pc:sldMk cId="3775074878" sldId="1891"/>
        </pc:sldMkLst>
      </pc:sldChg>
      <pc:sldChg chg="add del">
        <pc:chgData name="Henni Kuusisto" userId="b13870d2-b64b-430f-bd44-9ccc54b51d3e" providerId="ADAL" clId="{C504425A-65C1-4E4B-9828-8D679185DC41}" dt="2026-08-03T10:54:43.790" v="13"/>
        <pc:sldMkLst>
          <pc:docMk/>
          <pc:sldMk cId="700454560" sldId="1894"/>
        </pc:sldMkLst>
      </pc:sldChg>
      <pc:sldChg chg="add del">
        <pc:chgData name="Henni Kuusisto" userId="b13870d2-b64b-430f-bd44-9ccc54b51d3e" providerId="ADAL" clId="{C504425A-65C1-4E4B-9828-8D679185DC41}" dt="2026-08-03T10:53:35.632" v="1"/>
        <pc:sldMkLst>
          <pc:docMk/>
          <pc:sldMk cId="2368210608" sldId="1897"/>
        </pc:sldMkLst>
      </pc:sldChg>
      <pc:sldChg chg="modSp mod">
        <pc:chgData name="Henni Kuusisto" userId="b13870d2-b64b-430f-bd44-9ccc54b51d3e" providerId="ADAL" clId="{C504425A-65C1-4E4B-9828-8D679185DC41}" dt="2026-08-03T10:55:01.902" v="15" actId="27636"/>
        <pc:sldMkLst>
          <pc:docMk/>
          <pc:sldMk cId="1473103938" sldId="1898"/>
        </pc:sldMkLst>
        <pc:spChg chg="mod">
          <ac:chgData name="Henni Kuusisto" userId="b13870d2-b64b-430f-bd44-9ccc54b51d3e" providerId="ADAL" clId="{C504425A-65C1-4E4B-9828-8D679185DC41}" dt="2026-08-03T10:55:01.902" v="15" actId="27636"/>
          <ac:spMkLst>
            <pc:docMk/>
            <pc:sldMk cId="1473103938" sldId="1898"/>
            <ac:spMk id="3" creationId="{0C257CC9-587D-4DA1-994B-BF7A210978F3}"/>
          </ac:spMkLst>
        </pc:spChg>
      </pc:sldChg>
      <pc:sldChg chg="add">
        <pc:chgData name="Henni Kuusisto" userId="b13870d2-b64b-430f-bd44-9ccc54b51d3e" providerId="ADAL" clId="{C504425A-65C1-4E4B-9828-8D679185DC41}" dt="2026-08-03T10:53:35.632" v="1"/>
        <pc:sldMkLst>
          <pc:docMk/>
          <pc:sldMk cId="921224234" sldId="1899"/>
        </pc:sldMkLst>
      </pc:sldChg>
      <pc:sldChg chg="add">
        <pc:chgData name="Henni Kuusisto" userId="b13870d2-b64b-430f-bd44-9ccc54b51d3e" providerId="ADAL" clId="{C504425A-65C1-4E4B-9828-8D679185DC41}" dt="2026-08-03T10:53:49.629" v="3"/>
        <pc:sldMkLst>
          <pc:docMk/>
          <pc:sldMk cId="1852134277" sldId="1900"/>
        </pc:sldMkLst>
      </pc:sldChg>
      <pc:sldChg chg="add">
        <pc:chgData name="Henni Kuusisto" userId="b13870d2-b64b-430f-bd44-9ccc54b51d3e" providerId="ADAL" clId="{C504425A-65C1-4E4B-9828-8D679185DC41}" dt="2026-08-03T10:53:56.346" v="5"/>
        <pc:sldMkLst>
          <pc:docMk/>
          <pc:sldMk cId="1034222806" sldId="1901"/>
        </pc:sldMkLst>
      </pc:sldChg>
      <pc:sldChg chg="add">
        <pc:chgData name="Henni Kuusisto" userId="b13870d2-b64b-430f-bd44-9ccc54b51d3e" providerId="ADAL" clId="{C504425A-65C1-4E4B-9828-8D679185DC41}" dt="2026-08-03T10:55:20.393" v="18"/>
        <pc:sldMkLst>
          <pc:docMk/>
          <pc:sldMk cId="3450640741" sldId="1902"/>
        </pc:sldMkLst>
      </pc:sldChg>
      <pc:sldChg chg="add">
        <pc:chgData name="Henni Kuusisto" userId="b13870d2-b64b-430f-bd44-9ccc54b51d3e" providerId="ADAL" clId="{C504425A-65C1-4E4B-9828-8D679185DC41}" dt="2026-08-03T10:55:20.393" v="18"/>
        <pc:sldMkLst>
          <pc:docMk/>
          <pc:sldMk cId="2268831230" sldId="1903"/>
        </pc:sldMkLst>
      </pc:sldChg>
      <pc:sldChg chg="modSp add mod">
        <pc:chgData name="Henni Kuusisto" userId="b13870d2-b64b-430f-bd44-9ccc54b51d3e" providerId="ADAL" clId="{C504425A-65C1-4E4B-9828-8D679185DC41}" dt="2026-08-20T13:40:29.720" v="29" actId="20577"/>
        <pc:sldMkLst>
          <pc:docMk/>
          <pc:sldMk cId="892985935" sldId="1925"/>
        </pc:sldMkLst>
        <pc:graphicFrameChg chg="modGraphic">
          <ac:chgData name="Henni Kuusisto" userId="b13870d2-b64b-430f-bd44-9ccc54b51d3e" providerId="ADAL" clId="{C504425A-65C1-4E4B-9828-8D679185DC41}" dt="2026-08-20T13:40:29.720" v="29" actId="20577"/>
          <ac:graphicFrameMkLst>
            <pc:docMk/>
            <pc:sldMk cId="892985935" sldId="1925"/>
            <ac:graphicFrameMk id="3" creationId="{19862BCC-995B-906B-561D-94CADEF6A9DA}"/>
          </ac:graphicFrameMkLst>
        </pc:graphicFrameChg>
      </pc:sldChg>
      <pc:sldMasterChg chg="delSldLayout">
        <pc:chgData name="Henni Kuusisto" userId="b13870d2-b64b-430f-bd44-9ccc54b51d3e" providerId="ADAL" clId="{C504425A-65C1-4E4B-9828-8D679185DC41}" dt="2026-08-03T10:53:33.588" v="0" actId="47"/>
        <pc:sldMasterMkLst>
          <pc:docMk/>
          <pc:sldMasterMk cId="914652761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DBF70-5D38-4B18-8C84-FBA09B930C34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E180E-120D-4FB0-9FE1-09BB3092078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101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9F130672-33EA-44BD-92E7-DFA8FF58B4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4708917 h 6858000"/>
              <a:gd name="connsiteX5" fmla="*/ 1279918 w 6096000"/>
              <a:gd name="connsiteY5" fmla="*/ 3428999 h 6858000"/>
              <a:gd name="connsiteX6" fmla="*/ 0 w 6096000"/>
              <a:gd name="connsiteY6" fmla="*/ 21490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4708917"/>
                </a:lnTo>
                <a:cubicBezTo>
                  <a:pt x="706879" y="4708917"/>
                  <a:pt x="1279918" y="4135878"/>
                  <a:pt x="1279918" y="3428999"/>
                </a:cubicBezTo>
                <a:cubicBezTo>
                  <a:pt x="1279918" y="2722120"/>
                  <a:pt x="706879" y="2149081"/>
                  <a:pt x="0" y="214908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8793843-FAA3-4784-B1FE-C7A99E5F4D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8175" y="433136"/>
            <a:ext cx="3783826" cy="275523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fi-FI"/>
              <a:t>Esityksen nimi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0B501E0-B355-4F9B-8076-EAF71D612E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8676" y="3428999"/>
            <a:ext cx="3783826" cy="2995865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286FB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Päivämäärä ja esiintyjä</a:t>
            </a:r>
          </a:p>
        </p:txBody>
      </p:sp>
      <p:pic>
        <p:nvPicPr>
          <p:cNvPr id="5" name="Kuva 4" descr="Kuva, joka sisältää kohteen Fontti, logo, Grafiikka, ympyrä&#10;&#10;Tekoälyllä luotu sisältö voi olla virheellistä.">
            <a:extLst>
              <a:ext uri="{FF2B5EF4-FFF2-40B4-BE49-F238E27FC236}">
                <a16:creationId xmlns:a16="http://schemas.microsoft.com/office/drawing/2014/main" id="{B3D51AC8-5D6F-00CE-257C-2FB0A10C5C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10" y="2344410"/>
            <a:ext cx="2169177" cy="216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08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kasvi, puu, havupuu, ikivihreä&#10;&#10;Kuvaus luotu automaattisesti">
            <a:extLst>
              <a:ext uri="{FF2B5EF4-FFF2-40B4-BE49-F238E27FC236}">
                <a16:creationId xmlns:a16="http://schemas.microsoft.com/office/drawing/2014/main" id="{6C9B204A-4BDF-D5ED-9DEA-11322B934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23EB59EE-B204-40F6-31A7-C0C0ABA630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6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kasvi, puu, havupuu, Maakasvi&#10;&#10;Kuvaus luotu automaattisesti">
            <a:extLst>
              <a:ext uri="{FF2B5EF4-FFF2-40B4-BE49-F238E27FC236}">
                <a16:creationId xmlns:a16="http://schemas.microsoft.com/office/drawing/2014/main" id="{4F16420D-D2AB-50F5-F198-51A9094685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C92A85F4-53B7-C89D-EC5C-8E64B581CC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94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kukka, kasvi, terälehti, piha-&#10;&#10;Kuvaus luotu automaattisesti">
            <a:extLst>
              <a:ext uri="{FF2B5EF4-FFF2-40B4-BE49-F238E27FC236}">
                <a16:creationId xmlns:a16="http://schemas.microsoft.com/office/drawing/2014/main" id="{55C33A2D-0B3B-B60C-A07D-E8675B312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485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C95F28CC-D2BE-CBEC-5C6D-3A446F6CE8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8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kasvi, puu, piha-, lehti&#10;&#10;Kuvaus luotu automaattisesti">
            <a:extLst>
              <a:ext uri="{FF2B5EF4-FFF2-40B4-BE49-F238E27FC236}">
                <a16:creationId xmlns:a16="http://schemas.microsoft.com/office/drawing/2014/main" id="{13559D4C-5E3B-31D8-84E4-707041417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75349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2BF6BC81-FA43-F502-DB7F-841C8A81DC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96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uu, piha-, syksy, Twig&#10;&#10;Kuvaus luotu automaattisesti">
            <a:extLst>
              <a:ext uri="{FF2B5EF4-FFF2-40B4-BE49-F238E27FC236}">
                <a16:creationId xmlns:a16="http://schemas.microsoft.com/office/drawing/2014/main" id="{B8098B9B-C927-9676-48A3-F6EB137F30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A7B8E1F1-3352-EC49-8033-3F06B8DF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76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syksy, kasvi, puu, Vaahteranlehti&#10;&#10;Kuvaus luotu automaattisesti">
            <a:extLst>
              <a:ext uri="{FF2B5EF4-FFF2-40B4-BE49-F238E27FC236}">
                <a16:creationId xmlns:a16="http://schemas.microsoft.com/office/drawing/2014/main" id="{BC3D666B-5562-D720-E5D7-D9BA2C337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C9A655AA-3758-D043-F8C9-263ABFB9CF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88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vihannes, herne, tuote, Sokeriherne&#10;&#10;Kuvaus luotu automaattisesti">
            <a:extLst>
              <a:ext uri="{FF2B5EF4-FFF2-40B4-BE49-F238E27FC236}">
                <a16:creationId xmlns:a16="http://schemas.microsoft.com/office/drawing/2014/main" id="{6FD0D354-F46E-7C1C-DC8F-95A474005F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11F11F86-AF2B-366B-96B1-F0AA5DF075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57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Luonnonmukainen ruoka, Superruoka, tuote, Siemenetön hedelmä&#10;&#10;Kuvaus luotu automaattisesti">
            <a:extLst>
              <a:ext uri="{FF2B5EF4-FFF2-40B4-BE49-F238E27FC236}">
                <a16:creationId xmlns:a16="http://schemas.microsoft.com/office/drawing/2014/main" id="{7B1EBD47-F412-D6CF-728A-4AAD29553E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C94146C2-A193-8F1C-FEA3-3F1C96E06D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52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hedelmä, vihreä, Luonnonmukainen ruoka, ruoho&#10;&#10;Kuvaus luotu automaattisesti">
            <a:extLst>
              <a:ext uri="{FF2B5EF4-FFF2-40B4-BE49-F238E27FC236}">
                <a16:creationId xmlns:a16="http://schemas.microsoft.com/office/drawing/2014/main" id="{6D2A88F0-E83B-9185-7B5F-DE1CAA1980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B32A3893-14B7-D929-F824-27E300ED4B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749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Luonnonmukainen ruoka, tuote, Paikallinen ruoka, hedelmä&#10;&#10;Kuvaus luotu automaattisesti">
            <a:extLst>
              <a:ext uri="{FF2B5EF4-FFF2-40B4-BE49-F238E27FC236}">
                <a16:creationId xmlns:a16="http://schemas.microsoft.com/office/drawing/2014/main" id="{629C774E-3BB3-2BC1-3057-261D7C2A96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BE1D5A64-F897-5302-5EE8-E89D48E506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7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rusdia - luettelomainen teksti, kape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114034-4788-4E7D-8FAD-8C978F2D80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3610" y="365125"/>
            <a:ext cx="6605337" cy="1860717"/>
          </a:xfrm>
        </p:spPr>
        <p:txBody>
          <a:bodyPr anchor="b"/>
          <a:lstStyle>
            <a:lvl1pPr>
              <a:defRPr b="1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A34E0C-FFB6-4ADD-AAE0-D747CF66D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0" y="2310063"/>
            <a:ext cx="6605335" cy="386690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400"/>
            </a:lvl4pPr>
            <a:lvl5pPr>
              <a:defRPr sz="1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4A5AD13-518E-457D-9C24-3BAC394C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15788" y="6381709"/>
            <a:ext cx="120315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algn="r"/>
            <a:fld id="{1FEECDAD-FF2E-45AB-89C8-CC474E4868FF}" type="slidenum">
              <a:rPr lang="fi-FI" smtClean="0"/>
              <a:pPr algn="r"/>
              <a:t>‹#›</a:t>
            </a:fld>
            <a:endParaRPr lang="fi-FI"/>
          </a:p>
        </p:txBody>
      </p:sp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3424B478-65C9-4207-9606-E2D1ECD2DA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19988" y="1"/>
            <a:ext cx="4672012" cy="6857999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5" name="Kuva 4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A70014FD-94A7-B35D-83E4-C0733377EE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8" y="6270055"/>
            <a:ext cx="1398915" cy="47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74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vihannes, kasvi, Lehtivihannes, Punajuurenlehti&#10;&#10;Kuvaus luotu automaattisesti">
            <a:extLst>
              <a:ext uri="{FF2B5EF4-FFF2-40B4-BE49-F238E27FC236}">
                <a16:creationId xmlns:a16="http://schemas.microsoft.com/office/drawing/2014/main" id="{EFA3EA96-5604-FB14-9C2A-1BF10FC92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0B3E0B8F-9AAB-9947-C18F-221E46AA7F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82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- Kuva ja otsikko - Mets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kasvi, vihreä, puu, suuri&#10;&#10;Kuvaus luotu automaattisesti">
            <a:extLst>
              <a:ext uri="{FF2B5EF4-FFF2-40B4-BE49-F238E27FC236}">
                <a16:creationId xmlns:a16="http://schemas.microsoft.com/office/drawing/2014/main" id="{E9FCD321-2F4F-4383-B27E-CBEDC94099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174E1CA2-C74E-69F9-CB15-1F31345D1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50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älilehti - Kuva ja otsikko - Must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ruoka, tarjotin, hedelmä, istuminen&#10;&#10;Kuvaus luotu automaattisesti">
            <a:extLst>
              <a:ext uri="{FF2B5EF4-FFF2-40B4-BE49-F238E27FC236}">
                <a16:creationId xmlns:a16="http://schemas.microsoft.com/office/drawing/2014/main" id="{7374E19F-08D8-42CC-B4EE-01B2A5A1BE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5839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834C5116-A468-9600-E39F-1D9096E3C3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03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- Kuva ja otsikko - Kantar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ruoka, paalu, pöytä, lautanen&#10;&#10;Kuvaus luotu automaattisesti">
            <a:extLst>
              <a:ext uri="{FF2B5EF4-FFF2-40B4-BE49-F238E27FC236}">
                <a16:creationId xmlns:a16="http://schemas.microsoft.com/office/drawing/2014/main" id="{FD19B605-F23E-4996-B209-0A29584985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1525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6F3A0BB3-CC71-E7C8-2708-4F9C842A79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82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- Kuva ja otsikko - Villapa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vaatetus, neulepusero, istuminen, sininen&#10;&#10;Kuvaus luotu automaattisesti">
            <a:extLst>
              <a:ext uri="{FF2B5EF4-FFF2-40B4-BE49-F238E27FC236}">
                <a16:creationId xmlns:a16="http://schemas.microsoft.com/office/drawing/2014/main" id="{35B68CA4-1319-4E85-B964-C4BD991223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7EC6E850-35F9-4720-E13D-9D6661523D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33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uvitusdia, kaksi kuvaa, lyhyet 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3424B478-65C9-4207-9606-E2D1ECD2DA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997" y="3429000"/>
            <a:ext cx="6096004" cy="3429000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9EAED76A-E64E-4143-8919-B555FF90025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71863" y="574912"/>
            <a:ext cx="5173579" cy="2279176"/>
          </a:xfrm>
        </p:spPr>
        <p:txBody>
          <a:bodyPr anchor="ctr">
            <a:normAutofit/>
          </a:bodyPr>
          <a:lstStyle>
            <a:lvl1pPr algn="ctr">
              <a:buNone/>
              <a:defRPr sz="26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F570223F-6162-4B76-97DD-6247D8BE9D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6095997" cy="3429000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54C77ACF-C6B6-4A9E-A2B2-B21D1D396D1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1208" y="4003912"/>
            <a:ext cx="5173579" cy="2279176"/>
          </a:xfrm>
        </p:spPr>
        <p:txBody>
          <a:bodyPr anchor="ctr">
            <a:normAutofit/>
          </a:bodyPr>
          <a:lstStyle>
            <a:lvl1pPr algn="ctr">
              <a:buNone/>
              <a:defRPr sz="26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F1D70CBA-BB94-472F-B008-1D7EC528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31630" y="6381709"/>
            <a:ext cx="120315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algn="r"/>
            <a:fld id="{1FEECDAD-FF2E-45AB-89C8-CC474E4868FF}" type="slidenum">
              <a:rPr lang="fi-FI" smtClean="0"/>
              <a:pPr algn="r"/>
              <a:t>‹#›</a:t>
            </a:fld>
            <a:endParaRPr lang="fi-FI"/>
          </a:p>
        </p:txBody>
      </p:sp>
      <p:pic>
        <p:nvPicPr>
          <p:cNvPr id="3" name="Kuva 2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00F2814E-CF8E-2604-E8CD-C0A8E6D71B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87" y="6325881"/>
            <a:ext cx="1398915" cy="47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064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va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C8800B3-2AF0-4E6F-89BD-26DFE43371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sz="3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C3CEF9D9-FD4F-3246-A048-52E39F6F6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2924" y="928548"/>
            <a:ext cx="6466152" cy="2081719"/>
          </a:xfr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87802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erusdia - lyhyt teksti, paino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114034-4788-4E7D-8FAD-8C978F2D80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3611" y="365124"/>
            <a:ext cx="5173579" cy="2498391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A34E0C-FFB6-4ADD-AAE0-D747CF66D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1" y="3043451"/>
            <a:ext cx="5173579" cy="3133512"/>
          </a:xfrm>
        </p:spPr>
        <p:txBody>
          <a:bodyPr/>
          <a:lstStyle>
            <a:lvl1pPr algn="l">
              <a:buFont typeface="Arial" panose="020B0604020202020204" pitchFamily="34" charset="0"/>
              <a:buChar char="•"/>
              <a:defRPr sz="2600"/>
            </a:lvl1pPr>
            <a:lvl2pPr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4A5AD13-518E-457D-9C24-3BAC394C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84572" y="6381709"/>
            <a:ext cx="120315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algn="r"/>
            <a:fld id="{1FEECDAD-FF2E-45AB-89C8-CC474E4868FF}" type="slidenum">
              <a:rPr lang="fi-FI" smtClean="0"/>
              <a:pPr algn="r"/>
              <a:t>‹#›</a:t>
            </a:fld>
            <a:endParaRPr lang="fi-FI"/>
          </a:p>
        </p:txBody>
      </p:sp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3424B478-65C9-4207-9606-E2D1ECD2DA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7999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5" name="Kuva 4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FD49260F-E924-68D9-2955-2DC0A4B159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8" y="6270055"/>
            <a:ext cx="1398915" cy="47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3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rusdia - lyhyt teksti, neljän kuvan ryhm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114034-4788-4E7D-8FAD-8C978F2D80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3611" y="365125"/>
            <a:ext cx="5173579" cy="2202136"/>
          </a:xfrm>
        </p:spPr>
        <p:txBody>
          <a:bodyPr anchor="b"/>
          <a:lstStyle>
            <a:lvl1pPr>
              <a:defRPr b="1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A34E0C-FFB6-4ADD-AAE0-D747CF66D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1" y="2701264"/>
            <a:ext cx="5173579" cy="3475699"/>
          </a:xfrm>
        </p:spPr>
        <p:txBody>
          <a:bodyPr/>
          <a:lstStyle>
            <a:lvl1pPr algn="l">
              <a:buFont typeface="Arial" panose="020B0604020202020204" pitchFamily="34" charset="0"/>
              <a:buChar char="•"/>
              <a:defRPr sz="26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4A5AD13-518E-457D-9C24-3BAC394C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84572" y="6381709"/>
            <a:ext cx="120315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algn="r"/>
            <a:fld id="{1FEECDAD-FF2E-45AB-89C8-CC474E4868FF}" type="slidenum">
              <a:rPr lang="fi-FI" smtClean="0"/>
              <a:pPr algn="r"/>
              <a:t>‹#›</a:t>
            </a:fld>
            <a:endParaRPr lang="fi-FI"/>
          </a:p>
        </p:txBody>
      </p:sp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3424B478-65C9-4207-9606-E2D1ECD2DA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16188" y="2"/>
            <a:ext cx="2975811" cy="3344778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Kuvan paikkamerkki 15">
            <a:extLst>
              <a:ext uri="{FF2B5EF4-FFF2-40B4-BE49-F238E27FC236}">
                <a16:creationId xmlns:a16="http://schemas.microsoft.com/office/drawing/2014/main" id="{8C494528-3791-4799-8681-9441AB64B4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6189" y="3513220"/>
            <a:ext cx="2975811" cy="3344778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Kuvan paikkamerkki 15">
            <a:extLst>
              <a:ext uri="{FF2B5EF4-FFF2-40B4-BE49-F238E27FC236}">
                <a16:creationId xmlns:a16="http://schemas.microsoft.com/office/drawing/2014/main" id="{BAFAA222-D20C-4062-BE54-92562A34D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-3"/>
            <a:ext cx="2975811" cy="3344778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1" name="Kuvan paikkamerkki 15">
            <a:extLst>
              <a:ext uri="{FF2B5EF4-FFF2-40B4-BE49-F238E27FC236}">
                <a16:creationId xmlns:a16="http://schemas.microsoft.com/office/drawing/2014/main" id="{6AAD6113-3035-4D36-8C51-CC3EC3D86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5999" y="3501190"/>
            <a:ext cx="2975811" cy="3344778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5" name="Kuva 4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167E3F4D-6F3F-8661-9FA2-A95AEC7956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8" y="6270055"/>
            <a:ext cx="1398915" cy="47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7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itusdia, kolme kuvaa, lyhyt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F570223F-6162-4B76-97DD-6247D8BE9D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5991727" cy="3294997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54C77ACF-C6B6-4A9E-A2B2-B21D1D396D1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1208" y="4003912"/>
            <a:ext cx="5173579" cy="2279176"/>
          </a:xfrm>
        </p:spPr>
        <p:txBody>
          <a:bodyPr anchor="ctr">
            <a:normAutofit/>
          </a:bodyPr>
          <a:lstStyle>
            <a:lvl1pPr algn="ctr">
              <a:buNone/>
              <a:defRPr sz="26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Kuvan paikkamerkki 7">
            <a:extLst>
              <a:ext uri="{FF2B5EF4-FFF2-40B4-BE49-F238E27FC236}">
                <a16:creationId xmlns:a16="http://schemas.microsoft.com/office/drawing/2014/main" id="{E1037746-D505-4B54-9622-F01D81E77D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0273" y="0"/>
            <a:ext cx="5991727" cy="3294996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CADCCD82-E1D4-4BE7-AFF3-33AD53B5153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00272" y="3563003"/>
            <a:ext cx="5991728" cy="3294997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54795CB-B10B-4EB2-9D39-11D96DFD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31630" y="6381709"/>
            <a:ext cx="120315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algn="r"/>
            <a:fld id="{1FEECDAD-FF2E-45AB-89C8-CC474E4868FF}" type="slidenum">
              <a:rPr lang="fi-FI" smtClean="0"/>
              <a:pPr algn="r"/>
              <a:t>‹#›</a:t>
            </a:fld>
            <a:endParaRPr lang="fi-FI"/>
          </a:p>
        </p:txBody>
      </p:sp>
      <p:pic>
        <p:nvPicPr>
          <p:cNvPr id="3" name="Kuva 2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5B4644BD-221F-4FF1-9112-CB340F1C89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8" y="6270055"/>
            <a:ext cx="1398915" cy="47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tusdia, kuusi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3424B478-65C9-4207-9606-E2D1ECD2DA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3152061"/>
            <a:ext cx="3940232" cy="2967645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31" name="Kuva 30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132C9718-BE18-4CB8-397D-CF2F47BB18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21" y="6359542"/>
            <a:ext cx="1031164" cy="342288"/>
          </a:xfrm>
          <a:prstGeom prst="rect">
            <a:avLst/>
          </a:prstGeom>
        </p:spPr>
      </p:pic>
      <p:pic>
        <p:nvPicPr>
          <p:cNvPr id="32" name="Kuva 31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44628850-A64A-0830-5F1A-0237588A9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11" y="6381709"/>
            <a:ext cx="1031164" cy="342288"/>
          </a:xfrm>
          <a:prstGeom prst="rect">
            <a:avLst/>
          </a:prstGeom>
        </p:spPr>
      </p:pic>
      <p:sp>
        <p:nvSpPr>
          <p:cNvPr id="37" name="Kuvan paikkamerkki 15">
            <a:extLst>
              <a:ext uri="{FF2B5EF4-FFF2-40B4-BE49-F238E27FC236}">
                <a16:creationId xmlns:a16="http://schemas.microsoft.com/office/drawing/2014/main" id="{0A3B8590-0379-06E5-2673-40870694B1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" y="0"/>
            <a:ext cx="3940232" cy="2967645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8" name="Kuvan paikkamerkki 15">
            <a:extLst>
              <a:ext uri="{FF2B5EF4-FFF2-40B4-BE49-F238E27FC236}">
                <a16:creationId xmlns:a16="http://schemas.microsoft.com/office/drawing/2014/main" id="{2038C9B5-E44C-B118-F335-1024CACC7C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25884" y="0"/>
            <a:ext cx="3940232" cy="2967645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9" name="Kuvan paikkamerkki 15">
            <a:extLst>
              <a:ext uri="{FF2B5EF4-FFF2-40B4-BE49-F238E27FC236}">
                <a16:creationId xmlns:a16="http://schemas.microsoft.com/office/drawing/2014/main" id="{20103B49-974B-1D4F-BDB7-56999092BF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1766" y="-2"/>
            <a:ext cx="3940232" cy="2967645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0" name="Kuvan paikkamerkki 15">
            <a:extLst>
              <a:ext uri="{FF2B5EF4-FFF2-40B4-BE49-F238E27FC236}">
                <a16:creationId xmlns:a16="http://schemas.microsoft.com/office/drawing/2014/main" id="{8E2427DD-46CA-E050-E715-1AF3AD9AB2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25884" y="3152061"/>
            <a:ext cx="3940232" cy="2967645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1" name="Kuvan paikkamerkki 15">
            <a:extLst>
              <a:ext uri="{FF2B5EF4-FFF2-40B4-BE49-F238E27FC236}">
                <a16:creationId xmlns:a16="http://schemas.microsoft.com/office/drawing/2014/main" id="{38B5032F-6B3C-675F-0E5C-EE5D409BF72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51768" y="3152061"/>
            <a:ext cx="3940232" cy="2967645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3" name="Kuva 2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4F904ECA-A67F-A640-A0F7-0F5D0F29B6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8" y="6270055"/>
            <a:ext cx="1398915" cy="47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tai lyhyt ajatus pelkkänä tekstin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F080E58-FE79-49F2-9E6D-2F3447B011EE}"/>
              </a:ext>
            </a:extLst>
          </p:cNvPr>
          <p:cNvSpPr/>
          <p:nvPr/>
        </p:nvSpPr>
        <p:spPr>
          <a:xfrm>
            <a:off x="0" y="0"/>
            <a:ext cx="12192000" cy="5961862"/>
          </a:xfrm>
          <a:prstGeom prst="rect">
            <a:avLst/>
          </a:prstGeom>
          <a:solidFill>
            <a:srgbClr val="286FB7"/>
          </a:solidFill>
          <a:ln>
            <a:solidFill>
              <a:srgbClr val="286F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54C77ACF-C6B6-4A9E-A2B2-B21D1D396D1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33467" y="896138"/>
            <a:ext cx="9725066" cy="3922295"/>
          </a:xfrm>
        </p:spPr>
        <p:txBody>
          <a:bodyPr anchor="ctr">
            <a:normAutofit/>
          </a:bodyPr>
          <a:lstStyle>
            <a:lvl1pPr algn="ctr">
              <a:buNone/>
              <a:defRPr sz="3600" b="1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54795CB-B10B-4EB2-9D39-11D96DFD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398" y="6381709"/>
            <a:ext cx="120315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algn="r"/>
            <a:fld id="{1FEECDAD-FF2E-45AB-89C8-CC474E4868FF}" type="slidenum">
              <a:rPr lang="fi-FI" smtClean="0"/>
              <a:pPr algn="r"/>
              <a:t>‹#›</a:t>
            </a:fld>
            <a:endParaRPr lang="fi-FI"/>
          </a:p>
        </p:txBody>
      </p:sp>
      <p:pic>
        <p:nvPicPr>
          <p:cNvPr id="3" name="Kuva 2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5D5E10CB-0C8F-2E64-CF1F-DB041A15C6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8" y="6270055"/>
            <a:ext cx="1398915" cy="47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8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lehti - Kuva ja otsikko - Marttaruu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henkilö, mies, ulko, vaatetus&#10;&#10;Kuvaus luotu automaattisesti">
            <a:extLst>
              <a:ext uri="{FF2B5EF4-FFF2-40B4-BE49-F238E27FC236}">
                <a16:creationId xmlns:a16="http://schemas.microsoft.com/office/drawing/2014/main" id="{7C4FE22B-3E92-48B8-9B80-74E981D99B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03FBF456-8D98-E3F4-6A6C-79CB5BC3E8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8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Välilehti - Kuva ja otsikko - Kan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hedelmä, mansikka, Luonnonmukainen ruoka, marja&#10;&#10;Kuvaus luotu automaattisesti">
            <a:extLst>
              <a:ext uri="{FF2B5EF4-FFF2-40B4-BE49-F238E27FC236}">
                <a16:creationId xmlns:a16="http://schemas.microsoft.com/office/drawing/2014/main" id="{B9D66A7D-1E4D-32E7-C172-52613555F7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A969BA7A-569F-487A-86D1-27B1B9B79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28716" y="1279478"/>
            <a:ext cx="8734567" cy="4299044"/>
          </a:xfrm>
        </p:spPr>
        <p:txBody>
          <a:bodyPr anchor="ctr">
            <a:noAutofit/>
          </a:bodyPr>
          <a:lstStyle>
            <a:lvl1pPr algn="ctr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Otsikko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1AE4D50-4943-4CF9-BD44-E29D1800E6A0}"/>
              </a:ext>
            </a:extLst>
          </p:cNvPr>
          <p:cNvSpPr txBox="1">
            <a:spLocks/>
          </p:cNvSpPr>
          <p:nvPr/>
        </p:nvSpPr>
        <p:spPr>
          <a:xfrm>
            <a:off x="10889120" y="6393741"/>
            <a:ext cx="1203157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EECDAD-FF2E-45AB-89C8-CC474E4868FF}" type="slidenum">
              <a:rPr lang="fi-FI" smtClean="0">
                <a:solidFill>
                  <a:schemeClr val="bg1"/>
                </a:solidFill>
              </a:rPr>
              <a:pPr/>
              <a:t>‹#›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" name="Kuva 1" descr="Kuva, joka sisältää kohteen Fontti, Grafiikka, logo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55C15C54-0703-8B45-37BF-28EB6E14DC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4" y="6171993"/>
            <a:ext cx="1642537" cy="4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35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E501F4C-10FB-44BE-8C70-F9F0627DC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42" y="365125"/>
            <a:ext cx="1072815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5924110-A9C6-46B8-A719-88A3C13AC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642" y="1825625"/>
            <a:ext cx="107281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91465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4" r:id="rId3"/>
    <p:sldLayoutId id="2147483664" r:id="rId4"/>
    <p:sldLayoutId id="2147483663" r:id="rId5"/>
    <p:sldLayoutId id="2147483662" r:id="rId6"/>
    <p:sldLayoutId id="2147483665" r:id="rId7"/>
    <p:sldLayoutId id="2147483673" r:id="rId8"/>
    <p:sldLayoutId id="2147483687" r:id="rId9"/>
    <p:sldLayoutId id="2147483692" r:id="rId10"/>
    <p:sldLayoutId id="2147483690" r:id="rId11"/>
    <p:sldLayoutId id="2147483688" r:id="rId12"/>
    <p:sldLayoutId id="2147483689" r:id="rId13"/>
    <p:sldLayoutId id="2147483691" r:id="rId14"/>
    <p:sldLayoutId id="2147483693" r:id="rId15"/>
    <p:sldLayoutId id="2147483685" r:id="rId16"/>
    <p:sldLayoutId id="2147483679" r:id="rId17"/>
    <p:sldLayoutId id="2147483680" r:id="rId18"/>
    <p:sldLayoutId id="2147483681" r:id="rId19"/>
    <p:sldLayoutId id="2147483682" r:id="rId20"/>
    <p:sldLayoutId id="2147483666" r:id="rId21"/>
    <p:sldLayoutId id="2147483677" r:id="rId22"/>
    <p:sldLayoutId id="2147483672" r:id="rId23"/>
    <p:sldLayoutId id="2147483675" r:id="rId24"/>
    <p:sldLayoutId id="2147483695" r:id="rId25"/>
    <p:sldLayoutId id="214748369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286FB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4F734ED4-3619-A4A0-4DE3-14E83B4FC8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Martat 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D2B89FE2-EC12-D08F-F6CA-406C4D2E4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1CFAC336-7D11-2F2D-E1A0-E044C1DEAE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1" b="8281"/>
          <a:stretch>
            <a:fillRect/>
          </a:stretch>
        </p:blipFill>
        <p:spPr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4708917 h 6858000"/>
              <a:gd name="connsiteX5" fmla="*/ 1279918 w 6096000"/>
              <a:gd name="connsiteY5" fmla="*/ 3428999 h 6858000"/>
              <a:gd name="connsiteX6" fmla="*/ 0 w 6096000"/>
              <a:gd name="connsiteY6" fmla="*/ 21490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4708917"/>
                </a:lnTo>
                <a:cubicBezTo>
                  <a:pt x="706879" y="4708917"/>
                  <a:pt x="1279918" y="4135878"/>
                  <a:pt x="1279918" y="3428999"/>
                </a:cubicBezTo>
                <a:cubicBezTo>
                  <a:pt x="1279918" y="2722120"/>
                  <a:pt x="706879" y="2149081"/>
                  <a:pt x="0" y="214908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1224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EDB75BF4-F429-31F0-2CDB-61C94A3605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Jäsenyys ja yhdistykset</a:t>
            </a:r>
          </a:p>
        </p:txBody>
      </p:sp>
    </p:spTree>
    <p:extLst>
      <p:ext uri="{BB962C8B-B14F-4D97-AF65-F5344CB8AC3E}">
        <p14:creationId xmlns:p14="http://schemas.microsoft.com/office/powerpoint/2010/main" val="207199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5059A7-2649-47BB-9D27-CF723B1B1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1" y="639445"/>
            <a:ext cx="5173579" cy="851028"/>
          </a:xfrm>
        </p:spPr>
        <p:txBody>
          <a:bodyPr>
            <a:normAutofit fontScale="90000"/>
          </a:bodyPr>
          <a:lstStyle/>
          <a:p>
            <a:r>
              <a:rPr lang="fi-FI"/>
              <a:t>Martat </a:t>
            </a:r>
            <a:br>
              <a:rPr lang="fi-FI"/>
            </a:br>
            <a:r>
              <a:rPr lang="fi-FI"/>
              <a:t>kuuluu kaikille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6D3C4C-7BA1-4E74-AF03-E4DF91BF8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1" y="1490473"/>
            <a:ext cx="5173579" cy="472808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i-FI" dirty="0"/>
              <a:t>Kaikki ovat tervetulleita mukaan ja toivottuja Marttoihin iästä, sukupuolesta, kansalaisuudesta, seksuaalisesta suuntautumisesta, uskonnosta, vakaumuksesta tai muusta taustasta riippumatta.</a:t>
            </a:r>
          </a:p>
          <a:p>
            <a:r>
              <a:rPr lang="fi-FI" dirty="0"/>
              <a:t>Marttojen parissa oppii uusia taitoja ja pääsee vaikuttamaan lähiympäristöön sekä yhteiskuntaan.</a:t>
            </a:r>
          </a:p>
          <a:p>
            <a:r>
              <a:rPr lang="fi-FI" dirty="0"/>
              <a:t>Martat muuttavat maailmaa tekemällä pieniä asioita isosti.</a:t>
            </a:r>
          </a:p>
          <a:p>
            <a:r>
              <a:rPr lang="fi-FI" dirty="0"/>
              <a:t>Mukaan pääsee liittymällä jäseneksi marttayhdistykseen tai toimintaryhmään. </a:t>
            </a:r>
          </a:p>
          <a:p>
            <a:r>
              <a:rPr lang="fi-FI" dirty="0"/>
              <a:t>Martat on vahva ja vaikuttava yhteisö. Noin 35 000 </a:t>
            </a:r>
            <a:r>
              <a:rPr lang="fi-FI" dirty="0" err="1"/>
              <a:t>marttaa</a:t>
            </a:r>
            <a:r>
              <a:rPr lang="fi-FI" dirty="0"/>
              <a:t> toimii yli 900 marttayhdistyksessä eri puolilla Suomea.</a:t>
            </a:r>
          </a:p>
          <a:p>
            <a:endParaRPr lang="fi-FI" dirty="0"/>
          </a:p>
        </p:txBody>
      </p:sp>
      <p:pic>
        <p:nvPicPr>
          <p:cNvPr id="8" name="Kuvan paikkamerkki 7" descr="Kuva, joka sisältää kohteen vaate, puu, piha-, henkilö&#10;&#10;Tekoälyn luoma sisältö voi olla virheellistä.">
            <a:extLst>
              <a:ext uri="{FF2B5EF4-FFF2-40B4-BE49-F238E27FC236}">
                <a16:creationId xmlns:a16="http://schemas.microsoft.com/office/drawing/2014/main" id="{0A3094D0-B29C-317B-CDC0-D37F2EEA6B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29" r="-328" b="11681"/>
          <a:stretch/>
        </p:blipFill>
        <p:spPr>
          <a:xfrm>
            <a:off x="6096000" y="0"/>
            <a:ext cx="6228113" cy="6858012"/>
          </a:xfrm>
        </p:spPr>
      </p:pic>
    </p:spTree>
    <p:extLst>
      <p:ext uri="{BB962C8B-B14F-4D97-AF65-F5344CB8AC3E}">
        <p14:creationId xmlns:p14="http://schemas.microsoft.com/office/powerpoint/2010/main" val="4167536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 descr="Kuva, joka sisältää kohteen valkoinen, muotoilu&#10;&#10;Tekoälyn luoma sisältö voi olla virheellistä.">
            <a:extLst>
              <a:ext uri="{FF2B5EF4-FFF2-40B4-BE49-F238E27FC236}">
                <a16:creationId xmlns:a16="http://schemas.microsoft.com/office/drawing/2014/main" id="{4A25AB25-7E33-0BD9-9194-9B958E916F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18" y="-74342"/>
            <a:ext cx="3502396" cy="350606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90B2CB-6BFD-B2AE-E6FD-3E83A7A9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1" y="10639"/>
            <a:ext cx="5173579" cy="2498391"/>
          </a:xfrm>
        </p:spPr>
        <p:txBody>
          <a:bodyPr/>
          <a:lstStyle/>
          <a:p>
            <a:r>
              <a:rPr lang="fi-FI"/>
              <a:t>Marttayhdistysten toiminnan pääteemat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DB1489-3F68-2DCD-EEA7-63605732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1" y="2743235"/>
            <a:ext cx="5173579" cy="3133512"/>
          </a:xfrm>
        </p:spPr>
        <p:txBody>
          <a:bodyPr>
            <a:normAutofit lnSpcReduction="10000"/>
          </a:bodyPr>
          <a:lstStyle/>
          <a:p>
            <a:r>
              <a:rPr lang="fi-FI"/>
              <a:t>Kädentaidot</a:t>
            </a:r>
          </a:p>
          <a:p>
            <a:r>
              <a:rPr lang="fi-FI"/>
              <a:t>Ruoka ja ravitsemus</a:t>
            </a:r>
          </a:p>
          <a:p>
            <a:r>
              <a:rPr lang="fi-FI"/>
              <a:t>Hyvinvointi</a:t>
            </a:r>
          </a:p>
          <a:p>
            <a:r>
              <a:rPr lang="fi-FI"/>
              <a:t>Kulttuuri</a:t>
            </a:r>
          </a:p>
          <a:p>
            <a:r>
              <a:rPr lang="fi-FI"/>
              <a:t>Luonnontuotteet</a:t>
            </a:r>
          </a:p>
          <a:p>
            <a:r>
              <a:rPr lang="fi-FI"/>
              <a:t>Kotipuutarha ja huonekasvit</a:t>
            </a:r>
          </a:p>
          <a:p>
            <a:r>
              <a:rPr lang="fi-FI"/>
              <a:t>Liikunta</a:t>
            </a:r>
          </a:p>
          <a:p>
            <a:endParaRPr lang="fi-FI"/>
          </a:p>
        </p:txBody>
      </p:sp>
      <p:pic>
        <p:nvPicPr>
          <p:cNvPr id="12" name="Kuvan paikkamerkki 21" descr="Kuva, joka sisältää kohteen Grafiikka, graafinen suunnittelu, taide, muotoilu&#10;&#10;Tekoälyn luoma sisältö voi olla virheellistä.">
            <a:extLst>
              <a:ext uri="{FF2B5EF4-FFF2-40B4-BE49-F238E27FC236}">
                <a16:creationId xmlns:a16="http://schemas.microsoft.com/office/drawing/2014/main" id="{CD2A4760-E5C5-9940-6DB8-93CCB9E470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5" r="3275"/>
          <a:stretch>
            <a:fillRect/>
          </a:stretch>
        </p:blipFill>
        <p:spPr>
          <a:xfrm>
            <a:off x="9166875" y="202333"/>
            <a:ext cx="2760028" cy="2958783"/>
          </a:xfrm>
          <a:prstGeom prst="rect">
            <a:avLst/>
          </a:prstGeom>
        </p:spPr>
      </p:pic>
      <p:pic>
        <p:nvPicPr>
          <p:cNvPr id="7" name="Kuva 6" descr="Kuva, joka sisältää kohteen Välipala, pöytäastiasto, ruoka, pöytä&#10;&#10;Tekoälyn luoma sisältö voi olla virheellistä.">
            <a:extLst>
              <a:ext uri="{FF2B5EF4-FFF2-40B4-BE49-F238E27FC236}">
                <a16:creationId xmlns:a16="http://schemas.microsoft.com/office/drawing/2014/main" id="{9FB8F94A-0465-21AB-7F02-4C9BC7266E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" t="10767" r="156" b="19081"/>
          <a:stretch/>
        </p:blipFill>
        <p:spPr>
          <a:xfrm>
            <a:off x="8873268" y="3429317"/>
            <a:ext cx="3338791" cy="3429216"/>
          </a:xfrm>
          <a:prstGeom prst="rect">
            <a:avLst/>
          </a:prstGeom>
        </p:spPr>
      </p:pic>
      <p:pic>
        <p:nvPicPr>
          <p:cNvPr id="11" name="Kuva 10" descr="Kuva, joka sisältää kohteen henkilö, vaate, yrtti, maa&#10;&#10;Tekoälyn luoma sisältö voi olla virheellistä.">
            <a:extLst>
              <a:ext uri="{FF2B5EF4-FFF2-40B4-BE49-F238E27FC236}">
                <a16:creationId xmlns:a16="http://schemas.microsoft.com/office/drawing/2014/main" id="{2BE925D3-47C8-122B-1D28-7FCC8572144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87" r="17587"/>
          <a:stretch/>
        </p:blipFill>
        <p:spPr>
          <a:xfrm>
            <a:off x="5535019" y="-1710"/>
            <a:ext cx="3340606" cy="3429000"/>
          </a:xfrm>
          <a:prstGeom prst="rect">
            <a:avLst/>
          </a:prstGeom>
        </p:spPr>
      </p:pic>
      <p:pic>
        <p:nvPicPr>
          <p:cNvPr id="14" name="Kuva 13" descr="Kuva, joka sisältää kohteen vaate, Neulominen, lanka, kuluminen&#10;&#10;Tekoälyn luoma sisältö voi olla virheellistä.">
            <a:extLst>
              <a:ext uri="{FF2B5EF4-FFF2-40B4-BE49-F238E27FC236}">
                <a16:creationId xmlns:a16="http://schemas.microsoft.com/office/drawing/2014/main" id="{8DB71557-EB65-57FF-80D6-7B26A161525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10" r="17510"/>
          <a:stretch/>
        </p:blipFill>
        <p:spPr>
          <a:xfrm>
            <a:off x="5536878" y="3429149"/>
            <a:ext cx="334060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074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774AE-CF54-A6AD-D6D1-686EF39B8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8902EF2-65E0-F028-DF6C-615A19AC1B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Varautuminen</a:t>
            </a:r>
          </a:p>
        </p:txBody>
      </p:sp>
    </p:spTree>
    <p:extLst>
      <p:ext uri="{BB962C8B-B14F-4D97-AF65-F5344CB8AC3E}">
        <p14:creationId xmlns:p14="http://schemas.microsoft.com/office/powerpoint/2010/main" val="1642413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vaate, henkilö, Ihmisen kasvot, jalkineet&#10;&#10;Tekoälyn luoma sisältö voi olla virheellistä.">
            <a:extLst>
              <a:ext uri="{FF2B5EF4-FFF2-40B4-BE49-F238E27FC236}">
                <a16:creationId xmlns:a16="http://schemas.microsoft.com/office/drawing/2014/main" id="{C6353CBF-A9B9-C7DC-561F-36ED168814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85" b="15785"/>
          <a:stretch/>
        </p:blipFill>
        <p:spPr>
          <a:xfrm>
            <a:off x="5527585" y="0"/>
            <a:ext cx="3340606" cy="3429000"/>
          </a:xfrm>
          <a:prstGeom prst="rect">
            <a:avLst/>
          </a:prstGeom>
        </p:spPr>
      </p:pic>
      <p:pic>
        <p:nvPicPr>
          <p:cNvPr id="7" name="Kuva 6" descr="Kuva, joka sisältää kohteen vihannes, tuote, juures, vegaaniravitsemus&#10;&#10;Tekoälyn luoma sisältö voi olla virheellistä.">
            <a:extLst>
              <a:ext uri="{FF2B5EF4-FFF2-40B4-BE49-F238E27FC236}">
                <a16:creationId xmlns:a16="http://schemas.microsoft.com/office/drawing/2014/main" id="{A8172F36-B084-C953-956E-1B5B53FE46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26" r="17526"/>
          <a:stretch/>
        </p:blipFill>
        <p:spPr>
          <a:xfrm>
            <a:off x="5531153" y="3432717"/>
            <a:ext cx="3457399" cy="3429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14A2DFF-3DC0-4C3C-9134-6A7503047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12" y="464085"/>
            <a:ext cx="5173579" cy="986155"/>
          </a:xfrm>
        </p:spPr>
        <p:txBody>
          <a:bodyPr/>
          <a:lstStyle/>
          <a:p>
            <a:r>
              <a:rPr lang="fi-FI"/>
              <a:t>Varautuminen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F1A533-BC62-42CE-AC94-5EC6E1284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811" y="1625600"/>
            <a:ext cx="5482389" cy="458216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200"/>
              <a:t>Arjen hallinta on edellytys omatoimiselle varautumiselle.</a:t>
            </a:r>
          </a:p>
          <a:p>
            <a:r>
              <a:rPr lang="fi-FI" sz="2200"/>
              <a:t>Kotitalouksien oma varautuminen luo edellytykset yhteiskunnan selviämiselle häiriö- ja kriisitilanteissa.</a:t>
            </a:r>
            <a:endParaRPr lang="fi-FI" sz="2200">
              <a:ea typeface="Calibri"/>
              <a:cs typeface="Calibri"/>
            </a:endParaRPr>
          </a:p>
          <a:p>
            <a:r>
              <a:rPr lang="fi-FI" sz="2200"/>
              <a:t>Erilaiset taidot parantavat kykyä varautua </a:t>
            </a:r>
            <a:br>
              <a:rPr lang="fi-FI" sz="2200"/>
            </a:br>
            <a:r>
              <a:rPr lang="fi-FI" sz="2200"/>
              <a:t>ja neuvomme näitä taitoja.</a:t>
            </a:r>
            <a:endParaRPr lang="fi-FI" sz="2200">
              <a:ea typeface="Calibri"/>
              <a:cs typeface="Calibri"/>
            </a:endParaRPr>
          </a:p>
          <a:p>
            <a:r>
              <a:rPr lang="fi-FI" sz="2200"/>
              <a:t>Olennaista on myös henkinen kriisinkestävyys, toivo ja tulevaisuususko.</a:t>
            </a:r>
            <a:endParaRPr lang="fi-FI" sz="2200">
              <a:ea typeface="Calibri"/>
              <a:cs typeface="Calibri"/>
            </a:endParaRPr>
          </a:p>
          <a:p>
            <a:r>
              <a:rPr lang="fi-FI" sz="2200">
                <a:ea typeface="Calibri"/>
                <a:cs typeface="Calibri"/>
              </a:rPr>
              <a:t>Kehitämme vapaaehtoisten </a:t>
            </a:r>
            <a:r>
              <a:rPr lang="fi-FI" sz="2200" err="1">
                <a:ea typeface="Calibri"/>
                <a:cs typeface="Calibri"/>
              </a:rPr>
              <a:t>varautumismarttojen</a:t>
            </a:r>
            <a:r>
              <a:rPr lang="fi-FI" sz="2200">
                <a:ea typeface="Calibri"/>
                <a:cs typeface="Calibri"/>
              </a:rPr>
              <a:t> koulutusta.</a:t>
            </a:r>
          </a:p>
        </p:txBody>
      </p:sp>
      <p:pic>
        <p:nvPicPr>
          <p:cNvPr id="9" name="Kuva 8" descr="Kuva, joka sisältää kohteen taivas, piha-, vesi, pilvi&#10;&#10;Tekoälyn luoma sisältö voi olla virheellistä.">
            <a:extLst>
              <a:ext uri="{FF2B5EF4-FFF2-40B4-BE49-F238E27FC236}">
                <a16:creationId xmlns:a16="http://schemas.microsoft.com/office/drawing/2014/main" id="{100D81CE-171B-E539-7082-01354B2B643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19" t="-54" r="14079" b="-217"/>
          <a:stretch/>
        </p:blipFill>
        <p:spPr>
          <a:xfrm>
            <a:off x="8861800" y="-1859"/>
            <a:ext cx="3332763" cy="3438319"/>
          </a:xfrm>
          <a:prstGeom prst="rect">
            <a:avLst/>
          </a:prstGeom>
        </p:spPr>
      </p:pic>
      <p:pic>
        <p:nvPicPr>
          <p:cNvPr id="11" name="Kuva 10" descr="Kuva, joka sisältää kohteen ruoka, pata, Ruoanlaitto- ja leivontavälineet, pöytä&#10;&#10;Tekoälyn luoma sisältö voi olla virheellistä.">
            <a:extLst>
              <a:ext uri="{FF2B5EF4-FFF2-40B4-BE49-F238E27FC236}">
                <a16:creationId xmlns:a16="http://schemas.microsoft.com/office/drawing/2014/main" id="{EBCBD683-07EA-4BB9-C9E9-9EE426103E1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4" t="2963" r="56" b="28704"/>
          <a:stretch/>
        </p:blipFill>
        <p:spPr>
          <a:xfrm>
            <a:off x="8856225" y="3430859"/>
            <a:ext cx="3349916" cy="343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082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37C47C-62FB-4D3D-B63A-19683A1F7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35" y="-144068"/>
            <a:ext cx="5482389" cy="1931035"/>
          </a:xfrm>
        </p:spPr>
        <p:txBody>
          <a:bodyPr anchor="b">
            <a:normAutofit/>
          </a:bodyPr>
          <a:lstStyle/>
          <a:p>
            <a:r>
              <a:rPr lang="fi-FI" sz="3600"/>
              <a:t>Marttojen rooli yhteiskunnan kokonaisturvallisuudessa</a:t>
            </a:r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F013A4-70BB-4340-8716-81EB9B45B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35" y="1916399"/>
            <a:ext cx="5173579" cy="39738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/>
              <a:t>Arjen hallinta ja taidot luovat perustan toimivalle yhteiskunnalle.</a:t>
            </a:r>
          </a:p>
          <a:p>
            <a:r>
              <a:rPr lang="fi-FI" sz="2400"/>
              <a:t>Lisäämme osallisuutta ja vähennämme eriarvoisuutta.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Tuemme yhteisöllisyyttä ja tarjoamme merkityksellisyyden kokemuksia.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Vapaaehtoistoiminnan ja aktiivisen kansalaisuuden merkitys.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Edistämme omatoimista varautumista.</a:t>
            </a:r>
            <a:endParaRPr lang="fi-FI" sz="2400">
              <a:ea typeface="Calibri" panose="020F0502020204030204"/>
              <a:cs typeface="Calibri" panose="020F0502020204030204"/>
            </a:endParaRPr>
          </a:p>
          <a:p>
            <a:r>
              <a:rPr lang="fi-FI" sz="2400"/>
              <a:t>Edistämme Agenda2030 tavoitteita.</a:t>
            </a:r>
            <a:endParaRPr lang="fi-FI" sz="24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3" name="Kuvan paikkamerkki 12" descr="Kuva, joka sisältää kohteen henkilö, vaate, puu, piha-&#10;&#10;Tekoälyn luoma sisältö voi olla virheellistä.">
            <a:extLst>
              <a:ext uri="{FF2B5EF4-FFF2-40B4-BE49-F238E27FC236}">
                <a16:creationId xmlns:a16="http://schemas.microsoft.com/office/drawing/2014/main" id="{357CA9BD-0A0D-CCAE-F669-8CAFF09108B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59" r="20359"/>
          <a:stretch/>
        </p:blipFill>
        <p:spPr>
          <a:xfrm>
            <a:off x="6094413" y="0"/>
            <a:ext cx="6097587" cy="6858000"/>
          </a:xfrm>
        </p:spPr>
      </p:pic>
    </p:spTree>
    <p:extLst>
      <p:ext uri="{BB962C8B-B14F-4D97-AF65-F5344CB8AC3E}">
        <p14:creationId xmlns:p14="http://schemas.microsoft.com/office/powerpoint/2010/main" val="700454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2202E0F-B8F9-9C3C-E769-BCF54B56C8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/>
              <a:t>Viestintä ja vaikuttaminen</a:t>
            </a:r>
          </a:p>
        </p:txBody>
      </p:sp>
    </p:spTree>
    <p:extLst>
      <p:ext uri="{BB962C8B-B14F-4D97-AF65-F5344CB8AC3E}">
        <p14:creationId xmlns:p14="http://schemas.microsoft.com/office/powerpoint/2010/main" val="1925658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Kuva, joka sisältää kohteen valkoinen, muotoilu&#10;&#10;Tekoälyn luoma sisältö voi olla virheellistä.">
            <a:extLst>
              <a:ext uri="{FF2B5EF4-FFF2-40B4-BE49-F238E27FC236}">
                <a16:creationId xmlns:a16="http://schemas.microsoft.com/office/drawing/2014/main" id="{8C367DD2-2638-A6A3-9D34-52682117AB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53" t="-2811" r="-255"/>
          <a:stretch/>
        </p:blipFill>
        <p:spPr>
          <a:xfrm>
            <a:off x="5538409" y="3315208"/>
            <a:ext cx="3399519" cy="355092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C6253D2-2B12-4DC7-9C28-BE40644F9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34" y="495131"/>
            <a:ext cx="5173579" cy="1368981"/>
          </a:xfrm>
        </p:spPr>
        <p:txBody>
          <a:bodyPr/>
          <a:lstStyle/>
          <a:p>
            <a:r>
              <a:rPr lang="fi-FI"/>
              <a:t>Viestimme ja vaikutamme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257CC9-587D-4DA1-994B-BF7A21097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709" y="1999539"/>
            <a:ext cx="5173579" cy="373137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i-FI" dirty="0"/>
              <a:t>Vaikutamme ympäristölle, taloudelle ja terveydelle kestävien valintojen puolesta.</a:t>
            </a:r>
          </a:p>
          <a:p>
            <a:r>
              <a:rPr lang="fi-FI" dirty="0"/>
              <a:t>Teemoja ovat esimerkiksi  varautuminen, kestävä ruokamurros ja jäsenyys. </a:t>
            </a:r>
          </a:p>
          <a:p>
            <a:r>
              <a:rPr lang="fi-FI" dirty="0"/>
              <a:t>Olemme mukana lukuisissa työryhmissä, teemme kannanottoja ja vastaamme lausuntopyyntöihin sekä osallistumme yhteiskunnalliseen keskusteluun ja kampanjoihin. </a:t>
            </a:r>
          </a:p>
          <a:p>
            <a:r>
              <a:rPr lang="fi-FI" dirty="0"/>
              <a:t>Viestintäkanavien kautta tavoitamme satoja tuhansia vuosittain. </a:t>
            </a:r>
          </a:p>
          <a:p>
            <a:r>
              <a:rPr lang="fi-FI" dirty="0">
                <a:ea typeface="Calibri"/>
                <a:cs typeface="Calibri"/>
              </a:rPr>
              <a:t>Marttojen asiantuntijat ja teemat ovat päivittäin esillä perinteisessä mediassa.</a:t>
            </a:r>
          </a:p>
          <a:p>
            <a:endParaRPr lang="fi-FI" dirty="0">
              <a:ea typeface="Calibri"/>
              <a:cs typeface="Calibri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B727613-00B3-2DC1-BBB9-C661DE4787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5285" y="-20318"/>
            <a:ext cx="3329933" cy="3434708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40859A47-245F-8FF6-34FB-3E3A92D43B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5218" y="3413762"/>
            <a:ext cx="3340400" cy="3452370"/>
          </a:xfrm>
          <a:prstGeom prst="rect">
            <a:avLst/>
          </a:prstGeom>
        </p:spPr>
      </p:pic>
      <p:pic>
        <p:nvPicPr>
          <p:cNvPr id="10" name="Kuva 9" descr="Kuva, joka sisältää kohteen ympyrä, Meripihka, appelsiini, Värikkyys&#10;&#10;Tekoälyn luoma sisältö voi olla virheellistä.">
            <a:extLst>
              <a:ext uri="{FF2B5EF4-FFF2-40B4-BE49-F238E27FC236}">
                <a16:creationId xmlns:a16="http://schemas.microsoft.com/office/drawing/2014/main" id="{B390A1F8-5FA5-32A0-D26E-4A1CE6CAF65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8520" y="3850640"/>
            <a:ext cx="2540000" cy="2570480"/>
          </a:xfrm>
          <a:prstGeom prst="rect">
            <a:avLst/>
          </a:prstGeom>
        </p:spPr>
      </p:pic>
      <p:pic>
        <p:nvPicPr>
          <p:cNvPr id="12" name="Kuvan paikkamerkki 11" descr="Kuva, joka sisältää kohteen paraati, piha-, Ihmisen kasvot, festivaali&#10;&#10;Tekoälyn generoima sisältö voi olla virheellistä.">
            <a:extLst>
              <a:ext uri="{FF2B5EF4-FFF2-40B4-BE49-F238E27FC236}">
                <a16:creationId xmlns:a16="http://schemas.microsoft.com/office/drawing/2014/main" id="{B9A29407-360C-2A6A-3800-5758D30E50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5221" y="-19931"/>
            <a:ext cx="3326779" cy="3434708"/>
          </a:xfrm>
        </p:spPr>
      </p:pic>
    </p:spTree>
    <p:extLst>
      <p:ext uri="{BB962C8B-B14F-4D97-AF65-F5344CB8AC3E}">
        <p14:creationId xmlns:p14="http://schemas.microsoft.com/office/powerpoint/2010/main" val="1473103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2C69CAF-3729-02D1-84F8-E8659238C4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/>
              <a:t>Kansainvälinen yhteistyö</a:t>
            </a:r>
          </a:p>
        </p:txBody>
      </p:sp>
    </p:spTree>
    <p:extLst>
      <p:ext uri="{BB962C8B-B14F-4D97-AF65-F5344CB8AC3E}">
        <p14:creationId xmlns:p14="http://schemas.microsoft.com/office/powerpoint/2010/main" val="3450640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0CB674-2363-491D-A449-F9617D985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0" y="365125"/>
            <a:ext cx="6605337" cy="1860717"/>
          </a:xfrm>
        </p:spPr>
        <p:txBody>
          <a:bodyPr anchor="b">
            <a:normAutofit/>
          </a:bodyPr>
          <a:lstStyle/>
          <a:p>
            <a:r>
              <a:rPr lang="fi-FI" sz="4100" dirty="0"/>
              <a:t>Kehitysyhteistyö edistää hyvää ravitsemusta ja naisten asemaa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A266E2-DF29-4D71-A93F-07D1B8D77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0" y="2310063"/>
            <a:ext cx="6605335" cy="3866900"/>
          </a:xfrm>
        </p:spPr>
        <p:txBody>
          <a:bodyPr>
            <a:normAutofit/>
          </a:bodyPr>
          <a:lstStyle/>
          <a:p>
            <a:r>
              <a:rPr lang="fi-FI" sz="2000"/>
              <a:t>Marttaliiton kansainväliset hankkeet edistävät haavoittuvassa asemassa olevien tyttöjen ja naisten asemaa. </a:t>
            </a:r>
          </a:p>
          <a:p>
            <a:r>
              <a:rPr lang="fi-FI" sz="2000" b="1"/>
              <a:t>Etiopiassa</a:t>
            </a:r>
            <a:r>
              <a:rPr lang="fi-FI" sz="2000"/>
              <a:t> työskentelemme yhdessä vammaisten ihmisoikeusjärjestö Kynnyksen ja paikallisen vammaisten naisten järjestön kanssa.</a:t>
            </a:r>
          </a:p>
          <a:p>
            <a:r>
              <a:rPr lang="fi-FI" sz="2000" b="1"/>
              <a:t>Malawissa</a:t>
            </a:r>
            <a:r>
              <a:rPr lang="fi-FI" sz="2000"/>
              <a:t> tuemme maaseudun äitien ryhmiä koulutuksella ja pienrahoituksella yhdessä Väestöliiton ja MLL:n kanassa. </a:t>
            </a:r>
          </a:p>
          <a:p>
            <a:r>
              <a:rPr lang="fi-FI" sz="2000"/>
              <a:t>Marttojen hallinnoimassa hankkeessa </a:t>
            </a:r>
            <a:r>
              <a:rPr lang="fi-FI" sz="2000" b="1"/>
              <a:t>Somalimaassa</a:t>
            </a:r>
            <a:r>
              <a:rPr lang="fi-FI" sz="2000"/>
              <a:t> vahvistetaan haavoittuvassa asemassa olevien naisten ravitsemustaitoja ja taloudellista asemaa.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C316E98-9C55-DB15-8802-E3ABED259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17"/>
          <a:stretch>
            <a:fillRect/>
          </a:stretch>
        </p:blipFill>
        <p:spPr>
          <a:xfrm>
            <a:off x="7519988" y="1"/>
            <a:ext cx="4672012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8831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Kuva 18" descr="Kuva, joka sisältää kohteen vaaleanpunainen, Liila, Magenta, violetti&#10;&#10;Tekoälyn generoima sisältö voi olla virheellistä.">
            <a:extLst>
              <a:ext uri="{FF2B5EF4-FFF2-40B4-BE49-F238E27FC236}">
                <a16:creationId xmlns:a16="http://schemas.microsoft.com/office/drawing/2014/main" id="{B94D5829-1735-7245-DE7F-92C0DC454C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630" y="3433064"/>
            <a:ext cx="6172631" cy="3439160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17" name="Kuva 16" descr="Kuva, joka sisältää kohteen valkoinen, muotoilu&#10;&#10;Tekoälyn generoima sisältö voi olla virheellistä.">
            <a:extLst>
              <a:ext uri="{FF2B5EF4-FFF2-40B4-BE49-F238E27FC236}">
                <a16:creationId xmlns:a16="http://schemas.microsoft.com/office/drawing/2014/main" id="{2E7B8532-F469-EB4A-935B-7CCCB8552A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371" y="0"/>
            <a:ext cx="6172630" cy="34290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BC9F44-CA0E-07D8-F8E0-7F1D101462A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57209" y="721216"/>
            <a:ext cx="5173579" cy="2532272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chemeClr val="accent1"/>
                </a:solidFill>
              </a:rPr>
              <a:t>Martat</a:t>
            </a:r>
            <a:r>
              <a:rPr lang="fi-FI">
                <a:solidFill>
                  <a:schemeClr val="accent1"/>
                </a:solidFill>
              </a:rPr>
              <a:t> on kotitalousneuvontaa antava kansalaisjärjestö. </a:t>
            </a:r>
            <a:endParaRPr lang="fi-FI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fi-FI" b="1">
                <a:solidFill>
                  <a:schemeClr val="accent1"/>
                </a:solidFill>
              </a:rPr>
              <a:t>Edistämme</a:t>
            </a:r>
            <a:r>
              <a:rPr lang="fi-FI">
                <a:solidFill>
                  <a:schemeClr val="accent1"/>
                </a:solidFill>
              </a:rPr>
              <a:t> kotien ja perheiden toimivaa ja kestävää arkea.</a:t>
            </a:r>
            <a:endParaRPr lang="fi-FI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fi-FI" b="1">
                <a:solidFill>
                  <a:schemeClr val="accent1"/>
                </a:solidFill>
              </a:rPr>
              <a:t>Tavoitamme </a:t>
            </a:r>
            <a:r>
              <a:rPr lang="fi-FI">
                <a:solidFill>
                  <a:schemeClr val="accent1"/>
                </a:solidFill>
              </a:rPr>
              <a:t>miljoonia suomalaisia vuosittain.</a:t>
            </a:r>
            <a:endParaRPr lang="fi-FI">
              <a:solidFill>
                <a:schemeClr val="accent1"/>
              </a:solidFill>
              <a:ea typeface="Calibri"/>
              <a:cs typeface="Calibri"/>
            </a:endParaRPr>
          </a:p>
          <a:p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6D11A4B-3567-A88B-3071-B64DA79A36F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51915" y="3685032"/>
            <a:ext cx="5182871" cy="2935224"/>
          </a:xfrm>
        </p:spPr>
        <p:txBody>
          <a:bodyPr>
            <a:normAutofit fontScale="70000" lnSpcReduction="20000"/>
          </a:bodyPr>
          <a:lstStyle/>
          <a:p>
            <a:r>
              <a:rPr lang="fi-FI" b="1" dirty="0">
                <a:solidFill>
                  <a:schemeClr val="accent1"/>
                </a:solidFill>
              </a:rPr>
              <a:t>Teemojamme: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accent1"/>
                </a:solidFill>
              </a:rPr>
              <a:t>Ruoka ja ravitsemus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accent1"/>
                </a:solidFill>
              </a:rPr>
              <a:t>Kodin talous ja kodinhoito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accent1"/>
                </a:solidFill>
              </a:rPr>
              <a:t>Omatoiminen varautuminen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accent1"/>
                </a:solidFill>
              </a:rPr>
              <a:t>Kotipuutarha ja ympäristö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accent1"/>
                </a:solidFill>
                <a:ea typeface="Calibri"/>
                <a:cs typeface="Calibri"/>
              </a:rPr>
              <a:t>Luonnontuotteet</a:t>
            </a:r>
          </a:p>
          <a:p>
            <a:endParaRPr lang="fi-FI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</a:pPr>
            <a:r>
              <a:rPr lang="fi-FI" b="1" i="1" dirty="0">
                <a:solidFill>
                  <a:schemeClr val="accent1"/>
                </a:solidFill>
                <a:latin typeface="Rooney Regular" panose="020F0503040306060404" pitchFamily="34" charset="0"/>
              </a:rPr>
              <a:t>”Martoissa tahto osata muuttuu toiminnaksi!”</a:t>
            </a:r>
            <a:endParaRPr lang="fi-FI" b="1" i="1" dirty="0">
              <a:solidFill>
                <a:schemeClr val="accent1"/>
              </a:solidFill>
              <a:latin typeface="Rooney Regular" panose="020F0503040306060404" pitchFamily="34" charset="0"/>
              <a:ea typeface="Calibri"/>
              <a:cs typeface="Calibri"/>
            </a:endParaRPr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FC9999DD-383E-4223-5280-983982A1F3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1" b="25161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2" name="Kuvan paikkamerkki 11">
            <a:extLst>
              <a:ext uri="{FF2B5EF4-FFF2-40B4-BE49-F238E27FC236}">
                <a16:creationId xmlns:a16="http://schemas.microsoft.com/office/drawing/2014/main" id="{619805D1-EFAB-1E3E-24A1-5D9C3B97561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9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E495A603-5415-CD92-88DF-F1C1EFA1D4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/>
              <a:t>Yhteistyö ja kumppanuudet</a:t>
            </a:r>
          </a:p>
        </p:txBody>
      </p:sp>
    </p:spTree>
    <p:extLst>
      <p:ext uri="{BB962C8B-B14F-4D97-AF65-F5344CB8AC3E}">
        <p14:creationId xmlns:p14="http://schemas.microsoft.com/office/powerpoint/2010/main" val="1881468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B84959-054B-F061-4BFB-0A9ACAACF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1" y="365125"/>
            <a:ext cx="5173579" cy="1673988"/>
          </a:xfrm>
        </p:spPr>
        <p:txBody>
          <a:bodyPr anchor="b">
            <a:normAutofit/>
          </a:bodyPr>
          <a:lstStyle/>
          <a:p>
            <a:r>
              <a:rPr lang="fi-FI"/>
              <a:t>Esimerkkejä yritysyhteistyöstä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9AAE3C-FD0F-ACF0-3168-BBF793D6A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1" y="2139696"/>
            <a:ext cx="5173579" cy="403726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sz="2200" b="1"/>
              <a:t>Laihian Mallas - </a:t>
            </a:r>
            <a:r>
              <a:rPr lang="fi-FI" sz="2200"/>
              <a:t>Viestintäyhteistyö</a:t>
            </a:r>
          </a:p>
          <a:p>
            <a:r>
              <a:rPr lang="fi-FI" sz="2200" b="1"/>
              <a:t>Saimaan Tuore – </a:t>
            </a:r>
            <a:r>
              <a:rPr lang="fi-FI" sz="2200"/>
              <a:t>Kalakysely ja viestintäyhteistyö</a:t>
            </a:r>
          </a:p>
          <a:p>
            <a:r>
              <a:rPr lang="fi-FI" sz="2200" b="1"/>
              <a:t>Fiskars </a:t>
            </a:r>
            <a:r>
              <a:rPr lang="fi-FI" sz="2200"/>
              <a:t>– Pannukoulu</a:t>
            </a:r>
            <a:endParaRPr lang="fi-FI" sz="2200">
              <a:highlight>
                <a:srgbClr val="FFFF00"/>
              </a:highlight>
            </a:endParaRPr>
          </a:p>
          <a:p>
            <a:r>
              <a:rPr lang="fi-FI" sz="2200" b="1"/>
              <a:t>Gummerus</a:t>
            </a:r>
            <a:r>
              <a:rPr lang="fi-FI" sz="2200"/>
              <a:t> – Kirjayhteistyö </a:t>
            </a:r>
          </a:p>
          <a:p>
            <a:r>
              <a:rPr lang="fi-FI" sz="2200" b="1"/>
              <a:t>Electrolux</a:t>
            </a:r>
            <a:r>
              <a:rPr lang="fi-FI" sz="2200"/>
              <a:t> – Viestintäyhteistyö</a:t>
            </a:r>
          </a:p>
          <a:p>
            <a:r>
              <a:rPr lang="fi-FI" sz="2200" b="1"/>
              <a:t>Nordqvist </a:t>
            </a:r>
            <a:r>
              <a:rPr lang="fi-FI" sz="2200"/>
              <a:t>– Martan teehetki </a:t>
            </a:r>
            <a:br>
              <a:rPr lang="fi-FI" sz="2200"/>
            </a:br>
            <a:r>
              <a:rPr lang="fi-FI" sz="2200"/>
              <a:t>-kampanja</a:t>
            </a:r>
            <a:endParaRPr lang="fi-FI" sz="2200" b="1" i="0">
              <a:effectLst/>
            </a:endParaRPr>
          </a:p>
          <a:p>
            <a:r>
              <a:rPr lang="fi-FI" sz="2200" b="1"/>
              <a:t>S-ryhmä</a:t>
            </a:r>
            <a:r>
              <a:rPr lang="fi-FI" sz="2200"/>
              <a:t> – Ässäkokki-kursseja </a:t>
            </a:r>
            <a:br>
              <a:rPr lang="fi-FI" sz="2200"/>
            </a:br>
            <a:r>
              <a:rPr lang="fi-FI" sz="2200"/>
              <a:t>järjestetty vuodesta 2018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0636B6E-BB79-D2F2-D956-58F1828E3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1" r="1270"/>
          <a:stretch>
            <a:fillRect/>
          </a:stretch>
        </p:blipFill>
        <p:spPr>
          <a:xfrm>
            <a:off x="6096000" y="1"/>
            <a:ext cx="6096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4660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6D9692E-87F5-7F47-D749-7D73AF87ED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/>
              <a:t>Yhteenveto</a:t>
            </a:r>
          </a:p>
        </p:txBody>
      </p:sp>
    </p:spTree>
    <p:extLst>
      <p:ext uri="{BB962C8B-B14F-4D97-AF65-F5344CB8AC3E}">
        <p14:creationId xmlns:p14="http://schemas.microsoft.com/office/powerpoint/2010/main" val="4143972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8E77EAF-A09C-E5C3-08C5-7B5BC441C1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3" name="Taulukko 3">
            <a:extLst>
              <a:ext uri="{FF2B5EF4-FFF2-40B4-BE49-F238E27FC236}">
                <a16:creationId xmlns:a16="http://schemas.microsoft.com/office/drawing/2014/main" id="{19862BCC-995B-906B-561D-94CADEF6A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34783"/>
              </p:ext>
            </p:extLst>
          </p:nvPr>
        </p:nvGraphicFramePr>
        <p:xfrm>
          <a:off x="1190173" y="547354"/>
          <a:ext cx="9811653" cy="5266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7353">
                  <a:extLst>
                    <a:ext uri="{9D8B030D-6E8A-4147-A177-3AD203B41FA5}">
                      <a16:colId xmlns:a16="http://schemas.microsoft.com/office/drawing/2014/main" val="50012813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1932486646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2631499867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1757769963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916993394"/>
                    </a:ext>
                  </a:extLst>
                </a:gridCol>
                <a:gridCol w="1282390">
                  <a:extLst>
                    <a:ext uri="{9D8B030D-6E8A-4147-A177-3AD203B41FA5}">
                      <a16:colId xmlns:a16="http://schemas.microsoft.com/office/drawing/2014/main" val="156815339"/>
                    </a:ext>
                  </a:extLst>
                </a:gridCol>
                <a:gridCol w="1499360">
                  <a:extLst>
                    <a:ext uri="{9D8B030D-6E8A-4147-A177-3AD203B41FA5}">
                      <a16:colId xmlns:a16="http://schemas.microsoft.com/office/drawing/2014/main" val="3185392753"/>
                    </a:ext>
                  </a:extLst>
                </a:gridCol>
              </a:tblGrid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chemeClr val="bg1"/>
                          </a:solidFill>
                          <a:latin typeface="+mn-lt"/>
                        </a:rPr>
                        <a:t>Marttoja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2400" b="0">
                          <a:solidFill>
                            <a:schemeClr val="bg1"/>
                          </a:solidFill>
                          <a:latin typeface="+mn-lt"/>
                        </a:rPr>
                        <a:t>35 000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408999"/>
                  </a:ext>
                </a:extLst>
              </a:tr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Marttayhdistyksiä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882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858303"/>
                  </a:ext>
                </a:extLst>
              </a:tr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Vapaaehtoistunteja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2400" b="0">
                          <a:solidFill>
                            <a:schemeClr val="accent1"/>
                          </a:solidFill>
                          <a:latin typeface="+mn-lt"/>
                        </a:rPr>
                        <a:t>492 henkilötyövuotta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139506"/>
                  </a:ext>
                </a:extLst>
              </a:tr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Martta-tapahtumia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2400" b="0">
                          <a:solidFill>
                            <a:schemeClr val="accent1"/>
                          </a:solidFill>
                          <a:latin typeface="+mn-lt"/>
                        </a:rPr>
                        <a:t>25 200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518465"/>
                  </a:ext>
                </a:extLst>
              </a:tr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joissa osallistujia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2400" b="0">
                          <a:solidFill>
                            <a:schemeClr val="accent1"/>
                          </a:solidFill>
                          <a:latin typeface="+mn-lt"/>
                        </a:rPr>
                        <a:t>900 000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21074"/>
                  </a:ext>
                </a:extLst>
              </a:tr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Neuvontatapahtumia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2400" b="0" kern="1200">
                          <a:solidFill>
                            <a:srgbClr val="286FB7"/>
                          </a:solidFill>
                          <a:latin typeface="+mn-lt"/>
                          <a:ea typeface="+mn-ea"/>
                          <a:cs typeface="+mn-cs"/>
                        </a:rPr>
                        <a:t>4 400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166490"/>
                  </a:ext>
                </a:extLst>
              </a:tr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joissa osallistujia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400" b="0" kern="1200">
                          <a:solidFill>
                            <a:srgbClr val="286FB7"/>
                          </a:solidFill>
                          <a:latin typeface="+mn-lt"/>
                          <a:ea typeface="+mn-ea"/>
                          <a:cs typeface="+mn-cs"/>
                        </a:rPr>
                        <a:t>92 300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283083"/>
                  </a:ext>
                </a:extLst>
              </a:tr>
              <a:tr h="504742">
                <a:tc gridSpan="3">
                  <a:txBody>
                    <a:bodyPr/>
                    <a:lstStyle/>
                    <a:p>
                      <a:pPr lvl="0" algn="r"/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Martat.fi-katseluita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sz="2400" b="0">
                          <a:solidFill>
                            <a:srgbClr val="286FB7"/>
                          </a:solidFill>
                          <a:latin typeface="+mn-lt"/>
                        </a:rPr>
                        <a:t>9 miljoonaa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320208"/>
                  </a:ext>
                </a:extLst>
              </a:tr>
              <a:tr h="409402">
                <a:tc>
                  <a:txBody>
                    <a:bodyPr/>
                    <a:lstStyle/>
                    <a:p>
                      <a:pPr algn="ctr"/>
                      <a:r>
                        <a:rPr lang="fi-FI" b="1">
                          <a:solidFill>
                            <a:srgbClr val="286FB7"/>
                          </a:solidFill>
                          <a:latin typeface="+mn-lt"/>
                        </a:rPr>
                        <a:t>Facebook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1">
                          <a:solidFill>
                            <a:srgbClr val="286FB7"/>
                          </a:solidFill>
                          <a:latin typeface="+mn-lt"/>
                        </a:rPr>
                        <a:t>Instagram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1" err="1">
                          <a:solidFill>
                            <a:srgbClr val="286FB7"/>
                          </a:solidFill>
                          <a:latin typeface="+mn-lt"/>
                        </a:rPr>
                        <a:t>Threads</a:t>
                      </a:r>
                      <a:endParaRPr lang="fi-FI" b="1">
                        <a:solidFill>
                          <a:srgbClr val="286FB7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1">
                          <a:solidFill>
                            <a:srgbClr val="286FB7"/>
                          </a:solidFill>
                          <a:latin typeface="+mn-lt"/>
                        </a:rPr>
                        <a:t>LinkedIn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1">
                          <a:solidFill>
                            <a:srgbClr val="286FB7"/>
                          </a:solidFill>
                          <a:latin typeface="+mn-lt"/>
                        </a:rPr>
                        <a:t>YouTube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1">
                          <a:solidFill>
                            <a:srgbClr val="286FB7"/>
                          </a:solidFill>
                          <a:latin typeface="+mn-lt"/>
                        </a:rPr>
                        <a:t>TikTok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1">
                          <a:solidFill>
                            <a:srgbClr val="286FB7"/>
                          </a:solidFill>
                          <a:latin typeface="+mn-lt"/>
                        </a:rPr>
                        <a:t>Lehti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93141"/>
                  </a:ext>
                </a:extLst>
              </a:tr>
              <a:tr h="409402"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Martat vinkkaa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err="1">
                          <a:solidFill>
                            <a:srgbClr val="286FB7"/>
                          </a:solidFill>
                          <a:latin typeface="+mn-lt"/>
                        </a:rPr>
                        <a:t>Marttailu</a:t>
                      </a:r>
                      <a:endParaRPr lang="fi-FI">
                        <a:solidFill>
                          <a:srgbClr val="286FB7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err="1">
                          <a:solidFill>
                            <a:srgbClr val="286FB7"/>
                          </a:solidFill>
                          <a:latin typeface="+mn-lt"/>
                        </a:rPr>
                        <a:t>Marttailu</a:t>
                      </a:r>
                      <a:endParaRPr lang="fi-FI">
                        <a:solidFill>
                          <a:srgbClr val="286FB7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Martat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err="1">
                          <a:solidFill>
                            <a:srgbClr val="286FB7"/>
                          </a:solidFill>
                          <a:latin typeface="+mn-lt"/>
                        </a:rPr>
                        <a:t>MartatTV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err="1">
                          <a:solidFill>
                            <a:srgbClr val="286FB7"/>
                          </a:solidFill>
                          <a:latin typeface="+mn-lt"/>
                        </a:rPr>
                        <a:t>Marttailu</a:t>
                      </a:r>
                      <a:endParaRPr lang="fi-FI">
                        <a:solidFill>
                          <a:srgbClr val="286FB7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Martta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523132"/>
                  </a:ext>
                </a:extLst>
              </a:tr>
              <a:tr h="409402"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112 000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138 000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17 000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3 200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4 500 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>
                          <a:solidFill>
                            <a:srgbClr val="286FB7"/>
                          </a:solidFill>
                          <a:latin typeface="+mn-lt"/>
                        </a:rPr>
                        <a:t>5 500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solidFill>
                            <a:srgbClr val="286FB7"/>
                          </a:solidFill>
                          <a:latin typeface="+mn-lt"/>
                        </a:rPr>
                        <a:t>40 000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179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985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14BBBD-7BEF-42BA-97E8-DE185C607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00" y="657183"/>
            <a:ext cx="5173579" cy="1355391"/>
          </a:xfrm>
        </p:spPr>
        <p:txBody>
          <a:bodyPr/>
          <a:lstStyle/>
          <a:p>
            <a:r>
              <a:rPr lang="fi-FI"/>
              <a:t>Seuraa Marttoja somessa!</a:t>
            </a:r>
          </a:p>
        </p:txBody>
      </p:sp>
      <p:pic>
        <p:nvPicPr>
          <p:cNvPr id="8" name="Kuvan paikkamerkki 7" descr="Kuva, joka sisältää kohteen vaate, henkilö, sisä-, Ihmisen kasvot&#10;&#10;Tekoälyn luoma sisältö voi olla virheellistä.">
            <a:extLst>
              <a:ext uri="{FF2B5EF4-FFF2-40B4-BE49-F238E27FC236}">
                <a16:creationId xmlns:a16="http://schemas.microsoft.com/office/drawing/2014/main" id="{CF251B1B-4855-E2C4-5D01-F58FA24CA3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" t="1461" b="26269"/>
          <a:stretch/>
        </p:blipFill>
        <p:spPr>
          <a:xfrm>
            <a:off x="5892800" y="1"/>
            <a:ext cx="6305455" cy="6859331"/>
          </a:xfr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D48086-E00A-9222-F27C-E61178752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279" y="3780115"/>
            <a:ext cx="831029" cy="5143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1400" b="1" dirty="0">
                <a:solidFill>
                  <a:schemeClr val="accent1"/>
                </a:solidFill>
              </a:rPr>
              <a:t>Martat </a:t>
            </a:r>
            <a:br>
              <a:rPr lang="fi-FI" sz="1400" b="1" dirty="0">
                <a:solidFill>
                  <a:schemeClr val="accent1"/>
                </a:solidFill>
              </a:rPr>
            </a:br>
            <a:r>
              <a:rPr lang="fi-FI" sz="1400" b="1" dirty="0">
                <a:solidFill>
                  <a:schemeClr val="accent1"/>
                </a:solidFill>
              </a:rPr>
              <a:t>vinkkaa</a:t>
            </a:r>
          </a:p>
          <a:p>
            <a:pPr algn="ctr"/>
            <a:endParaRPr lang="fi-FI" sz="1400" b="1" dirty="0">
              <a:solidFill>
                <a:schemeClr val="accent1"/>
              </a:solidFill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CD3925B-535A-3439-DCAE-650DA516C3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285" y="2673711"/>
            <a:ext cx="956577" cy="95501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A9B9E703-049D-0E8F-C700-8BF2839324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415" y="2673711"/>
            <a:ext cx="956579" cy="955019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AA0271BC-61E2-748A-CCAC-EE08366250D0}"/>
              </a:ext>
            </a:extLst>
          </p:cNvPr>
          <p:cNvSpPr txBox="1">
            <a:spLocks/>
          </p:cNvSpPr>
          <p:nvPr/>
        </p:nvSpPr>
        <p:spPr>
          <a:xfrm>
            <a:off x="2284583" y="3831566"/>
            <a:ext cx="1184550" cy="371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400" b="1" dirty="0" err="1">
                <a:solidFill>
                  <a:schemeClr val="accent1"/>
                </a:solidFill>
              </a:rPr>
              <a:t>Marttailu</a:t>
            </a:r>
            <a:endParaRPr lang="fi-FI" sz="1400" b="1" dirty="0">
              <a:solidFill>
                <a:schemeClr val="accent1"/>
              </a:solidFill>
            </a:endParaRP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E8B33C35-5830-DA4C-EF93-47F6FB92D35E}"/>
              </a:ext>
            </a:extLst>
          </p:cNvPr>
          <p:cNvSpPr txBox="1">
            <a:spLocks/>
          </p:cNvSpPr>
          <p:nvPr/>
        </p:nvSpPr>
        <p:spPr>
          <a:xfrm>
            <a:off x="3622464" y="3831567"/>
            <a:ext cx="1184550" cy="371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400" b="1" dirty="0" err="1">
                <a:solidFill>
                  <a:schemeClr val="accent1"/>
                </a:solidFill>
              </a:rPr>
              <a:t>Marttailu</a:t>
            </a:r>
            <a:endParaRPr lang="fi-FI" sz="1400" b="1" dirty="0">
              <a:solidFill>
                <a:schemeClr val="accent1"/>
              </a:solidFill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B0C82DE-1957-63D5-17C8-7313260B34D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470" y="4624307"/>
            <a:ext cx="959703" cy="958140"/>
          </a:xfrm>
          <a:prstGeom prst="rect">
            <a:avLst/>
          </a:prstGeom>
        </p:spPr>
      </p:pic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5793B9D4-7EAC-0743-0AF4-A45AAA1809C3}"/>
              </a:ext>
            </a:extLst>
          </p:cNvPr>
          <p:cNvSpPr txBox="1">
            <a:spLocks/>
          </p:cNvSpPr>
          <p:nvPr/>
        </p:nvSpPr>
        <p:spPr>
          <a:xfrm>
            <a:off x="2152470" y="5829788"/>
            <a:ext cx="1184550" cy="371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400" b="1" dirty="0" err="1">
                <a:solidFill>
                  <a:schemeClr val="accent1"/>
                </a:solidFill>
              </a:rPr>
              <a:t>MartatTv</a:t>
            </a:r>
            <a:endParaRPr lang="fi-FI" sz="1400" b="1" dirty="0">
              <a:solidFill>
                <a:schemeClr val="accent1"/>
              </a:solidFill>
            </a:endParaRP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1F5ABB4-576B-44B4-7562-3EA0956AB0B3}"/>
              </a:ext>
            </a:extLst>
          </p:cNvPr>
          <p:cNvSpPr txBox="1">
            <a:spLocks/>
          </p:cNvSpPr>
          <p:nvPr/>
        </p:nvSpPr>
        <p:spPr>
          <a:xfrm>
            <a:off x="3675677" y="5815522"/>
            <a:ext cx="1184550" cy="371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400" b="1" dirty="0">
                <a:solidFill>
                  <a:schemeClr val="accent1"/>
                </a:solidFill>
              </a:rPr>
              <a:t>Martat</a:t>
            </a:r>
          </a:p>
        </p:txBody>
      </p:sp>
      <p:pic>
        <p:nvPicPr>
          <p:cNvPr id="13" name="Kuva 12" descr="Kuva, joka sisältää kohteen teksti, Fontti, logo, symboli&#10;&#10;Tekoälyn generoima sisältö voi olla virheellistä.">
            <a:extLst>
              <a:ext uri="{FF2B5EF4-FFF2-40B4-BE49-F238E27FC236}">
                <a16:creationId xmlns:a16="http://schemas.microsoft.com/office/drawing/2014/main" id="{3AF9B887-7A46-51AC-EDBF-A1660218547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22" t="46394" r="35422" b="17862"/>
          <a:stretch>
            <a:fillRect/>
          </a:stretch>
        </p:blipFill>
        <p:spPr>
          <a:xfrm>
            <a:off x="3469133" y="2552662"/>
            <a:ext cx="1214449" cy="1161163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1984E53C-F9D1-5554-C031-A61C43D670B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701" y="4624307"/>
            <a:ext cx="956579" cy="955019"/>
          </a:xfrm>
          <a:prstGeom prst="rect">
            <a:avLst/>
          </a:prstGeom>
        </p:spPr>
      </p:pic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C5251745-2F5E-632C-FEA0-F09E17163557}"/>
              </a:ext>
            </a:extLst>
          </p:cNvPr>
          <p:cNvSpPr txBox="1">
            <a:spLocks/>
          </p:cNvSpPr>
          <p:nvPr/>
        </p:nvSpPr>
        <p:spPr>
          <a:xfrm>
            <a:off x="699518" y="5857158"/>
            <a:ext cx="1184550" cy="371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i-FI" sz="1400" b="1" dirty="0" err="1">
                <a:solidFill>
                  <a:schemeClr val="accent1"/>
                </a:solidFill>
              </a:rPr>
              <a:t>Marttailu</a:t>
            </a:r>
            <a:endParaRPr lang="fi-FI" sz="1400" b="1" dirty="0">
              <a:solidFill>
                <a:schemeClr val="accent1"/>
              </a:solidFill>
            </a:endParaRP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4433FC88-B01D-FBA5-ABED-DD7A933203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85" y="4624307"/>
            <a:ext cx="955019" cy="95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84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8137E390-6673-3810-5941-A072DC5B3FF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1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 descr="Kuva, joka sisältää kohteen henkilö, vaate, Ihmisen kasvot, teksti&#10;&#10;Tekoälyn generoima sisältö voi olla virheellistä.">
            <a:extLst>
              <a:ext uri="{FF2B5EF4-FFF2-40B4-BE49-F238E27FC236}">
                <a16:creationId xmlns:a16="http://schemas.microsoft.com/office/drawing/2014/main" id="{611E8F25-147E-DEF9-775F-C3555976E4C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" y="0"/>
            <a:ext cx="12191997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2376708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AE345040-26A6-3512-0BA3-CCC29A2334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/>
              <a:t>Kotitalousneuvonta</a:t>
            </a:r>
          </a:p>
        </p:txBody>
      </p:sp>
    </p:spTree>
    <p:extLst>
      <p:ext uri="{BB962C8B-B14F-4D97-AF65-F5344CB8AC3E}">
        <p14:creationId xmlns:p14="http://schemas.microsoft.com/office/powerpoint/2010/main" val="136647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37C47C-62FB-4D3D-B63A-19683A1F7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0" y="109093"/>
            <a:ext cx="6605337" cy="1860717"/>
          </a:xfrm>
        </p:spPr>
        <p:txBody>
          <a:bodyPr anchor="b">
            <a:normAutofit/>
          </a:bodyPr>
          <a:lstStyle/>
          <a:p>
            <a:r>
              <a:rPr lang="fi-FI"/>
              <a:t>Kotitalousneuvonnalla kestävää arkea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F013A4-70BB-4340-8716-81EB9B45B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0" y="2127183"/>
            <a:ext cx="6605335" cy="386690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fi-FI" dirty="0"/>
              <a:t>Edistämme neuvonnalla kotien ja perheiden toimivaa ja kestävää arkea.</a:t>
            </a:r>
          </a:p>
          <a:p>
            <a:r>
              <a:rPr lang="fi-FI" dirty="0"/>
              <a:t>Kotitalousneuvontamme on avointa, monikanavaista ja tavoitettavissa matalalla kynnyksellä. </a:t>
            </a:r>
          </a:p>
          <a:p>
            <a:r>
              <a:rPr lang="fi-FI" dirty="0"/>
              <a:t>Neuvomme ruokaan, ravitsemukseen, luonnontuotteisiin, kodin talouteen ja kodinhoitoon, omatoimiseen varautumiseen sekä puutarhaan ja ympäristöön liittyvissä aiheissa. </a:t>
            </a:r>
          </a:p>
          <a:p>
            <a:r>
              <a:rPr lang="fi-FI" sz="2800" dirty="0"/>
              <a:t>Tarjoamme inspiraatiota ja ratkaisuja arkisiin pulmiin.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2C668553-6811-796F-802F-DB8AA26303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r="2729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3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Kuva 33" descr="Kuva, joka sisältää kohteen aqua, sininen, Turkoosi, Sinivihreä&#10;&#10;Tekoälyn generoima sisältö voi olla virheellistä.">
            <a:extLst>
              <a:ext uri="{FF2B5EF4-FFF2-40B4-BE49-F238E27FC236}">
                <a16:creationId xmlns:a16="http://schemas.microsoft.com/office/drawing/2014/main" id="{EC0900CB-0C3B-8934-0A52-76D8811093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2563" y="0"/>
            <a:ext cx="3125037" cy="3344769"/>
          </a:xfrm>
          <a:prstGeom prst="rect">
            <a:avLst/>
          </a:prstGeom>
        </p:spPr>
      </p:pic>
      <p:pic>
        <p:nvPicPr>
          <p:cNvPr id="26" name="Kuva 25" descr="Kuva, joka sisältää kohteen ruoka, ateria, pöytäastiasto, Ruokakulttuuri&#10;&#10;Tekoälyn luoma sisältö voi olla virheellistä.">
            <a:extLst>
              <a:ext uri="{FF2B5EF4-FFF2-40B4-BE49-F238E27FC236}">
                <a16:creationId xmlns:a16="http://schemas.microsoft.com/office/drawing/2014/main" id="{390319F3-0D96-B5A9-FE8E-84311E38BA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18" t="31186" r="382" b="5608"/>
          <a:stretch/>
        </p:blipFill>
        <p:spPr>
          <a:xfrm>
            <a:off x="5943283" y="3344771"/>
            <a:ext cx="3130980" cy="35258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65485C5-5723-4A70-9369-E1CE749FE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1" y="365126"/>
            <a:ext cx="5173579" cy="723445"/>
          </a:xfrm>
        </p:spPr>
        <p:txBody>
          <a:bodyPr>
            <a:normAutofit/>
          </a:bodyPr>
          <a:lstStyle/>
          <a:p>
            <a:r>
              <a:rPr lang="fi-FI"/>
              <a:t>Neuvontaa kaikille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E76291-8DCB-4687-911F-AA5F6AACF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11" y="1404257"/>
            <a:ext cx="5173579" cy="483195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300" dirty="0"/>
              <a:t>Vuonna 2025 toiminnassamme:</a:t>
            </a:r>
          </a:p>
          <a:p>
            <a:pPr lvl="1"/>
            <a:r>
              <a:rPr lang="fi-FI" sz="2300" b="1" dirty="0"/>
              <a:t>92 300 </a:t>
            </a:r>
            <a:r>
              <a:rPr lang="fi-FI" sz="2300" dirty="0"/>
              <a:t>osallistumiskertaa</a:t>
            </a:r>
          </a:p>
          <a:p>
            <a:pPr lvl="1"/>
            <a:r>
              <a:rPr lang="fi-FI" sz="2300" b="1" dirty="0"/>
              <a:t>Yli 4 400 </a:t>
            </a:r>
            <a:r>
              <a:rPr lang="fi-FI" sz="2300" dirty="0"/>
              <a:t>neuvontatapahtumaa</a:t>
            </a:r>
            <a:endParaRPr lang="fi-FI" sz="2300" dirty="0">
              <a:ea typeface="Calibri"/>
              <a:cs typeface="Calibri"/>
            </a:endParaRPr>
          </a:p>
          <a:p>
            <a:pPr lvl="1"/>
            <a:r>
              <a:rPr lang="fi-FI" sz="2300" b="1" dirty="0"/>
              <a:t>Yli 290 000 </a:t>
            </a:r>
            <a:r>
              <a:rPr lang="fi-FI" sz="2300" dirty="0"/>
              <a:t>katselukertaa Instagramin live-lähetyksissä </a:t>
            </a:r>
            <a:endParaRPr lang="fi-FI" sz="2300" dirty="0">
              <a:ea typeface="Calibri"/>
              <a:cs typeface="Calibri"/>
            </a:endParaRPr>
          </a:p>
          <a:p>
            <a:pPr lvl="1"/>
            <a:r>
              <a:rPr lang="fi-FI" sz="2300" b="1" dirty="0"/>
              <a:t>1 462 </a:t>
            </a:r>
            <a:r>
              <a:rPr lang="fi-FI" sz="2300" dirty="0"/>
              <a:t>valtakunnallinen neuvontapuhelimessa vastattua puhelua.</a:t>
            </a:r>
            <a:endParaRPr lang="fi-FI" sz="2300" dirty="0">
              <a:ea typeface="Calibri"/>
              <a:cs typeface="Calibri"/>
            </a:endParaRPr>
          </a:p>
          <a:p>
            <a:pPr lvl="1"/>
            <a:r>
              <a:rPr lang="fi-FI" sz="2300" b="1" dirty="0"/>
              <a:t>324 </a:t>
            </a:r>
            <a:r>
              <a:rPr lang="fi-FI" sz="2300" dirty="0"/>
              <a:t>Kysy Martalta -chatissa vastattua kysymystä.</a:t>
            </a:r>
            <a:endParaRPr lang="fi-FI" sz="2300" dirty="0">
              <a:ea typeface="Calibri"/>
              <a:cs typeface="Calibri"/>
            </a:endParaRPr>
          </a:p>
          <a:p>
            <a:pPr lvl="1"/>
            <a:r>
              <a:rPr lang="fi-FI" sz="2300" b="1" dirty="0">
                <a:ea typeface="Calibri"/>
                <a:cs typeface="Calibri"/>
              </a:rPr>
              <a:t>Lähes 8 milj.</a:t>
            </a:r>
            <a:r>
              <a:rPr lang="fi-FI" sz="2300" dirty="0">
                <a:ea typeface="Calibri"/>
                <a:cs typeface="Calibri"/>
              </a:rPr>
              <a:t> </a:t>
            </a:r>
            <a:r>
              <a:rPr lang="fi-FI" sz="2300" dirty="0" err="1">
                <a:ea typeface="Calibri"/>
                <a:cs typeface="Calibri"/>
              </a:rPr>
              <a:t>martat.fi:n</a:t>
            </a:r>
            <a:r>
              <a:rPr lang="fi-FI" sz="2300" dirty="0">
                <a:ea typeface="Calibri"/>
                <a:cs typeface="Calibri"/>
              </a:rPr>
              <a:t> neuvonnallisten ohjeiden katselua vuosittain</a:t>
            </a:r>
          </a:p>
        </p:txBody>
      </p:sp>
      <p:pic>
        <p:nvPicPr>
          <p:cNvPr id="22" name="Kuvan paikkamerkki 21" descr="Kuva, joka sisältää kohteen Ihmisen kasvot, henkilö, hymy, vaate&#10;&#10;Tekoälyn generoima sisältö voi olla virheellistä.">
            <a:extLst>
              <a:ext uri="{FF2B5EF4-FFF2-40B4-BE49-F238E27FC236}">
                <a16:creationId xmlns:a16="http://schemas.microsoft.com/office/drawing/2014/main" id="{A0BD4B89-5674-9918-08C6-E4A197E786D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46775" y="0"/>
            <a:ext cx="3125788" cy="3344863"/>
          </a:xfrm>
        </p:spPr>
      </p:pic>
      <p:pic>
        <p:nvPicPr>
          <p:cNvPr id="24" name="Kuvan paikkamerkki 23">
            <a:extLst>
              <a:ext uri="{FF2B5EF4-FFF2-40B4-BE49-F238E27FC236}">
                <a16:creationId xmlns:a16="http://schemas.microsoft.com/office/drawing/2014/main" id="{AB58218B-F8C1-4916-29F6-7BC56AD5C8B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23231" y="238206"/>
            <a:ext cx="2613140" cy="2942940"/>
          </a:xfrm>
        </p:spPr>
      </p:pic>
      <p:pic>
        <p:nvPicPr>
          <p:cNvPr id="32" name="Kuvan paikkamerkki 31" descr="Kuva, joka sisältää kohteen vaate, henkilö, Ihmisen kasvot, seinä&#10;&#10;Tekoälyn luoma sisältö voi olla virheellistä.">
            <a:extLst>
              <a:ext uri="{FF2B5EF4-FFF2-40B4-BE49-F238E27FC236}">
                <a16:creationId xmlns:a16="http://schemas.microsoft.com/office/drawing/2014/main" id="{BAA8A397-AC2E-61AC-D484-4946311D62E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" t="17787" r="-34" b="7158"/>
          <a:stretch/>
        </p:blipFill>
        <p:spPr>
          <a:xfrm>
            <a:off x="9077123" y="3344771"/>
            <a:ext cx="3125680" cy="3518584"/>
          </a:xfrm>
        </p:spPr>
      </p:pic>
    </p:spTree>
    <p:extLst>
      <p:ext uri="{BB962C8B-B14F-4D97-AF65-F5344CB8AC3E}">
        <p14:creationId xmlns:p14="http://schemas.microsoft.com/office/powerpoint/2010/main" val="1034222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715AC5-7125-43EC-9FA8-A323F65C9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0" y="365125"/>
            <a:ext cx="6605337" cy="1128395"/>
          </a:xfrm>
        </p:spPr>
        <p:txBody>
          <a:bodyPr/>
          <a:lstStyle/>
          <a:p>
            <a:r>
              <a:rPr lang="fi-FI"/>
              <a:t>Tyytyväisiä asiakkaita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9629DE-7798-4042-BA1D-BC027523F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13" y="1858644"/>
            <a:ext cx="5878630" cy="4287202"/>
          </a:xfrm>
        </p:spPr>
        <p:txBody>
          <a:bodyPr>
            <a:normAutofit fontScale="92500" lnSpcReduction="10000"/>
          </a:bodyPr>
          <a:lstStyle/>
          <a:p>
            <a:r>
              <a:rPr lang="fi-FI" b="1" dirty="0"/>
              <a:t>Marttojen kotitalousneuvonnan arvioita:</a:t>
            </a:r>
          </a:p>
          <a:p>
            <a:pPr lvl="1">
              <a:lnSpc>
                <a:spcPct val="110000"/>
              </a:lnSpc>
            </a:pPr>
            <a:r>
              <a:rPr lang="fi-FI" sz="2400" b="1" dirty="0"/>
              <a:t>4,6 </a:t>
            </a:r>
            <a:r>
              <a:rPr lang="fi-FI" sz="2400" dirty="0"/>
              <a:t>yleisarvosana asteikolla 1-5. </a:t>
            </a:r>
          </a:p>
          <a:p>
            <a:pPr lvl="1">
              <a:lnSpc>
                <a:spcPct val="110000"/>
              </a:lnSpc>
            </a:pPr>
            <a:r>
              <a:rPr lang="fi-FI" sz="2400" b="1" dirty="0"/>
              <a:t>90 % </a:t>
            </a:r>
            <a:r>
              <a:rPr lang="fi-FI" sz="2400" dirty="0"/>
              <a:t>koki toiminnan hyödylliseksi. </a:t>
            </a:r>
          </a:p>
          <a:p>
            <a:pPr lvl="1">
              <a:lnSpc>
                <a:spcPct val="110000"/>
              </a:lnSpc>
            </a:pPr>
            <a:r>
              <a:rPr lang="fi-FI" sz="2400" b="1" dirty="0"/>
              <a:t>84 %</a:t>
            </a:r>
            <a:r>
              <a:rPr lang="fi-FI" sz="2400" dirty="0"/>
              <a:t> oppi uutta. </a:t>
            </a:r>
          </a:p>
          <a:p>
            <a:pPr lvl="1">
              <a:lnSpc>
                <a:spcPct val="110000"/>
              </a:lnSpc>
            </a:pPr>
            <a:r>
              <a:rPr lang="fi-FI" sz="2400" b="1" dirty="0"/>
              <a:t>62 %</a:t>
            </a:r>
            <a:r>
              <a:rPr lang="fi-FI" sz="2400" dirty="0"/>
              <a:t> kiinnostus kestävämpien valintojen tekemiseen lisääntyi.</a:t>
            </a:r>
          </a:p>
          <a:p>
            <a:pPr lvl="1">
              <a:lnSpc>
                <a:spcPct val="110000"/>
              </a:lnSpc>
            </a:pPr>
            <a:r>
              <a:rPr lang="fi-FI" sz="2400" b="1" dirty="0"/>
              <a:t>92 % </a:t>
            </a:r>
            <a:r>
              <a:rPr lang="fi-FI" sz="2400" dirty="0"/>
              <a:t>suosittelee </a:t>
            </a:r>
            <a:r>
              <a:rPr lang="fi-FI" sz="2400" dirty="0" err="1"/>
              <a:t>marttoja</a:t>
            </a:r>
            <a:r>
              <a:rPr lang="fi-FI" sz="2400" dirty="0"/>
              <a:t>.</a:t>
            </a:r>
          </a:p>
          <a:p>
            <a:pPr lvl="1">
              <a:lnSpc>
                <a:spcPct val="110000"/>
              </a:lnSpc>
            </a:pPr>
            <a:r>
              <a:rPr lang="fi-FI" sz="2400" b="1" dirty="0"/>
              <a:t>52 %</a:t>
            </a:r>
            <a:r>
              <a:rPr lang="fi-FI" sz="2400" dirty="0"/>
              <a:t> suomalaisista tuntee </a:t>
            </a:r>
            <a:r>
              <a:rPr lang="fi-FI" sz="2400" dirty="0" err="1"/>
              <a:t>marttojen</a:t>
            </a:r>
            <a:r>
              <a:rPr lang="fi-FI" sz="2400" dirty="0"/>
              <a:t> kotitalousneuvonnan </a:t>
            </a:r>
            <a:r>
              <a:rPr lang="fi-FI" sz="1400" dirty="0"/>
              <a:t>(Kestävä arki –tutkimus*). </a:t>
            </a:r>
            <a:endParaRPr lang="fi-FI" sz="2400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sz="1700" dirty="0"/>
              <a:t>(Luvut vuodelta 2024* ja 2025)</a:t>
            </a:r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35583D8B-6E4A-4A72-9A94-67751C008D5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6143" y="1"/>
            <a:ext cx="5705857" cy="6857999"/>
          </a:xfrm>
        </p:spPr>
      </p:pic>
    </p:spTree>
    <p:extLst>
      <p:ext uri="{BB962C8B-B14F-4D97-AF65-F5344CB8AC3E}">
        <p14:creationId xmlns:p14="http://schemas.microsoft.com/office/powerpoint/2010/main" val="2778113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6B8DD5-3AEC-46B8-B45F-FD0118421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82563"/>
            <a:ext cx="5173579" cy="1463676"/>
          </a:xfrm>
        </p:spPr>
        <p:txBody>
          <a:bodyPr/>
          <a:lstStyle/>
          <a:p>
            <a:r>
              <a:rPr lang="fi-FI"/>
              <a:t>Kohdennettu neuvonta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064699-44AD-4E30-8FA4-013E2E08C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828801"/>
            <a:ext cx="5349040" cy="390112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200"/>
              <a:t>Yhteistyössä kumppaniemme ja rahoittajiemme kanssa tuemme erityistä tukea tarvitsevia ja vähennämme eriarvoisuutta.</a:t>
            </a:r>
            <a:endParaRPr lang="fi-FI" sz="2200">
              <a:cs typeface="Calibri"/>
            </a:endParaRPr>
          </a:p>
          <a:p>
            <a:r>
              <a:rPr lang="fi-FI" sz="2200">
                <a:ea typeface="+mn-lt"/>
                <a:cs typeface="+mn-lt"/>
              </a:rPr>
              <a:t>Neuvontamme edistää omatoimista selviytymistä arjessa ja vahvistaa osallisuutta. </a:t>
            </a:r>
            <a:endParaRPr lang="fi-FI" sz="2200">
              <a:cs typeface="Calibri"/>
            </a:endParaRPr>
          </a:p>
          <a:p>
            <a:r>
              <a:rPr lang="fi-FI" sz="2200"/>
              <a:t>Neuvontaa kohdennetaan lapsille ja lapsiperheille, nuorille, ikäihmisille, mielenterveys- ja päihdekuntoutujille sekä rikostaustaisille asiakkaille.</a:t>
            </a:r>
            <a:br>
              <a:rPr lang="fi-FI" sz="2200"/>
            </a:br>
            <a:endParaRPr lang="fi-FI" sz="2200"/>
          </a:p>
          <a:p>
            <a:pPr marL="0" indent="0">
              <a:buNone/>
            </a:pPr>
            <a:endParaRPr lang="fi-FI" sz="2200"/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45DD35BB-4AD0-B167-1610-BE4080D0146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191" y="1"/>
            <a:ext cx="6404810" cy="6857999"/>
          </a:xfrm>
        </p:spPr>
      </p:pic>
    </p:spTree>
    <p:extLst>
      <p:ext uri="{BB962C8B-B14F-4D97-AF65-F5344CB8AC3E}">
        <p14:creationId xmlns:p14="http://schemas.microsoft.com/office/powerpoint/2010/main" val="1781054797"/>
      </p:ext>
    </p:extLst>
  </p:cSld>
  <p:clrMapOvr>
    <a:masterClrMapping/>
  </p:clrMapOvr>
</p:sld>
</file>

<file path=ppt/theme/theme1.xml><?xml version="1.0" encoding="utf-8"?>
<a:theme xmlns:a="http://schemas.openxmlformats.org/drawingml/2006/main" name="Martat 2024 esityspohja">
  <a:themeElements>
    <a:clrScheme name="Martat - värit">
      <a:dk1>
        <a:sysClr val="windowText" lastClr="000000"/>
      </a:dk1>
      <a:lt1>
        <a:sysClr val="window" lastClr="FFFFFF"/>
      </a:lt1>
      <a:dk2>
        <a:srgbClr val="44546A"/>
      </a:dk2>
      <a:lt2>
        <a:srgbClr val="E9E8E4"/>
      </a:lt2>
      <a:accent1>
        <a:srgbClr val="286FB7"/>
      </a:accent1>
      <a:accent2>
        <a:srgbClr val="FF6319"/>
      </a:accent2>
      <a:accent3>
        <a:srgbClr val="EFC2E1"/>
      </a:accent3>
      <a:accent4>
        <a:srgbClr val="FECB00"/>
      </a:accent4>
      <a:accent5>
        <a:srgbClr val="99D6EA"/>
      </a:accent5>
      <a:accent6>
        <a:srgbClr val="00985F"/>
      </a:accent6>
      <a:hlink>
        <a:srgbClr val="286FB7"/>
      </a:hlink>
      <a:folHlink>
        <a:srgbClr val="FF631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ttajärjestö powerpoint_pohja 2024" id="{E397EF70-835B-4459-9F53-187F8C4EB335}" vid="{48CEEECB-F5A7-4377-BD14-93379001CA57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410D725F14E47B5126A3F8644C3D9" ma:contentTypeVersion="2" ma:contentTypeDescription="Create a new document." ma:contentTypeScope="" ma:versionID="ed079e5eea6a19c6fdd2149f20fe495c">
  <xsd:schema xmlns:xsd="http://www.w3.org/2001/XMLSchema" xmlns:xs="http://www.w3.org/2001/XMLSchema" xmlns:p="http://schemas.microsoft.com/office/2006/metadata/properties" xmlns:ns2="53b892c7-ecd4-49f8-8305-19f4eb5b7141" targetNamespace="http://schemas.microsoft.com/office/2006/metadata/properties" ma:root="true" ma:fieldsID="f1b4e89f9fd04b3058d88865e2eb5c29" ns2:_="">
    <xsd:import namespace="53b892c7-ecd4-49f8-8305-19f4eb5b71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b892c7-ecd4-49f8-8305-19f4eb5b71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87D3468-54C5-4400-85EA-D36260EED37D}">
  <ds:schemaRefs>
    <ds:schemaRef ds:uri="53b892c7-ecd4-49f8-8305-19f4eb5b71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F0701A3-99FE-40C4-A874-BE1AB8232B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88C65E-75DD-4084-88A0-E1FA78B71422}">
  <ds:schemaRefs>
    <ds:schemaRef ds:uri="53b892c7-ecd4-49f8-8305-19f4eb5b71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Marttajärjestö powerpoint_pohja 2024</Template>
  <TotalTime>2967</TotalTime>
  <Words>648</Words>
  <Application>Microsoft Office PowerPoint</Application>
  <PresentationFormat>Laajakuva</PresentationFormat>
  <Paragraphs>136</Paragraphs>
  <Slides>24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24</vt:i4>
      </vt:variant>
    </vt:vector>
  </HeadingPairs>
  <TitlesOfParts>
    <vt:vector size="30" baseType="lpstr">
      <vt:lpstr>Aptos</vt:lpstr>
      <vt:lpstr>Arial</vt:lpstr>
      <vt:lpstr>Calibri</vt:lpstr>
      <vt:lpstr>Corbel</vt:lpstr>
      <vt:lpstr>Rooney Regular</vt:lpstr>
      <vt:lpstr>Martat 2024 esityspohja</vt:lpstr>
      <vt:lpstr>Martat </vt:lpstr>
      <vt:lpstr>PowerPoint-esitys</vt:lpstr>
      <vt:lpstr>PowerPoint-esitys</vt:lpstr>
      <vt:lpstr>PowerPoint-esitys</vt:lpstr>
      <vt:lpstr>PowerPoint-esitys</vt:lpstr>
      <vt:lpstr>Kotitalousneuvonnalla kestävää arkea</vt:lpstr>
      <vt:lpstr>Neuvontaa kaikille</vt:lpstr>
      <vt:lpstr>Tyytyväisiä asiakkaita</vt:lpstr>
      <vt:lpstr>Kohdennettu neuvonta</vt:lpstr>
      <vt:lpstr>PowerPoint-esitys</vt:lpstr>
      <vt:lpstr>Martat  kuuluu kaikille</vt:lpstr>
      <vt:lpstr>Marttayhdistysten toiminnan pääteemat</vt:lpstr>
      <vt:lpstr>PowerPoint-esitys</vt:lpstr>
      <vt:lpstr>Varautuminen</vt:lpstr>
      <vt:lpstr>Marttojen rooli yhteiskunnan kokonaisturvallisuudessa</vt:lpstr>
      <vt:lpstr>PowerPoint-esitys</vt:lpstr>
      <vt:lpstr>Viestimme ja vaikutamme</vt:lpstr>
      <vt:lpstr>PowerPoint-esitys</vt:lpstr>
      <vt:lpstr>Kehitysyhteistyö edistää hyvää ravitsemusta ja naisten asemaa</vt:lpstr>
      <vt:lpstr>PowerPoint-esitys</vt:lpstr>
      <vt:lpstr>Esimerkkejä yritysyhteistyöstä</vt:lpstr>
      <vt:lpstr>PowerPoint-esitys</vt:lpstr>
      <vt:lpstr>PowerPoint-esitys</vt:lpstr>
      <vt:lpstr>Seuraa Marttoja somessa!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nimi</dc:title>
  <dc:creator>Henni Kuusisto</dc:creator>
  <cp:lastModifiedBy>Henni Kuusisto</cp:lastModifiedBy>
  <cp:revision>4</cp:revision>
  <dcterms:created xsi:type="dcterms:W3CDTF">2024-01-11T08:32:07Z</dcterms:created>
  <dcterms:modified xsi:type="dcterms:W3CDTF">2026-08-20T13:40:39Z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0x010100A7F410D725F14E47B5126A3F8644C3D9</vt:lpwstr>
  </property>
</Properties>
</file>