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9" r:id="rId5"/>
    <p:sldMasterId id="2147483707" r:id="rId6"/>
  </p:sldMasterIdLst>
  <p:notesMasterIdLst>
    <p:notesMasterId r:id="rId35"/>
  </p:notesMasterIdLst>
  <p:sldIdLst>
    <p:sldId id="970" r:id="rId7"/>
    <p:sldId id="3391" r:id="rId8"/>
    <p:sldId id="3420" r:id="rId9"/>
    <p:sldId id="3421" r:id="rId10"/>
    <p:sldId id="3422" r:id="rId11"/>
    <p:sldId id="1947" r:id="rId12"/>
    <p:sldId id="3439" r:id="rId13"/>
    <p:sldId id="1986" r:id="rId14"/>
    <p:sldId id="3415" r:id="rId15"/>
    <p:sldId id="3425" r:id="rId16"/>
    <p:sldId id="1996" r:id="rId17"/>
    <p:sldId id="3414" r:id="rId18"/>
    <p:sldId id="1977" r:id="rId19"/>
    <p:sldId id="303" r:id="rId20"/>
    <p:sldId id="3444" r:id="rId21"/>
    <p:sldId id="3443" r:id="rId22"/>
    <p:sldId id="3440" r:id="rId23"/>
    <p:sldId id="3437" r:id="rId24"/>
    <p:sldId id="3435" r:id="rId25"/>
    <p:sldId id="3441" r:id="rId26"/>
    <p:sldId id="3442" r:id="rId27"/>
    <p:sldId id="3427" r:id="rId28"/>
    <p:sldId id="3436" r:id="rId29"/>
    <p:sldId id="971" r:id="rId30"/>
    <p:sldId id="3433" r:id="rId31"/>
    <p:sldId id="1971" r:id="rId32"/>
    <p:sldId id="1973" r:id="rId33"/>
    <p:sldId id="1948" r:id="rId3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D36EC5-8139-5BAE-777E-D7C564D01415}" v="13" dt="2026-10-23T10:42:01.446"/>
    <p1510:client id="{B3FC5511-5A59-4296-A7D6-19B8F5B533F5}" v="8" dt="2026-10-23T11:05:49.465"/>
  </p1510:revLst>
</p1510:revInfo>
</file>

<file path=ppt/tableStyles.xml><?xml version="1.0" encoding="utf-8"?>
<a:tblStyleLst xmlns:a="http://schemas.openxmlformats.org/drawingml/2006/main" def="{5C22544A-7EE6-4342-B048-85BDC9FD1C3A}">
  <a:tblStyle styleId="{5C22544A-7EE6-4342-B048-85BDC9FD1C3A}" styleName="Normaali tyyli 2 - Korostu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na Sydänmaanlakka" userId="f3e22f46-f8d3-4225-82b0-a3841a590ee3" providerId="ADAL" clId="{E77F1D9D-87EA-4753-881D-52344943B9E2}"/>
    <pc:docChg chg="undo custSel modSld">
      <pc:chgData name="Elina Sydänmaanlakka" userId="f3e22f46-f8d3-4225-82b0-a3841a590ee3" providerId="ADAL" clId="{E77F1D9D-87EA-4753-881D-52344943B9E2}" dt="2026-10-23T11:03:24.512" v="67" actId="20577"/>
      <pc:docMkLst>
        <pc:docMk/>
      </pc:docMkLst>
      <pc:sldChg chg="modSp mod">
        <pc:chgData name="Elina Sydänmaanlakka" userId="f3e22f46-f8d3-4225-82b0-a3841a590ee3" providerId="ADAL" clId="{E77F1D9D-87EA-4753-881D-52344943B9E2}" dt="2026-10-23T11:03:24.512" v="67" actId="20577"/>
        <pc:sldMkLst>
          <pc:docMk/>
          <pc:sldMk cId="4006653602" sldId="1948"/>
        </pc:sldMkLst>
        <pc:spChg chg="mod">
          <ac:chgData name="Elina Sydänmaanlakka" userId="f3e22f46-f8d3-4225-82b0-a3841a590ee3" providerId="ADAL" clId="{E77F1D9D-87EA-4753-881D-52344943B9E2}" dt="2026-10-23T11:03:24.512" v="67" actId="20577"/>
          <ac:spMkLst>
            <pc:docMk/>
            <pc:sldMk cId="4006653602" sldId="1948"/>
            <ac:spMk id="3" creationId="{28F9E8AC-216A-9553-8C31-AC2E5C4CBEA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1A6360-BE8B-4E01-A56E-DEB33BBDE09A}" type="datetimeFigureOut">
              <a:rPr lang="fi-FI" smtClean="0"/>
              <a:t>23.10.2026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C0B8881-6914-4DAE-A6C7-5956B63E9953}" type="slidenum">
              <a:rPr lang="fi-FI" smtClean="0"/>
              <a:t>‹#›</a:t>
            </a:fld>
            <a:endParaRPr lang="fi-FI"/>
          </a:p>
        </p:txBody>
      </p:sp>
    </p:spTree>
    <p:extLst>
      <p:ext uri="{BB962C8B-B14F-4D97-AF65-F5344CB8AC3E}">
        <p14:creationId xmlns:p14="http://schemas.microsoft.com/office/powerpoint/2010/main" val="31792964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5C0B8881-6914-4DAE-A6C7-5956B63E9953}" type="slidenum">
              <a:rPr lang="fi-FI" smtClean="0"/>
              <a:t>10</a:t>
            </a:fld>
            <a:endParaRPr lang="fi-FI"/>
          </a:p>
        </p:txBody>
      </p:sp>
    </p:spTree>
    <p:extLst>
      <p:ext uri="{BB962C8B-B14F-4D97-AF65-F5344CB8AC3E}">
        <p14:creationId xmlns:p14="http://schemas.microsoft.com/office/powerpoint/2010/main" val="25364714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3.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4.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5.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6.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7.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9.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1.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3.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34.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9.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0.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1.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2.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3.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4.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5.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6.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7.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8.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0.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49.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0.jpe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1.jpeg"/><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2.jpe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3.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Otsikkodia">
    <p:spTree>
      <p:nvGrpSpPr>
        <p:cNvPr id="1" name=""/>
        <p:cNvGrpSpPr/>
        <p:nvPr/>
      </p:nvGrpSpPr>
      <p:grpSpPr>
        <a:xfrm>
          <a:off x="0" y="0"/>
          <a:ext cx="0" cy="0"/>
          <a:chOff x="0" y="0"/>
          <a:chExt cx="0" cy="0"/>
        </a:xfrm>
      </p:grpSpPr>
      <p:sp>
        <p:nvSpPr>
          <p:cNvPr id="18" name="Kuvan paikkamerkki 17">
            <a:extLst>
              <a:ext uri="{FF2B5EF4-FFF2-40B4-BE49-F238E27FC236}">
                <a16:creationId xmlns:a16="http://schemas.microsoft.com/office/drawing/2014/main" id="{9F130672-33EA-44BD-92E7-DFA8FF58B45C}"/>
              </a:ext>
            </a:extLst>
          </p:cNvPr>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4708917 h 6858000"/>
              <a:gd name="connsiteX5" fmla="*/ 1279918 w 6096000"/>
              <a:gd name="connsiteY5" fmla="*/ 3428999 h 6858000"/>
              <a:gd name="connsiteX6" fmla="*/ 0 w 6096000"/>
              <a:gd name="connsiteY6" fmla="*/ 21490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6096000" y="0"/>
                </a:lnTo>
                <a:lnTo>
                  <a:pt x="6096000" y="6858000"/>
                </a:lnTo>
                <a:lnTo>
                  <a:pt x="0" y="6858000"/>
                </a:lnTo>
                <a:lnTo>
                  <a:pt x="0" y="4708917"/>
                </a:lnTo>
                <a:cubicBezTo>
                  <a:pt x="706879" y="4708917"/>
                  <a:pt x="1279918" y="4135878"/>
                  <a:pt x="1279918" y="3428999"/>
                </a:cubicBezTo>
                <a:cubicBezTo>
                  <a:pt x="1279918" y="2722120"/>
                  <a:pt x="706879" y="2149081"/>
                  <a:pt x="0" y="2149081"/>
                </a:cubicBezTo>
                <a:close/>
              </a:path>
            </a:pathLst>
          </a:custGeom>
        </p:spPr>
        <p:txBody>
          <a:bodyPr wrap="square" anchor="ctr">
            <a:noAutofit/>
          </a:bodyPr>
          <a:lstStyle>
            <a:lvl1pPr algn="ctr">
              <a:buNone/>
              <a:defRPr/>
            </a:lvl1pPr>
          </a:lstStyle>
          <a:p>
            <a:r>
              <a:rPr lang="fi-FI"/>
              <a:t>Lisää kuva napsauttamalla kuvaketta</a:t>
            </a:r>
          </a:p>
        </p:txBody>
      </p:sp>
      <p:sp>
        <p:nvSpPr>
          <p:cNvPr id="2" name="Otsikko 1">
            <a:extLst>
              <a:ext uri="{FF2B5EF4-FFF2-40B4-BE49-F238E27FC236}">
                <a16:creationId xmlns:a16="http://schemas.microsoft.com/office/drawing/2014/main" id="{F8793843-FAA3-4784-B1FE-C7A99E5F4D41}"/>
              </a:ext>
            </a:extLst>
          </p:cNvPr>
          <p:cNvSpPr>
            <a:spLocks noGrp="1"/>
          </p:cNvSpPr>
          <p:nvPr>
            <p:ph type="ctrTitle" hasCustomPrompt="1"/>
          </p:nvPr>
        </p:nvSpPr>
        <p:spPr>
          <a:xfrm>
            <a:off x="788175" y="433136"/>
            <a:ext cx="3783826" cy="2755233"/>
          </a:xfrm>
        </p:spPr>
        <p:txBody>
          <a:bodyPr anchor="b">
            <a:normAutofit/>
          </a:bodyPr>
          <a:lstStyle>
            <a:lvl1pPr algn="l">
              <a:defRPr sz="4400"/>
            </a:lvl1pPr>
          </a:lstStyle>
          <a:p>
            <a:r>
              <a:rPr lang="fi-FI"/>
              <a:t>Esityksen nimi</a:t>
            </a:r>
          </a:p>
        </p:txBody>
      </p:sp>
      <p:sp>
        <p:nvSpPr>
          <p:cNvPr id="3" name="Alaotsikko 2">
            <a:extLst>
              <a:ext uri="{FF2B5EF4-FFF2-40B4-BE49-F238E27FC236}">
                <a16:creationId xmlns:a16="http://schemas.microsoft.com/office/drawing/2014/main" id="{90B501E0-B355-4F9B-8076-EAF71D612E74}"/>
              </a:ext>
            </a:extLst>
          </p:cNvPr>
          <p:cNvSpPr>
            <a:spLocks noGrp="1"/>
          </p:cNvSpPr>
          <p:nvPr>
            <p:ph type="subTitle" idx="1" hasCustomPrompt="1"/>
          </p:nvPr>
        </p:nvSpPr>
        <p:spPr>
          <a:xfrm>
            <a:off x="828676" y="3428999"/>
            <a:ext cx="3783826" cy="2995865"/>
          </a:xfrm>
        </p:spPr>
        <p:txBody>
          <a:bodyPr>
            <a:normAutofit/>
          </a:bodyPr>
          <a:lstStyle>
            <a:lvl1pPr marL="0" indent="0" algn="l">
              <a:buNone/>
              <a:defRPr sz="2800" b="1">
                <a:solidFill>
                  <a:srgbClr val="286FB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Päivämäärä ja esiintyjä</a:t>
            </a:r>
          </a:p>
        </p:txBody>
      </p:sp>
      <p:pic>
        <p:nvPicPr>
          <p:cNvPr id="10" name="Kuva 9">
            <a:extLst>
              <a:ext uri="{FF2B5EF4-FFF2-40B4-BE49-F238E27FC236}">
                <a16:creationId xmlns:a16="http://schemas.microsoft.com/office/drawing/2014/main" id="{6E972192-0A5D-4D84-9C7A-72F4B3EC3DA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13773" y="2533827"/>
            <a:ext cx="1764454" cy="1790344"/>
          </a:xfrm>
          <a:prstGeom prst="rect">
            <a:avLst/>
          </a:prstGeom>
        </p:spPr>
      </p:pic>
    </p:spTree>
    <p:extLst>
      <p:ext uri="{BB962C8B-B14F-4D97-AF65-F5344CB8AC3E}">
        <p14:creationId xmlns:p14="http://schemas.microsoft.com/office/powerpoint/2010/main" val="379963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erusdia - luettelomainen teksti, kapea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0" y="365125"/>
            <a:ext cx="6605337" cy="1860717"/>
          </a:xfrm>
        </p:spPr>
        <p:txBody>
          <a:bodyPr anchor="b"/>
          <a:lstStyle>
            <a:lvl1pPr>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0" y="2310063"/>
            <a:ext cx="6605335" cy="3866900"/>
          </a:xfrm>
        </p:spPr>
        <p:txBody>
          <a:bodyPr/>
          <a:lstStyle>
            <a:lvl1pPr>
              <a:defRPr sz="2600"/>
            </a:lvl1pPr>
            <a:lvl2pPr>
              <a:defRPr sz="2200"/>
            </a:lvl2pPr>
            <a:lvl3pPr>
              <a:defRPr sz="1800"/>
            </a:lvl3pPr>
            <a:lvl4pPr>
              <a:defRPr sz="1400"/>
            </a:lvl4pPr>
            <a:lvl5pPr>
              <a:defRPr sz="10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6015788"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7519988" y="1"/>
            <a:ext cx="4672012" cy="6857999"/>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3370659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erusdia - lyhyt teksti, paino kuva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1" y="365124"/>
            <a:ext cx="5173579" cy="2498391"/>
          </a:xfrm>
        </p:spPr>
        <p:txBody>
          <a:bodyPr anchor="b"/>
          <a:lstStyle>
            <a:lvl1pPr algn="l">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1" y="3043451"/>
            <a:ext cx="5173579" cy="3133512"/>
          </a:xfrm>
        </p:spPr>
        <p:txBody>
          <a:bodyPr/>
          <a:lstStyle>
            <a:lvl1pPr algn="l">
              <a:buFont typeface="Arial" panose="020B0604020202020204" pitchFamily="34" charset="0"/>
              <a:buChar char="•"/>
              <a:defRPr sz="2600"/>
            </a:lvl1pPr>
            <a:lvl2pPr>
              <a:buNone/>
              <a:defRPr/>
            </a:lvl2pPr>
          </a:lstStyle>
          <a:p>
            <a:pPr lvl="0"/>
            <a:r>
              <a:rPr lang="fi-FI"/>
              <a:t>Muokkaa tekstin perustyylejä napsauttamalla</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4584572"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6096000" y="1"/>
            <a:ext cx="6096000" cy="6857999"/>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3802321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erusdia - lyhyt teksti, neljän kuvan ryhm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1" y="365125"/>
            <a:ext cx="5173579" cy="2202136"/>
          </a:xfrm>
        </p:spPr>
        <p:txBody>
          <a:bodyPr anchor="b"/>
          <a:lstStyle>
            <a:lvl1pPr>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1" y="2701264"/>
            <a:ext cx="5173579" cy="3475699"/>
          </a:xfrm>
        </p:spPr>
        <p:txBody>
          <a:bodyPr/>
          <a:lstStyle>
            <a:lvl1pPr algn="l">
              <a:buFont typeface="Arial" panose="020B0604020202020204" pitchFamily="34" charset="0"/>
              <a:buChar char="•"/>
              <a:defRPr sz="2600"/>
            </a:lvl1pPr>
          </a:lstStyle>
          <a:p>
            <a:pPr lvl="0"/>
            <a:r>
              <a:rPr lang="fi-FI"/>
              <a:t>Muokkaa tekstin perustyylejä napsauttamalla</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4584572"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9216188" y="2"/>
            <a:ext cx="2975811" cy="3344778"/>
          </a:xfrm>
        </p:spPr>
        <p:txBody>
          <a:bodyPr anchor="ctr"/>
          <a:lstStyle>
            <a:lvl1pPr algn="ctr">
              <a:buNone/>
              <a:defRPr/>
            </a:lvl1pPr>
          </a:lstStyle>
          <a:p>
            <a:r>
              <a:rPr lang="fi-FI"/>
              <a:t>Lisää kuva napsauttamalla kuvaketta</a:t>
            </a:r>
          </a:p>
        </p:txBody>
      </p:sp>
      <p:sp>
        <p:nvSpPr>
          <p:cNvPr id="9" name="Kuvan paikkamerkki 15">
            <a:extLst>
              <a:ext uri="{FF2B5EF4-FFF2-40B4-BE49-F238E27FC236}">
                <a16:creationId xmlns:a16="http://schemas.microsoft.com/office/drawing/2014/main" id="{8C494528-3791-4799-8681-9441AB64B401}"/>
              </a:ext>
            </a:extLst>
          </p:cNvPr>
          <p:cNvSpPr>
            <a:spLocks noGrp="1"/>
          </p:cNvSpPr>
          <p:nvPr>
            <p:ph type="pic" sz="quarter" idx="14"/>
          </p:nvPr>
        </p:nvSpPr>
        <p:spPr>
          <a:xfrm>
            <a:off x="9216189" y="3513220"/>
            <a:ext cx="2975811" cy="3344778"/>
          </a:xfrm>
        </p:spPr>
        <p:txBody>
          <a:bodyPr anchor="ctr"/>
          <a:lstStyle>
            <a:lvl1pPr algn="ctr">
              <a:buNone/>
              <a:defRPr/>
            </a:lvl1pPr>
          </a:lstStyle>
          <a:p>
            <a:r>
              <a:rPr lang="fi-FI"/>
              <a:t>Lisää kuva napsauttamalla kuvaketta</a:t>
            </a:r>
          </a:p>
        </p:txBody>
      </p:sp>
      <p:sp>
        <p:nvSpPr>
          <p:cNvPr id="10" name="Kuvan paikkamerkki 15">
            <a:extLst>
              <a:ext uri="{FF2B5EF4-FFF2-40B4-BE49-F238E27FC236}">
                <a16:creationId xmlns:a16="http://schemas.microsoft.com/office/drawing/2014/main" id="{BAFAA222-D20C-4062-BE54-92562A34D4E3}"/>
              </a:ext>
            </a:extLst>
          </p:cNvPr>
          <p:cNvSpPr>
            <a:spLocks noGrp="1"/>
          </p:cNvSpPr>
          <p:nvPr>
            <p:ph type="pic" sz="quarter" idx="15"/>
          </p:nvPr>
        </p:nvSpPr>
        <p:spPr>
          <a:xfrm>
            <a:off x="6096000" y="-3"/>
            <a:ext cx="2975811" cy="3344778"/>
          </a:xfrm>
        </p:spPr>
        <p:txBody>
          <a:bodyPr anchor="ctr"/>
          <a:lstStyle>
            <a:lvl1pPr algn="ctr">
              <a:buNone/>
              <a:defRPr/>
            </a:lvl1pPr>
          </a:lstStyle>
          <a:p>
            <a:r>
              <a:rPr lang="fi-FI"/>
              <a:t>Lisää kuva napsauttamalla kuvaketta</a:t>
            </a:r>
          </a:p>
        </p:txBody>
      </p:sp>
      <p:sp>
        <p:nvSpPr>
          <p:cNvPr id="11" name="Kuvan paikkamerkki 15">
            <a:extLst>
              <a:ext uri="{FF2B5EF4-FFF2-40B4-BE49-F238E27FC236}">
                <a16:creationId xmlns:a16="http://schemas.microsoft.com/office/drawing/2014/main" id="{6AAD6113-3035-4D36-8C51-CC3EC3D86C24}"/>
              </a:ext>
            </a:extLst>
          </p:cNvPr>
          <p:cNvSpPr>
            <a:spLocks noGrp="1"/>
          </p:cNvSpPr>
          <p:nvPr>
            <p:ph type="pic" sz="quarter" idx="16"/>
          </p:nvPr>
        </p:nvSpPr>
        <p:spPr>
          <a:xfrm>
            <a:off x="6095999" y="3501190"/>
            <a:ext cx="2975811" cy="3344778"/>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2801931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Kuvitusdia, kaksi kuvaa, lyhyet tekstit">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6095997" y="3429000"/>
            <a:ext cx="6096004" cy="3429000"/>
          </a:xfrm>
        </p:spPr>
        <p:txBody>
          <a:bodyPr anchor="ctr"/>
          <a:lstStyle>
            <a:lvl1pPr algn="ctr">
              <a:buNone/>
              <a:defRPr/>
            </a:lvl1pPr>
          </a:lstStyle>
          <a:p>
            <a:r>
              <a:rPr lang="fi-FI"/>
              <a:t>Lisää kuva napsauttamalla kuvaketta</a:t>
            </a:r>
          </a:p>
        </p:txBody>
      </p:sp>
      <p:sp>
        <p:nvSpPr>
          <p:cNvPr id="9" name="Sisällön paikkamerkki 2">
            <a:extLst>
              <a:ext uri="{FF2B5EF4-FFF2-40B4-BE49-F238E27FC236}">
                <a16:creationId xmlns:a16="http://schemas.microsoft.com/office/drawing/2014/main" id="{9EAED76A-E64E-4143-8919-B555FF90025A}"/>
              </a:ext>
            </a:extLst>
          </p:cNvPr>
          <p:cNvSpPr>
            <a:spLocks noGrp="1"/>
          </p:cNvSpPr>
          <p:nvPr>
            <p:ph idx="14"/>
          </p:nvPr>
        </p:nvSpPr>
        <p:spPr>
          <a:xfrm>
            <a:off x="6571863" y="574912"/>
            <a:ext cx="5173579" cy="2279176"/>
          </a:xfrm>
        </p:spPr>
        <p:txBody>
          <a:bodyPr anchor="ctr">
            <a:normAutofit/>
          </a:bodyPr>
          <a:lstStyle>
            <a:lvl1pPr algn="ctr">
              <a:buNone/>
              <a:defRPr sz="2600"/>
            </a:lvl1pPr>
          </a:lstStyle>
          <a:p>
            <a:pPr lvl="0"/>
            <a:r>
              <a:rPr lang="fi-FI"/>
              <a:t>Muokkaa tekstin perustyylejä napsauttamalla</a:t>
            </a:r>
          </a:p>
        </p:txBody>
      </p:sp>
      <p:sp>
        <p:nvSpPr>
          <p:cNvPr id="8" name="Kuvan paikkamerkki 7">
            <a:extLst>
              <a:ext uri="{FF2B5EF4-FFF2-40B4-BE49-F238E27FC236}">
                <a16:creationId xmlns:a16="http://schemas.microsoft.com/office/drawing/2014/main" id="{F570223F-6162-4B76-97DD-6247D8BE9D3D}"/>
              </a:ext>
            </a:extLst>
          </p:cNvPr>
          <p:cNvSpPr>
            <a:spLocks noGrp="1"/>
          </p:cNvSpPr>
          <p:nvPr>
            <p:ph type="pic" sz="quarter" idx="15"/>
          </p:nvPr>
        </p:nvSpPr>
        <p:spPr>
          <a:xfrm>
            <a:off x="-1" y="0"/>
            <a:ext cx="6095997" cy="3429000"/>
          </a:xfrm>
        </p:spPr>
        <p:txBody>
          <a:bodyPr anchor="ctr"/>
          <a:lstStyle>
            <a:lvl1pPr algn="ctr">
              <a:buNone/>
              <a:defRPr/>
            </a:lvl1pPr>
          </a:lstStyle>
          <a:p>
            <a:r>
              <a:rPr lang="fi-FI"/>
              <a:t>Lisää kuva napsauttamalla kuvaketta</a:t>
            </a:r>
          </a:p>
        </p:txBody>
      </p:sp>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461208" y="4003912"/>
            <a:ext cx="5173579" cy="2279176"/>
          </a:xfrm>
        </p:spPr>
        <p:txBody>
          <a:bodyPr anchor="ctr">
            <a:normAutofit/>
          </a:bodyPr>
          <a:lstStyle>
            <a:lvl1pPr algn="ctr">
              <a:buNone/>
              <a:defRPr sz="2600"/>
            </a:lvl1pPr>
          </a:lstStyle>
          <a:p>
            <a:pPr lvl="0"/>
            <a:r>
              <a:rPr lang="fi-FI"/>
              <a:t>Muokkaa tekstin perustyylejä napsauttamalla</a:t>
            </a:r>
          </a:p>
        </p:txBody>
      </p:sp>
      <p:sp>
        <p:nvSpPr>
          <p:cNvPr id="14" name="Dian numeron paikkamerkki 5">
            <a:extLst>
              <a:ext uri="{FF2B5EF4-FFF2-40B4-BE49-F238E27FC236}">
                <a16:creationId xmlns:a16="http://schemas.microsoft.com/office/drawing/2014/main" id="{F1D70CBA-BB94-472F-B008-1D7EC5287B67}"/>
              </a:ext>
            </a:extLst>
          </p:cNvPr>
          <p:cNvSpPr>
            <a:spLocks noGrp="1"/>
          </p:cNvSpPr>
          <p:nvPr>
            <p:ph type="sldNum" sz="quarter" idx="12"/>
          </p:nvPr>
        </p:nvSpPr>
        <p:spPr>
          <a:xfrm>
            <a:off x="4431630"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Tree>
    <p:extLst>
      <p:ext uri="{BB962C8B-B14F-4D97-AF65-F5344CB8AC3E}">
        <p14:creationId xmlns:p14="http://schemas.microsoft.com/office/powerpoint/2010/main" val="3725628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Kuvitusdia, kolme kuvaa, lyhyt teksti">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8" name="Kuvan paikkamerkki 7">
            <a:extLst>
              <a:ext uri="{FF2B5EF4-FFF2-40B4-BE49-F238E27FC236}">
                <a16:creationId xmlns:a16="http://schemas.microsoft.com/office/drawing/2014/main" id="{F570223F-6162-4B76-97DD-6247D8BE9D3D}"/>
              </a:ext>
            </a:extLst>
          </p:cNvPr>
          <p:cNvSpPr>
            <a:spLocks noGrp="1"/>
          </p:cNvSpPr>
          <p:nvPr>
            <p:ph type="pic" sz="quarter" idx="15"/>
          </p:nvPr>
        </p:nvSpPr>
        <p:spPr>
          <a:xfrm>
            <a:off x="-1" y="0"/>
            <a:ext cx="5991727" cy="3294997"/>
          </a:xfrm>
        </p:spPr>
        <p:txBody>
          <a:bodyPr anchor="ctr"/>
          <a:lstStyle>
            <a:lvl1pPr algn="ctr">
              <a:buNone/>
              <a:defRPr/>
            </a:lvl1pPr>
          </a:lstStyle>
          <a:p>
            <a:r>
              <a:rPr lang="fi-FI"/>
              <a:t>Lisää kuva napsauttamalla kuvaketta</a:t>
            </a:r>
          </a:p>
        </p:txBody>
      </p:sp>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461208" y="4003912"/>
            <a:ext cx="5173579" cy="2279176"/>
          </a:xfrm>
        </p:spPr>
        <p:txBody>
          <a:bodyPr anchor="ctr">
            <a:normAutofit/>
          </a:bodyPr>
          <a:lstStyle>
            <a:lvl1pPr algn="ctr">
              <a:buNone/>
              <a:defRPr sz="2600"/>
            </a:lvl1pPr>
          </a:lstStyle>
          <a:p>
            <a:pPr lvl="0"/>
            <a:r>
              <a:rPr lang="fi-FI"/>
              <a:t>Muokkaa tekstin perustyylejä napsauttamalla</a:t>
            </a:r>
          </a:p>
        </p:txBody>
      </p:sp>
      <p:sp>
        <p:nvSpPr>
          <p:cNvPr id="10" name="Kuvan paikkamerkki 7">
            <a:extLst>
              <a:ext uri="{FF2B5EF4-FFF2-40B4-BE49-F238E27FC236}">
                <a16:creationId xmlns:a16="http://schemas.microsoft.com/office/drawing/2014/main" id="{E1037746-D505-4B54-9622-F01D81E77DF4}"/>
              </a:ext>
            </a:extLst>
          </p:cNvPr>
          <p:cNvSpPr>
            <a:spLocks noGrp="1"/>
          </p:cNvSpPr>
          <p:nvPr>
            <p:ph type="pic" sz="quarter" idx="17"/>
          </p:nvPr>
        </p:nvSpPr>
        <p:spPr>
          <a:xfrm>
            <a:off x="6200273" y="0"/>
            <a:ext cx="5991727" cy="3294996"/>
          </a:xfrm>
        </p:spPr>
        <p:txBody>
          <a:bodyPr anchor="ctr"/>
          <a:lstStyle>
            <a:lvl1pPr algn="ctr">
              <a:buNone/>
              <a:defRPr/>
            </a:lvl1pPr>
          </a:lstStyle>
          <a:p>
            <a:r>
              <a:rPr lang="fi-FI"/>
              <a:t>Lisää kuva napsauttamalla kuvaketta</a:t>
            </a:r>
          </a:p>
        </p:txBody>
      </p:sp>
      <p:sp>
        <p:nvSpPr>
          <p:cNvPr id="11" name="Kuvan paikkamerkki 7">
            <a:extLst>
              <a:ext uri="{FF2B5EF4-FFF2-40B4-BE49-F238E27FC236}">
                <a16:creationId xmlns:a16="http://schemas.microsoft.com/office/drawing/2014/main" id="{CADCCD82-E1D4-4BE7-AFF3-33AD53B51531}"/>
              </a:ext>
            </a:extLst>
          </p:cNvPr>
          <p:cNvSpPr>
            <a:spLocks noGrp="1"/>
          </p:cNvSpPr>
          <p:nvPr>
            <p:ph type="pic" sz="quarter" idx="18"/>
          </p:nvPr>
        </p:nvSpPr>
        <p:spPr>
          <a:xfrm>
            <a:off x="6200272" y="3563003"/>
            <a:ext cx="5991728" cy="3294997"/>
          </a:xfrm>
        </p:spPr>
        <p:txBody>
          <a:bodyPr anchor="ctr"/>
          <a:lstStyle>
            <a:lvl1pPr algn="ctr">
              <a:buNone/>
              <a:defRPr/>
            </a:lvl1pPr>
          </a:lstStyle>
          <a:p>
            <a:r>
              <a:rPr lang="fi-FI"/>
              <a:t>Lisää kuva napsauttamalla kuvaketta</a:t>
            </a:r>
          </a:p>
        </p:txBody>
      </p:sp>
      <p:sp>
        <p:nvSpPr>
          <p:cNvPr id="14" name="Dian numeron paikkamerkki 5">
            <a:extLst>
              <a:ext uri="{FF2B5EF4-FFF2-40B4-BE49-F238E27FC236}">
                <a16:creationId xmlns:a16="http://schemas.microsoft.com/office/drawing/2014/main" id="{A54795CB-B10B-4EB2-9D39-11D96DFD0E51}"/>
              </a:ext>
            </a:extLst>
          </p:cNvPr>
          <p:cNvSpPr>
            <a:spLocks noGrp="1"/>
          </p:cNvSpPr>
          <p:nvPr>
            <p:ph type="sldNum" sz="quarter" idx="12"/>
          </p:nvPr>
        </p:nvSpPr>
        <p:spPr>
          <a:xfrm>
            <a:off x="4431630"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Tree>
    <p:extLst>
      <p:ext uri="{BB962C8B-B14F-4D97-AF65-F5344CB8AC3E}">
        <p14:creationId xmlns:p14="http://schemas.microsoft.com/office/powerpoint/2010/main" val="13244849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ainaus tai lyhyt ajatus pelkkänä tekstinä">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4F080E58-FE79-49F2-9E6D-2F3447B011EE}"/>
              </a:ext>
            </a:extLst>
          </p:cNvPr>
          <p:cNvSpPr/>
          <p:nvPr/>
        </p:nvSpPr>
        <p:spPr>
          <a:xfrm>
            <a:off x="0" y="0"/>
            <a:ext cx="12192000" cy="5961862"/>
          </a:xfrm>
          <a:prstGeom prst="rect">
            <a:avLst/>
          </a:prstGeom>
          <a:solidFill>
            <a:srgbClr val="286FB7"/>
          </a:solidFill>
          <a:ln>
            <a:solidFill>
              <a:srgbClr val="286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1233467" y="896138"/>
            <a:ext cx="9725066" cy="3922295"/>
          </a:xfrm>
        </p:spPr>
        <p:txBody>
          <a:bodyPr anchor="ctr">
            <a:normAutofit/>
          </a:bodyPr>
          <a:lstStyle>
            <a:lvl1pPr algn="ctr">
              <a:buNone/>
              <a:defRPr sz="3600" b="1" i="1">
                <a:solidFill>
                  <a:schemeClr val="bg1"/>
                </a:solidFill>
                <a:latin typeface="+mj-lt"/>
              </a:defRPr>
            </a:lvl1pPr>
          </a:lstStyle>
          <a:p>
            <a:pPr lvl="0"/>
            <a:r>
              <a:rPr lang="fi-FI"/>
              <a:t>Muokkaa tekstin perustyylejä napsauttamalla</a:t>
            </a:r>
          </a:p>
        </p:txBody>
      </p:sp>
      <p:sp>
        <p:nvSpPr>
          <p:cNvPr id="14" name="Dian numeron paikkamerkki 5">
            <a:extLst>
              <a:ext uri="{FF2B5EF4-FFF2-40B4-BE49-F238E27FC236}">
                <a16:creationId xmlns:a16="http://schemas.microsoft.com/office/drawing/2014/main" id="{A54795CB-B10B-4EB2-9D39-11D96DFD0E51}"/>
              </a:ext>
            </a:extLst>
          </p:cNvPr>
          <p:cNvSpPr>
            <a:spLocks noGrp="1"/>
          </p:cNvSpPr>
          <p:nvPr>
            <p:ph type="sldNum" sz="quarter" idx="12"/>
          </p:nvPr>
        </p:nvSpPr>
        <p:spPr>
          <a:xfrm>
            <a:off x="10820398"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Tree>
    <p:extLst>
      <p:ext uri="{BB962C8B-B14F-4D97-AF65-F5344CB8AC3E}">
        <p14:creationId xmlns:p14="http://schemas.microsoft.com/office/powerpoint/2010/main" val="3487769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Välilehti - Kuva ja otsikko - Marttaruutu">
    <p:spTree>
      <p:nvGrpSpPr>
        <p:cNvPr id="1" name=""/>
        <p:cNvGrpSpPr/>
        <p:nvPr/>
      </p:nvGrpSpPr>
      <p:grpSpPr>
        <a:xfrm>
          <a:off x="0" y="0"/>
          <a:ext cx="0" cy="0"/>
          <a:chOff x="0" y="0"/>
          <a:chExt cx="0" cy="0"/>
        </a:xfrm>
      </p:grpSpPr>
      <p:pic>
        <p:nvPicPr>
          <p:cNvPr id="3" name="Kuva 2" descr="Kuva, joka sisältää kohteen henkilö, mies, ulko, vaatetus&#10;&#10;Kuvaus luotu automaattisesti">
            <a:extLst>
              <a:ext uri="{FF2B5EF4-FFF2-40B4-BE49-F238E27FC236}">
                <a16:creationId xmlns:a16="http://schemas.microsoft.com/office/drawing/2014/main" id="{7C4FE22B-3E92-48B8-9B80-74E981D99B9A}"/>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8605343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Välilehti - Kuva ja otsikko - Kasvin yksityiskohta">
    <p:spTree>
      <p:nvGrpSpPr>
        <p:cNvPr id="1" name=""/>
        <p:cNvGrpSpPr/>
        <p:nvPr/>
      </p:nvGrpSpPr>
      <p:grpSpPr>
        <a:xfrm>
          <a:off x="0" y="0"/>
          <a:ext cx="0" cy="0"/>
          <a:chOff x="0" y="0"/>
          <a:chExt cx="0" cy="0"/>
        </a:xfrm>
      </p:grpSpPr>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pic>
        <p:nvPicPr>
          <p:cNvPr id="4" name="Kuva 3" descr="Kuva, joka sisältää kohteen tuote, vihannes, Kasvisruoka, vegaaniravitsemus&#10;&#10;Kuvaus luotu automaattisesti">
            <a:extLst>
              <a:ext uri="{FF2B5EF4-FFF2-40B4-BE49-F238E27FC236}">
                <a16:creationId xmlns:a16="http://schemas.microsoft.com/office/drawing/2014/main" id="{38D72B3D-8558-2C96-917B-81A0C37F799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8141546"/>
          </a:xfrm>
          <a:prstGeom prst="rect">
            <a:avLst/>
          </a:prstGeom>
        </p:spPr>
      </p:pic>
    </p:spTree>
    <p:extLst>
      <p:ext uri="{BB962C8B-B14F-4D97-AF65-F5344CB8AC3E}">
        <p14:creationId xmlns:p14="http://schemas.microsoft.com/office/powerpoint/2010/main" val="611922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Välilehti - Kuva ja otsikko- Peikonlehti">
    <p:spTree>
      <p:nvGrpSpPr>
        <p:cNvPr id="1" name=""/>
        <p:cNvGrpSpPr/>
        <p:nvPr/>
      </p:nvGrpSpPr>
      <p:grpSpPr>
        <a:xfrm>
          <a:off x="0" y="0"/>
          <a:ext cx="0" cy="0"/>
          <a:chOff x="0" y="0"/>
          <a:chExt cx="0" cy="0"/>
        </a:xfrm>
      </p:grpSpPr>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pic>
        <p:nvPicPr>
          <p:cNvPr id="4" name="Kuva 3" descr="Kuva, joka sisältää kohteen vihannes, hernekasvi, tuote, Luonnonmukainen ruoka&#10;&#10;Kuvaus luotu automaattisesti">
            <a:extLst>
              <a:ext uri="{FF2B5EF4-FFF2-40B4-BE49-F238E27FC236}">
                <a16:creationId xmlns:a16="http://schemas.microsoft.com/office/drawing/2014/main" id="{E9192AC3-7231-59EF-CBC2-453A7E773E51}"/>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1270000"/>
            <a:ext cx="12192000" cy="8128000"/>
          </a:xfrm>
          <a:prstGeom prst="rect">
            <a:avLst/>
          </a:prstGeom>
        </p:spPr>
      </p:pic>
    </p:spTree>
    <p:extLst>
      <p:ext uri="{BB962C8B-B14F-4D97-AF65-F5344CB8AC3E}">
        <p14:creationId xmlns:p14="http://schemas.microsoft.com/office/powerpoint/2010/main" val="110719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Välilehti - Kuva ja otsikko - Viherkasvi">
    <p:spTree>
      <p:nvGrpSpPr>
        <p:cNvPr id="1" name=""/>
        <p:cNvGrpSpPr/>
        <p:nvPr/>
      </p:nvGrpSpPr>
      <p:grpSpPr>
        <a:xfrm>
          <a:off x="0" y="0"/>
          <a:ext cx="0" cy="0"/>
          <a:chOff x="0" y="0"/>
          <a:chExt cx="0" cy="0"/>
        </a:xfrm>
      </p:grpSpPr>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pic>
        <p:nvPicPr>
          <p:cNvPr id="4" name="Kuva 3" descr="Kuva, joka sisältää kohteen kasvi, piha-, yrtti, keihäsminttu&#10;&#10;Kuvaus luotu automaattisesti">
            <a:extLst>
              <a:ext uri="{FF2B5EF4-FFF2-40B4-BE49-F238E27FC236}">
                <a16:creationId xmlns:a16="http://schemas.microsoft.com/office/drawing/2014/main" id="{DE654AA2-E503-4B01-8567-A89394608EB7}"/>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0" y="0"/>
            <a:ext cx="12192000" cy="7510270"/>
          </a:xfrm>
          <a:prstGeom prst="rect">
            <a:avLst/>
          </a:prstGeom>
        </p:spPr>
      </p:pic>
    </p:spTree>
    <p:extLst>
      <p:ext uri="{BB962C8B-B14F-4D97-AF65-F5344CB8AC3E}">
        <p14:creationId xmlns:p14="http://schemas.microsoft.com/office/powerpoint/2010/main" val="30322247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Välilehti - Kuva ja otsikko - Metsä">
    <p:spTree>
      <p:nvGrpSpPr>
        <p:cNvPr id="1" name=""/>
        <p:cNvGrpSpPr/>
        <p:nvPr/>
      </p:nvGrpSpPr>
      <p:grpSpPr>
        <a:xfrm>
          <a:off x="0" y="0"/>
          <a:ext cx="0" cy="0"/>
          <a:chOff x="0" y="0"/>
          <a:chExt cx="0" cy="0"/>
        </a:xfrm>
      </p:grpSpPr>
      <p:pic>
        <p:nvPicPr>
          <p:cNvPr id="8" name="Kuva 7" descr="Kuva, joka sisältää kohteen kasvi, vihreä, puu, suuri&#10;&#10;Kuvaus luotu automaattisesti">
            <a:extLst>
              <a:ext uri="{FF2B5EF4-FFF2-40B4-BE49-F238E27FC236}">
                <a16:creationId xmlns:a16="http://schemas.microsoft.com/office/drawing/2014/main" id="{E9FCD321-2F4F-4383-B27E-CBEDC94099E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099808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älilehti - Kuva ja otsikko - Basilika">
    <p:spTree>
      <p:nvGrpSpPr>
        <p:cNvPr id="1" name=""/>
        <p:cNvGrpSpPr/>
        <p:nvPr/>
      </p:nvGrpSpPr>
      <p:grpSpPr>
        <a:xfrm>
          <a:off x="0" y="0"/>
          <a:ext cx="0" cy="0"/>
          <a:chOff x="0" y="0"/>
          <a:chExt cx="0" cy="0"/>
        </a:xfrm>
      </p:grpSpPr>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pic>
        <p:nvPicPr>
          <p:cNvPr id="3" name="Kuva 2" descr="Kuva, joka sisältää kohteen vihannes, herne, tuote, Sokeriherne&#10;&#10;Kuvaus luotu automaattisesti">
            <a:extLst>
              <a:ext uri="{FF2B5EF4-FFF2-40B4-BE49-F238E27FC236}">
                <a16:creationId xmlns:a16="http://schemas.microsoft.com/office/drawing/2014/main" id="{FBF5EF5C-7AF7-FA5D-096F-EA89A38597E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2004" y="97536"/>
            <a:ext cx="12127992" cy="6662928"/>
          </a:xfrm>
          <a:prstGeom prst="rect">
            <a:avLst/>
          </a:prstGeom>
        </p:spPr>
      </p:pic>
    </p:spTree>
    <p:extLst>
      <p:ext uri="{BB962C8B-B14F-4D97-AF65-F5344CB8AC3E}">
        <p14:creationId xmlns:p14="http://schemas.microsoft.com/office/powerpoint/2010/main" val="21632516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_Välilehti - Kuva ja otsikko - Mustikka">
    <p:spTree>
      <p:nvGrpSpPr>
        <p:cNvPr id="1" name=""/>
        <p:cNvGrpSpPr/>
        <p:nvPr/>
      </p:nvGrpSpPr>
      <p:grpSpPr>
        <a:xfrm>
          <a:off x="0" y="0"/>
          <a:ext cx="0" cy="0"/>
          <a:chOff x="0" y="0"/>
          <a:chExt cx="0" cy="0"/>
        </a:xfrm>
      </p:grpSpPr>
      <p:pic>
        <p:nvPicPr>
          <p:cNvPr id="3" name="Kuva 2" descr="Kuva, joka sisältää kohteen ruoka, tarjotin, hedelmä, istuminen&#10;&#10;Kuvaus luotu automaattisesti">
            <a:extLst>
              <a:ext uri="{FF2B5EF4-FFF2-40B4-BE49-F238E27FC236}">
                <a16:creationId xmlns:a16="http://schemas.microsoft.com/office/drawing/2014/main" id="{7374E19F-08D8-42CC-B4EE-01B2A5A1BE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2195839"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217221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älilehti - Kuva ja otsikko - Kantarelli">
    <p:spTree>
      <p:nvGrpSpPr>
        <p:cNvPr id="1" name=""/>
        <p:cNvGrpSpPr/>
        <p:nvPr/>
      </p:nvGrpSpPr>
      <p:grpSpPr>
        <a:xfrm>
          <a:off x="0" y="0"/>
          <a:ext cx="0" cy="0"/>
          <a:chOff x="0" y="0"/>
          <a:chExt cx="0" cy="0"/>
        </a:xfrm>
      </p:grpSpPr>
      <p:pic>
        <p:nvPicPr>
          <p:cNvPr id="4" name="Kuva 3" descr="Kuva, joka sisältää kohteen ruoka, paalu, pöytä, lautanen&#10;&#10;Kuvaus luotu automaattisesti">
            <a:extLst>
              <a:ext uri="{FF2B5EF4-FFF2-40B4-BE49-F238E27FC236}">
                <a16:creationId xmlns:a16="http://schemas.microsoft.com/office/drawing/2014/main" id="{FD19B605-F23E-4996-B209-0A29584985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201525"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0292447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Välilehti - Kuva ja otsikko - Vadelma">
    <p:spTree>
      <p:nvGrpSpPr>
        <p:cNvPr id="1" name=""/>
        <p:cNvGrpSpPr/>
        <p:nvPr/>
      </p:nvGrpSpPr>
      <p:grpSpPr>
        <a:xfrm>
          <a:off x="0" y="0"/>
          <a:ext cx="0" cy="0"/>
          <a:chOff x="0" y="0"/>
          <a:chExt cx="0" cy="0"/>
        </a:xfrm>
      </p:grpSpPr>
      <p:pic>
        <p:nvPicPr>
          <p:cNvPr id="3" name="Kuva 2" descr="Kuva, joka sisältää kohteen ulko, marja, hedelmä, ruoka&#10;&#10;Kuvaus luotu automaattisesti">
            <a:extLst>
              <a:ext uri="{FF2B5EF4-FFF2-40B4-BE49-F238E27FC236}">
                <a16:creationId xmlns:a16="http://schemas.microsoft.com/office/drawing/2014/main" id="{588010EF-8E1E-43B2-A592-3D1E1010AFDC}"/>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12201525"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42698541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Välilehti - Kuva ja otsikko - Villapaita">
    <p:spTree>
      <p:nvGrpSpPr>
        <p:cNvPr id="1" name=""/>
        <p:cNvGrpSpPr/>
        <p:nvPr/>
      </p:nvGrpSpPr>
      <p:grpSpPr>
        <a:xfrm>
          <a:off x="0" y="0"/>
          <a:ext cx="0" cy="0"/>
          <a:chOff x="0" y="0"/>
          <a:chExt cx="0" cy="0"/>
        </a:xfrm>
      </p:grpSpPr>
      <p:pic>
        <p:nvPicPr>
          <p:cNvPr id="4" name="Kuva 3" descr="Kuva, joka sisältää kohteen vaatetus, neulepusero, istuminen, sininen&#10;&#10;Kuvaus luotu automaattisesti">
            <a:extLst>
              <a:ext uri="{FF2B5EF4-FFF2-40B4-BE49-F238E27FC236}">
                <a16:creationId xmlns:a16="http://schemas.microsoft.com/office/drawing/2014/main" id="{35B68CA4-1319-4E85-B964-C4BD991223B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12201525"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0578942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Välilehti - Kuva ja otsikko - Kangas">
    <p:spTree>
      <p:nvGrpSpPr>
        <p:cNvPr id="1" name=""/>
        <p:cNvGrpSpPr/>
        <p:nvPr/>
      </p:nvGrpSpPr>
      <p:grpSpPr>
        <a:xfrm>
          <a:off x="0" y="0"/>
          <a:ext cx="0" cy="0"/>
          <a:chOff x="0" y="0"/>
          <a:chExt cx="0" cy="0"/>
        </a:xfrm>
      </p:grpSpPr>
      <p:pic>
        <p:nvPicPr>
          <p:cNvPr id="3" name="Kuva 2" descr="Kuva, joka sisältää kohteen vaatetus, sininen, neulepusero, matkapuhelin&#10;&#10;Kuvaus luotu automaattisesti">
            <a:extLst>
              <a:ext uri="{FF2B5EF4-FFF2-40B4-BE49-F238E27FC236}">
                <a16:creationId xmlns:a16="http://schemas.microsoft.com/office/drawing/2014/main" id="{B4A33E9B-F4C3-409D-8C32-95058F1C8D2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 y="0"/>
            <a:ext cx="12192001"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0926254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Otsikkodia">
    <p:spTree>
      <p:nvGrpSpPr>
        <p:cNvPr id="1" name=""/>
        <p:cNvGrpSpPr/>
        <p:nvPr/>
      </p:nvGrpSpPr>
      <p:grpSpPr>
        <a:xfrm>
          <a:off x="0" y="0"/>
          <a:ext cx="0" cy="0"/>
          <a:chOff x="0" y="0"/>
          <a:chExt cx="0" cy="0"/>
        </a:xfrm>
      </p:grpSpPr>
      <p:sp>
        <p:nvSpPr>
          <p:cNvPr id="18" name="Kuvan paikkamerkki 17">
            <a:extLst>
              <a:ext uri="{FF2B5EF4-FFF2-40B4-BE49-F238E27FC236}">
                <a16:creationId xmlns:a16="http://schemas.microsoft.com/office/drawing/2014/main" id="{9F130672-33EA-44BD-92E7-DFA8FF58B45C}"/>
              </a:ext>
            </a:extLst>
          </p:cNvPr>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4708917 h 6858000"/>
              <a:gd name="connsiteX5" fmla="*/ 1279918 w 6096000"/>
              <a:gd name="connsiteY5" fmla="*/ 3428999 h 6858000"/>
              <a:gd name="connsiteX6" fmla="*/ 0 w 6096000"/>
              <a:gd name="connsiteY6" fmla="*/ 21490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6096000" y="0"/>
                </a:lnTo>
                <a:lnTo>
                  <a:pt x="6096000" y="6858000"/>
                </a:lnTo>
                <a:lnTo>
                  <a:pt x="0" y="6858000"/>
                </a:lnTo>
                <a:lnTo>
                  <a:pt x="0" y="4708917"/>
                </a:lnTo>
                <a:cubicBezTo>
                  <a:pt x="706879" y="4708917"/>
                  <a:pt x="1279918" y="4135878"/>
                  <a:pt x="1279918" y="3428999"/>
                </a:cubicBezTo>
                <a:cubicBezTo>
                  <a:pt x="1279918" y="2722120"/>
                  <a:pt x="706879" y="2149081"/>
                  <a:pt x="0" y="2149081"/>
                </a:cubicBezTo>
                <a:close/>
              </a:path>
            </a:pathLst>
          </a:custGeom>
        </p:spPr>
        <p:txBody>
          <a:bodyPr wrap="square" anchor="ctr">
            <a:noAutofit/>
          </a:bodyPr>
          <a:lstStyle>
            <a:lvl1pPr algn="ctr">
              <a:buNone/>
              <a:defRPr/>
            </a:lvl1pPr>
          </a:lstStyle>
          <a:p>
            <a:r>
              <a:rPr lang="fi-FI"/>
              <a:t>Lisää kuva napsauttamalla kuvaketta</a:t>
            </a:r>
          </a:p>
        </p:txBody>
      </p:sp>
      <p:sp>
        <p:nvSpPr>
          <p:cNvPr id="2" name="Otsikko 1">
            <a:extLst>
              <a:ext uri="{FF2B5EF4-FFF2-40B4-BE49-F238E27FC236}">
                <a16:creationId xmlns:a16="http://schemas.microsoft.com/office/drawing/2014/main" id="{F8793843-FAA3-4784-B1FE-C7A99E5F4D41}"/>
              </a:ext>
            </a:extLst>
          </p:cNvPr>
          <p:cNvSpPr>
            <a:spLocks noGrp="1"/>
          </p:cNvSpPr>
          <p:nvPr>
            <p:ph type="ctrTitle" hasCustomPrompt="1"/>
          </p:nvPr>
        </p:nvSpPr>
        <p:spPr>
          <a:xfrm>
            <a:off x="788175" y="433136"/>
            <a:ext cx="3783826" cy="2755233"/>
          </a:xfrm>
        </p:spPr>
        <p:txBody>
          <a:bodyPr anchor="b">
            <a:normAutofit/>
          </a:bodyPr>
          <a:lstStyle>
            <a:lvl1pPr algn="l">
              <a:defRPr sz="4400"/>
            </a:lvl1pPr>
          </a:lstStyle>
          <a:p>
            <a:r>
              <a:rPr lang="fi-FI"/>
              <a:t>Esityksen nimi</a:t>
            </a:r>
          </a:p>
        </p:txBody>
      </p:sp>
      <p:sp>
        <p:nvSpPr>
          <p:cNvPr id="3" name="Alaotsikko 2">
            <a:extLst>
              <a:ext uri="{FF2B5EF4-FFF2-40B4-BE49-F238E27FC236}">
                <a16:creationId xmlns:a16="http://schemas.microsoft.com/office/drawing/2014/main" id="{90B501E0-B355-4F9B-8076-EAF71D612E74}"/>
              </a:ext>
            </a:extLst>
          </p:cNvPr>
          <p:cNvSpPr>
            <a:spLocks noGrp="1"/>
          </p:cNvSpPr>
          <p:nvPr>
            <p:ph type="subTitle" idx="1" hasCustomPrompt="1"/>
          </p:nvPr>
        </p:nvSpPr>
        <p:spPr>
          <a:xfrm>
            <a:off x="828676" y="3428999"/>
            <a:ext cx="3783826" cy="2995865"/>
          </a:xfrm>
        </p:spPr>
        <p:txBody>
          <a:bodyPr>
            <a:normAutofit/>
          </a:bodyPr>
          <a:lstStyle>
            <a:lvl1pPr marL="0" indent="0" algn="l">
              <a:buNone/>
              <a:defRPr sz="2800" b="1">
                <a:solidFill>
                  <a:srgbClr val="286FB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Päivämäärä ja esiintyjä</a:t>
            </a:r>
          </a:p>
        </p:txBody>
      </p:sp>
      <p:pic>
        <p:nvPicPr>
          <p:cNvPr id="10" name="Kuva 9">
            <a:extLst>
              <a:ext uri="{FF2B5EF4-FFF2-40B4-BE49-F238E27FC236}">
                <a16:creationId xmlns:a16="http://schemas.microsoft.com/office/drawing/2014/main" id="{6E972192-0A5D-4D84-9C7A-72F4B3EC3DA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13773" y="2533827"/>
            <a:ext cx="1764454" cy="1790344"/>
          </a:xfrm>
          <a:prstGeom prst="rect">
            <a:avLst/>
          </a:prstGeom>
        </p:spPr>
      </p:pic>
    </p:spTree>
    <p:extLst>
      <p:ext uri="{BB962C8B-B14F-4D97-AF65-F5344CB8AC3E}">
        <p14:creationId xmlns:p14="http://schemas.microsoft.com/office/powerpoint/2010/main" val="10974941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erusdia - luettelomainen teksti, kapea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0" y="365125"/>
            <a:ext cx="6605337" cy="1860717"/>
          </a:xfrm>
        </p:spPr>
        <p:txBody>
          <a:bodyPr anchor="b"/>
          <a:lstStyle>
            <a:lvl1pPr>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0" y="2310063"/>
            <a:ext cx="6605335" cy="3866900"/>
          </a:xfrm>
        </p:spPr>
        <p:txBody>
          <a:bodyPr/>
          <a:lstStyle>
            <a:lvl1pPr>
              <a:defRPr sz="2600"/>
            </a:lvl1pPr>
            <a:lvl2pPr>
              <a:defRPr sz="2200"/>
            </a:lvl2pPr>
            <a:lvl3pPr>
              <a:defRPr sz="1800"/>
            </a:lvl3pPr>
            <a:lvl4pPr>
              <a:defRPr sz="1400"/>
            </a:lvl4pPr>
            <a:lvl5pPr>
              <a:defRPr sz="10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6015788"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7519988" y="1"/>
            <a:ext cx="4672012" cy="6857999"/>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2544964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_Perusdia - lyhyt teksti, paino kuva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1" y="365124"/>
            <a:ext cx="5173579" cy="2498391"/>
          </a:xfrm>
        </p:spPr>
        <p:txBody>
          <a:bodyPr anchor="b"/>
          <a:lstStyle>
            <a:lvl1pPr algn="l">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1" y="3043451"/>
            <a:ext cx="5173579" cy="3133512"/>
          </a:xfrm>
        </p:spPr>
        <p:txBody>
          <a:bodyPr/>
          <a:lstStyle>
            <a:lvl1pPr algn="l">
              <a:buFont typeface="Arial" panose="020B0604020202020204" pitchFamily="34" charset="0"/>
              <a:buChar char="•"/>
              <a:defRPr sz="2600"/>
            </a:lvl1pPr>
            <a:lvl2pPr>
              <a:buNone/>
              <a:defRPr/>
            </a:lvl2pPr>
          </a:lstStyle>
          <a:p>
            <a:pPr lvl="0"/>
            <a:r>
              <a:rPr lang="fi-FI"/>
              <a:t>Muokkaa tekstin perustyylejä napsauttamalla</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4584572"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6096000" y="1"/>
            <a:ext cx="6096000" cy="6857999"/>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40258361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Perusdia - lyhyt teksti, neljän kuvan ryhm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1" y="365125"/>
            <a:ext cx="5173579" cy="2202136"/>
          </a:xfrm>
        </p:spPr>
        <p:txBody>
          <a:bodyPr anchor="b"/>
          <a:lstStyle>
            <a:lvl1pPr>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1" y="2701264"/>
            <a:ext cx="5173579" cy="3475699"/>
          </a:xfrm>
        </p:spPr>
        <p:txBody>
          <a:bodyPr/>
          <a:lstStyle>
            <a:lvl1pPr algn="l">
              <a:buFont typeface="Arial" panose="020B0604020202020204" pitchFamily="34" charset="0"/>
              <a:buChar char="•"/>
              <a:defRPr sz="2600"/>
            </a:lvl1pPr>
          </a:lstStyle>
          <a:p>
            <a:pPr lvl="0"/>
            <a:r>
              <a:rPr lang="fi-FI"/>
              <a:t>Muokkaa tekstin perustyylejä napsauttamalla</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4584572"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9216188" y="2"/>
            <a:ext cx="2975811" cy="3344778"/>
          </a:xfrm>
        </p:spPr>
        <p:txBody>
          <a:bodyPr anchor="ctr"/>
          <a:lstStyle>
            <a:lvl1pPr algn="ctr">
              <a:buNone/>
              <a:defRPr/>
            </a:lvl1pPr>
          </a:lstStyle>
          <a:p>
            <a:r>
              <a:rPr lang="fi-FI"/>
              <a:t>Lisää kuva napsauttamalla kuvaketta</a:t>
            </a:r>
          </a:p>
        </p:txBody>
      </p:sp>
      <p:sp>
        <p:nvSpPr>
          <p:cNvPr id="9" name="Kuvan paikkamerkki 15">
            <a:extLst>
              <a:ext uri="{FF2B5EF4-FFF2-40B4-BE49-F238E27FC236}">
                <a16:creationId xmlns:a16="http://schemas.microsoft.com/office/drawing/2014/main" id="{8C494528-3791-4799-8681-9441AB64B401}"/>
              </a:ext>
            </a:extLst>
          </p:cNvPr>
          <p:cNvSpPr>
            <a:spLocks noGrp="1"/>
          </p:cNvSpPr>
          <p:nvPr>
            <p:ph type="pic" sz="quarter" idx="14"/>
          </p:nvPr>
        </p:nvSpPr>
        <p:spPr>
          <a:xfrm>
            <a:off x="9216189" y="3513220"/>
            <a:ext cx="2975811" cy="3344778"/>
          </a:xfrm>
        </p:spPr>
        <p:txBody>
          <a:bodyPr anchor="ctr"/>
          <a:lstStyle>
            <a:lvl1pPr algn="ctr">
              <a:buNone/>
              <a:defRPr/>
            </a:lvl1pPr>
          </a:lstStyle>
          <a:p>
            <a:r>
              <a:rPr lang="fi-FI"/>
              <a:t>Lisää kuva napsauttamalla kuvaketta</a:t>
            </a:r>
          </a:p>
        </p:txBody>
      </p:sp>
      <p:sp>
        <p:nvSpPr>
          <p:cNvPr id="10" name="Kuvan paikkamerkki 15">
            <a:extLst>
              <a:ext uri="{FF2B5EF4-FFF2-40B4-BE49-F238E27FC236}">
                <a16:creationId xmlns:a16="http://schemas.microsoft.com/office/drawing/2014/main" id="{BAFAA222-D20C-4062-BE54-92562A34D4E3}"/>
              </a:ext>
            </a:extLst>
          </p:cNvPr>
          <p:cNvSpPr>
            <a:spLocks noGrp="1"/>
          </p:cNvSpPr>
          <p:nvPr>
            <p:ph type="pic" sz="quarter" idx="15"/>
          </p:nvPr>
        </p:nvSpPr>
        <p:spPr>
          <a:xfrm>
            <a:off x="6096000" y="-3"/>
            <a:ext cx="2975811" cy="3344778"/>
          </a:xfrm>
        </p:spPr>
        <p:txBody>
          <a:bodyPr anchor="ctr"/>
          <a:lstStyle>
            <a:lvl1pPr algn="ctr">
              <a:buNone/>
              <a:defRPr/>
            </a:lvl1pPr>
          </a:lstStyle>
          <a:p>
            <a:r>
              <a:rPr lang="fi-FI"/>
              <a:t>Lisää kuva napsauttamalla kuvaketta</a:t>
            </a:r>
          </a:p>
        </p:txBody>
      </p:sp>
      <p:sp>
        <p:nvSpPr>
          <p:cNvPr id="11" name="Kuvan paikkamerkki 15">
            <a:extLst>
              <a:ext uri="{FF2B5EF4-FFF2-40B4-BE49-F238E27FC236}">
                <a16:creationId xmlns:a16="http://schemas.microsoft.com/office/drawing/2014/main" id="{6AAD6113-3035-4D36-8C51-CC3EC3D86C24}"/>
              </a:ext>
            </a:extLst>
          </p:cNvPr>
          <p:cNvSpPr>
            <a:spLocks noGrp="1"/>
          </p:cNvSpPr>
          <p:nvPr>
            <p:ph type="pic" sz="quarter" idx="16"/>
          </p:nvPr>
        </p:nvSpPr>
        <p:spPr>
          <a:xfrm>
            <a:off x="6095999" y="3501190"/>
            <a:ext cx="2975811" cy="3344778"/>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23776326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Kuvitusdia, kolme kuvaa, lyhyt teksti">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8" name="Kuvan paikkamerkki 7">
            <a:extLst>
              <a:ext uri="{FF2B5EF4-FFF2-40B4-BE49-F238E27FC236}">
                <a16:creationId xmlns:a16="http://schemas.microsoft.com/office/drawing/2014/main" id="{F570223F-6162-4B76-97DD-6247D8BE9D3D}"/>
              </a:ext>
            </a:extLst>
          </p:cNvPr>
          <p:cNvSpPr>
            <a:spLocks noGrp="1"/>
          </p:cNvSpPr>
          <p:nvPr>
            <p:ph type="pic" sz="quarter" idx="15"/>
          </p:nvPr>
        </p:nvSpPr>
        <p:spPr>
          <a:xfrm>
            <a:off x="-1" y="0"/>
            <a:ext cx="5991727" cy="3294997"/>
          </a:xfrm>
        </p:spPr>
        <p:txBody>
          <a:bodyPr anchor="ctr"/>
          <a:lstStyle>
            <a:lvl1pPr algn="ctr">
              <a:buNone/>
              <a:defRPr/>
            </a:lvl1pPr>
          </a:lstStyle>
          <a:p>
            <a:r>
              <a:rPr lang="fi-FI"/>
              <a:t>Lisää kuva napsauttamalla kuvaketta</a:t>
            </a:r>
          </a:p>
        </p:txBody>
      </p:sp>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461208" y="4003912"/>
            <a:ext cx="5173579" cy="2279176"/>
          </a:xfrm>
        </p:spPr>
        <p:txBody>
          <a:bodyPr anchor="ctr">
            <a:normAutofit/>
          </a:bodyPr>
          <a:lstStyle>
            <a:lvl1pPr algn="ctr">
              <a:buNone/>
              <a:defRPr sz="2600"/>
            </a:lvl1pPr>
          </a:lstStyle>
          <a:p>
            <a:pPr lvl="0"/>
            <a:r>
              <a:rPr lang="fi-FI"/>
              <a:t>Muokkaa tekstin perustyylejä napsauttamalla</a:t>
            </a:r>
          </a:p>
        </p:txBody>
      </p:sp>
      <p:sp>
        <p:nvSpPr>
          <p:cNvPr id="10" name="Kuvan paikkamerkki 7">
            <a:extLst>
              <a:ext uri="{FF2B5EF4-FFF2-40B4-BE49-F238E27FC236}">
                <a16:creationId xmlns:a16="http://schemas.microsoft.com/office/drawing/2014/main" id="{E1037746-D505-4B54-9622-F01D81E77DF4}"/>
              </a:ext>
            </a:extLst>
          </p:cNvPr>
          <p:cNvSpPr>
            <a:spLocks noGrp="1"/>
          </p:cNvSpPr>
          <p:nvPr>
            <p:ph type="pic" sz="quarter" idx="17"/>
          </p:nvPr>
        </p:nvSpPr>
        <p:spPr>
          <a:xfrm>
            <a:off x="6200273" y="0"/>
            <a:ext cx="5991727" cy="3294996"/>
          </a:xfrm>
        </p:spPr>
        <p:txBody>
          <a:bodyPr anchor="ctr"/>
          <a:lstStyle>
            <a:lvl1pPr algn="ctr">
              <a:buNone/>
              <a:defRPr/>
            </a:lvl1pPr>
          </a:lstStyle>
          <a:p>
            <a:r>
              <a:rPr lang="fi-FI"/>
              <a:t>Lisää kuva napsauttamalla kuvaketta</a:t>
            </a:r>
          </a:p>
        </p:txBody>
      </p:sp>
      <p:sp>
        <p:nvSpPr>
          <p:cNvPr id="11" name="Kuvan paikkamerkki 7">
            <a:extLst>
              <a:ext uri="{FF2B5EF4-FFF2-40B4-BE49-F238E27FC236}">
                <a16:creationId xmlns:a16="http://schemas.microsoft.com/office/drawing/2014/main" id="{CADCCD82-E1D4-4BE7-AFF3-33AD53B51531}"/>
              </a:ext>
            </a:extLst>
          </p:cNvPr>
          <p:cNvSpPr>
            <a:spLocks noGrp="1"/>
          </p:cNvSpPr>
          <p:nvPr>
            <p:ph type="pic" sz="quarter" idx="18"/>
          </p:nvPr>
        </p:nvSpPr>
        <p:spPr>
          <a:xfrm>
            <a:off x="6200272" y="3563003"/>
            <a:ext cx="5991728" cy="3294997"/>
          </a:xfrm>
        </p:spPr>
        <p:txBody>
          <a:bodyPr anchor="ctr"/>
          <a:lstStyle>
            <a:lvl1pPr algn="ctr">
              <a:buNone/>
              <a:defRPr/>
            </a:lvl1pPr>
          </a:lstStyle>
          <a:p>
            <a:r>
              <a:rPr lang="fi-FI"/>
              <a:t>Lisää kuva napsauttamalla kuvaketta</a:t>
            </a:r>
          </a:p>
        </p:txBody>
      </p:sp>
      <p:sp>
        <p:nvSpPr>
          <p:cNvPr id="14" name="Dian numeron paikkamerkki 5">
            <a:extLst>
              <a:ext uri="{FF2B5EF4-FFF2-40B4-BE49-F238E27FC236}">
                <a16:creationId xmlns:a16="http://schemas.microsoft.com/office/drawing/2014/main" id="{A54795CB-B10B-4EB2-9D39-11D96DFD0E51}"/>
              </a:ext>
            </a:extLst>
          </p:cNvPr>
          <p:cNvSpPr>
            <a:spLocks noGrp="1"/>
          </p:cNvSpPr>
          <p:nvPr>
            <p:ph type="sldNum" sz="quarter" idx="12"/>
          </p:nvPr>
        </p:nvSpPr>
        <p:spPr>
          <a:xfrm>
            <a:off x="4431630"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Tree>
    <p:extLst>
      <p:ext uri="{BB962C8B-B14F-4D97-AF65-F5344CB8AC3E}">
        <p14:creationId xmlns:p14="http://schemas.microsoft.com/office/powerpoint/2010/main" val="22583213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Kuvitusdia, kuusi kuvaa">
    <p:spTree>
      <p:nvGrpSpPr>
        <p:cNvPr id="1" name=""/>
        <p:cNvGrpSpPr/>
        <p:nvPr/>
      </p:nvGrpSpPr>
      <p:grpSpPr>
        <a:xfrm>
          <a:off x="0" y="0"/>
          <a:ext cx="0" cy="0"/>
          <a:chOff x="0" y="0"/>
          <a:chExt cx="0" cy="0"/>
        </a:xfrm>
      </p:grpSpPr>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2" y="3152061"/>
            <a:ext cx="3940232" cy="2967645"/>
          </a:xfrm>
        </p:spPr>
        <p:txBody>
          <a:bodyPr anchor="ctr"/>
          <a:lstStyle>
            <a:lvl1pPr algn="ctr">
              <a:buNone/>
              <a:defRPr/>
            </a:lvl1pPr>
          </a:lstStyle>
          <a:p>
            <a:r>
              <a:rPr lang="fi-FI"/>
              <a:t>Lisää kuva napsauttamalla kuvaketta</a:t>
            </a:r>
          </a:p>
        </p:txBody>
      </p:sp>
      <p:pic>
        <p:nvPicPr>
          <p:cNvPr id="31" name="Kuva 30" descr="Kuva, joka sisältää kohteen piirtäminen&#10;&#10;Kuvaus luotu automaattisesti">
            <a:extLst>
              <a:ext uri="{FF2B5EF4-FFF2-40B4-BE49-F238E27FC236}">
                <a16:creationId xmlns:a16="http://schemas.microsoft.com/office/drawing/2014/main" id="{132C9718-BE18-4CB8-397D-CF2F47BB182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1321" y="6359542"/>
            <a:ext cx="1031164" cy="342288"/>
          </a:xfrm>
          <a:prstGeom prst="rect">
            <a:avLst/>
          </a:prstGeom>
        </p:spPr>
      </p:pic>
      <p:pic>
        <p:nvPicPr>
          <p:cNvPr id="32" name="Kuva 31" descr="Kuva, joka sisältää kohteen piirtäminen&#10;&#10;Kuvaus luotu automaattisesti">
            <a:extLst>
              <a:ext uri="{FF2B5EF4-FFF2-40B4-BE49-F238E27FC236}">
                <a16:creationId xmlns:a16="http://schemas.microsoft.com/office/drawing/2014/main" id="{44628850-A64A-0830-5F1A-0237588A97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pic>
        <p:nvPicPr>
          <p:cNvPr id="33" name="Kuva 32">
            <a:extLst>
              <a:ext uri="{FF2B5EF4-FFF2-40B4-BE49-F238E27FC236}">
                <a16:creationId xmlns:a16="http://schemas.microsoft.com/office/drawing/2014/main" id="{A7307D7A-B78E-8AD6-0224-A69D71AD8E9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5670" y="6370626"/>
            <a:ext cx="1031164" cy="342288"/>
          </a:xfrm>
          <a:prstGeom prst="rect">
            <a:avLst/>
          </a:prstGeom>
        </p:spPr>
      </p:pic>
      <p:sp>
        <p:nvSpPr>
          <p:cNvPr id="37" name="Kuvan paikkamerkki 15">
            <a:extLst>
              <a:ext uri="{FF2B5EF4-FFF2-40B4-BE49-F238E27FC236}">
                <a16:creationId xmlns:a16="http://schemas.microsoft.com/office/drawing/2014/main" id="{0A3B8590-0379-06E5-2673-40870694B147}"/>
              </a:ext>
            </a:extLst>
          </p:cNvPr>
          <p:cNvSpPr>
            <a:spLocks noGrp="1"/>
          </p:cNvSpPr>
          <p:nvPr>
            <p:ph type="pic" sz="quarter" idx="14"/>
          </p:nvPr>
        </p:nvSpPr>
        <p:spPr>
          <a:xfrm>
            <a:off x="2" y="0"/>
            <a:ext cx="3940232" cy="2967645"/>
          </a:xfrm>
        </p:spPr>
        <p:txBody>
          <a:bodyPr anchor="ctr"/>
          <a:lstStyle>
            <a:lvl1pPr algn="ctr">
              <a:buNone/>
              <a:defRPr/>
            </a:lvl1pPr>
          </a:lstStyle>
          <a:p>
            <a:r>
              <a:rPr lang="fi-FI"/>
              <a:t>Lisää kuva napsauttamalla kuvaketta</a:t>
            </a:r>
          </a:p>
        </p:txBody>
      </p:sp>
      <p:sp>
        <p:nvSpPr>
          <p:cNvPr id="38" name="Kuvan paikkamerkki 15">
            <a:extLst>
              <a:ext uri="{FF2B5EF4-FFF2-40B4-BE49-F238E27FC236}">
                <a16:creationId xmlns:a16="http://schemas.microsoft.com/office/drawing/2014/main" id="{2038C9B5-E44C-B118-F335-1024CACC7CFF}"/>
              </a:ext>
            </a:extLst>
          </p:cNvPr>
          <p:cNvSpPr>
            <a:spLocks noGrp="1"/>
          </p:cNvSpPr>
          <p:nvPr>
            <p:ph type="pic" sz="quarter" idx="15"/>
          </p:nvPr>
        </p:nvSpPr>
        <p:spPr>
          <a:xfrm>
            <a:off x="4125884" y="0"/>
            <a:ext cx="3940232" cy="2967645"/>
          </a:xfrm>
        </p:spPr>
        <p:txBody>
          <a:bodyPr anchor="ctr"/>
          <a:lstStyle>
            <a:lvl1pPr algn="ctr">
              <a:buNone/>
              <a:defRPr/>
            </a:lvl1pPr>
          </a:lstStyle>
          <a:p>
            <a:r>
              <a:rPr lang="fi-FI"/>
              <a:t>Lisää kuva napsauttamalla kuvaketta</a:t>
            </a:r>
          </a:p>
        </p:txBody>
      </p:sp>
      <p:sp>
        <p:nvSpPr>
          <p:cNvPr id="39" name="Kuvan paikkamerkki 15">
            <a:extLst>
              <a:ext uri="{FF2B5EF4-FFF2-40B4-BE49-F238E27FC236}">
                <a16:creationId xmlns:a16="http://schemas.microsoft.com/office/drawing/2014/main" id="{20103B49-974B-1D4F-BDB7-56999092BFA6}"/>
              </a:ext>
            </a:extLst>
          </p:cNvPr>
          <p:cNvSpPr>
            <a:spLocks noGrp="1"/>
          </p:cNvSpPr>
          <p:nvPr>
            <p:ph type="pic" sz="quarter" idx="16"/>
          </p:nvPr>
        </p:nvSpPr>
        <p:spPr>
          <a:xfrm>
            <a:off x="8251766" y="-2"/>
            <a:ext cx="3940232" cy="2967645"/>
          </a:xfrm>
        </p:spPr>
        <p:txBody>
          <a:bodyPr anchor="ctr"/>
          <a:lstStyle>
            <a:lvl1pPr algn="ctr">
              <a:buNone/>
              <a:defRPr/>
            </a:lvl1pPr>
          </a:lstStyle>
          <a:p>
            <a:r>
              <a:rPr lang="fi-FI"/>
              <a:t>Lisää kuva napsauttamalla kuvaketta</a:t>
            </a:r>
          </a:p>
        </p:txBody>
      </p:sp>
      <p:sp>
        <p:nvSpPr>
          <p:cNvPr id="40" name="Kuvan paikkamerkki 15">
            <a:extLst>
              <a:ext uri="{FF2B5EF4-FFF2-40B4-BE49-F238E27FC236}">
                <a16:creationId xmlns:a16="http://schemas.microsoft.com/office/drawing/2014/main" id="{8E2427DD-46CA-E050-E715-1AF3AD9AB2D4}"/>
              </a:ext>
            </a:extLst>
          </p:cNvPr>
          <p:cNvSpPr>
            <a:spLocks noGrp="1"/>
          </p:cNvSpPr>
          <p:nvPr>
            <p:ph type="pic" sz="quarter" idx="17"/>
          </p:nvPr>
        </p:nvSpPr>
        <p:spPr>
          <a:xfrm>
            <a:off x="4125884" y="3152061"/>
            <a:ext cx="3940232" cy="2967645"/>
          </a:xfrm>
        </p:spPr>
        <p:txBody>
          <a:bodyPr anchor="ctr"/>
          <a:lstStyle>
            <a:lvl1pPr algn="ctr">
              <a:buNone/>
              <a:defRPr/>
            </a:lvl1pPr>
          </a:lstStyle>
          <a:p>
            <a:r>
              <a:rPr lang="fi-FI"/>
              <a:t>Lisää kuva napsauttamalla kuvaketta</a:t>
            </a:r>
          </a:p>
        </p:txBody>
      </p:sp>
      <p:sp>
        <p:nvSpPr>
          <p:cNvPr id="41" name="Kuvan paikkamerkki 15">
            <a:extLst>
              <a:ext uri="{FF2B5EF4-FFF2-40B4-BE49-F238E27FC236}">
                <a16:creationId xmlns:a16="http://schemas.microsoft.com/office/drawing/2014/main" id="{38B5032F-6B3C-675F-0E5C-EE5D409BF721}"/>
              </a:ext>
            </a:extLst>
          </p:cNvPr>
          <p:cNvSpPr>
            <a:spLocks noGrp="1"/>
          </p:cNvSpPr>
          <p:nvPr>
            <p:ph type="pic" sz="quarter" idx="18"/>
          </p:nvPr>
        </p:nvSpPr>
        <p:spPr>
          <a:xfrm>
            <a:off x="8251768" y="3152061"/>
            <a:ext cx="3940232" cy="2967645"/>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187370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Juhlavuoden logo">
    <p:spTree>
      <p:nvGrpSpPr>
        <p:cNvPr id="1" name=""/>
        <p:cNvGrpSpPr/>
        <p:nvPr/>
      </p:nvGrpSpPr>
      <p:grpSpPr>
        <a:xfrm>
          <a:off x="0" y="0"/>
          <a:ext cx="0" cy="0"/>
          <a:chOff x="0" y="0"/>
          <a:chExt cx="0" cy="0"/>
        </a:xfrm>
      </p:grpSpPr>
      <p:pic>
        <p:nvPicPr>
          <p:cNvPr id="5" name="Kuva 4" descr="Kuva, joka sisältää kohteen logo, teksti, Fontti, Grafiikka&#10;&#10;Kuvaus luotu automaattisesti">
            <a:extLst>
              <a:ext uri="{FF2B5EF4-FFF2-40B4-BE49-F238E27FC236}">
                <a16:creationId xmlns:a16="http://schemas.microsoft.com/office/drawing/2014/main" id="{7DDC84F1-6415-8C3D-AA4F-35D3C95FEF3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752185" y="85185"/>
            <a:ext cx="6687629" cy="6687629"/>
          </a:xfrm>
          <a:prstGeom prst="rect">
            <a:avLst/>
          </a:prstGeom>
        </p:spPr>
      </p:pic>
    </p:spTree>
    <p:extLst>
      <p:ext uri="{BB962C8B-B14F-4D97-AF65-F5344CB8AC3E}">
        <p14:creationId xmlns:p14="http://schemas.microsoft.com/office/powerpoint/2010/main" val="12464543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Lainaus tai lyhyt ajatus pelkkänä tekstinä">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4F080E58-FE79-49F2-9E6D-2F3447B011EE}"/>
              </a:ext>
            </a:extLst>
          </p:cNvPr>
          <p:cNvSpPr/>
          <p:nvPr/>
        </p:nvSpPr>
        <p:spPr>
          <a:xfrm>
            <a:off x="0" y="0"/>
            <a:ext cx="12192000" cy="5961862"/>
          </a:xfrm>
          <a:prstGeom prst="rect">
            <a:avLst/>
          </a:prstGeom>
          <a:solidFill>
            <a:srgbClr val="286FB7"/>
          </a:solidFill>
          <a:ln>
            <a:solidFill>
              <a:srgbClr val="286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1233467" y="896138"/>
            <a:ext cx="9725066" cy="3922295"/>
          </a:xfrm>
        </p:spPr>
        <p:txBody>
          <a:bodyPr anchor="ctr">
            <a:normAutofit/>
          </a:bodyPr>
          <a:lstStyle>
            <a:lvl1pPr algn="ctr">
              <a:buNone/>
              <a:defRPr sz="3600" b="1" i="1">
                <a:solidFill>
                  <a:schemeClr val="bg1"/>
                </a:solidFill>
                <a:latin typeface="+mj-lt"/>
              </a:defRPr>
            </a:lvl1pPr>
          </a:lstStyle>
          <a:p>
            <a:pPr lvl="0"/>
            <a:r>
              <a:rPr lang="fi-FI"/>
              <a:t>Muokkaa tekstin perustyylejä napsauttamalla</a:t>
            </a:r>
          </a:p>
        </p:txBody>
      </p:sp>
      <p:sp>
        <p:nvSpPr>
          <p:cNvPr id="14" name="Dian numeron paikkamerkki 5">
            <a:extLst>
              <a:ext uri="{FF2B5EF4-FFF2-40B4-BE49-F238E27FC236}">
                <a16:creationId xmlns:a16="http://schemas.microsoft.com/office/drawing/2014/main" id="{A54795CB-B10B-4EB2-9D39-11D96DFD0E51}"/>
              </a:ext>
            </a:extLst>
          </p:cNvPr>
          <p:cNvSpPr>
            <a:spLocks noGrp="1"/>
          </p:cNvSpPr>
          <p:nvPr>
            <p:ph type="sldNum" sz="quarter" idx="12"/>
          </p:nvPr>
        </p:nvSpPr>
        <p:spPr>
          <a:xfrm>
            <a:off x="10820398"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Tree>
    <p:extLst>
      <p:ext uri="{BB962C8B-B14F-4D97-AF65-F5344CB8AC3E}">
        <p14:creationId xmlns:p14="http://schemas.microsoft.com/office/powerpoint/2010/main" val="1536267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Välilehti - Kuva ja otsikko - Marttaruutu">
    <p:spTree>
      <p:nvGrpSpPr>
        <p:cNvPr id="1" name=""/>
        <p:cNvGrpSpPr/>
        <p:nvPr/>
      </p:nvGrpSpPr>
      <p:grpSpPr>
        <a:xfrm>
          <a:off x="0" y="0"/>
          <a:ext cx="0" cy="0"/>
          <a:chOff x="0" y="0"/>
          <a:chExt cx="0" cy="0"/>
        </a:xfrm>
      </p:grpSpPr>
      <p:pic>
        <p:nvPicPr>
          <p:cNvPr id="3" name="Kuva 2" descr="Kuva, joka sisältää kohteen henkilö, mies, ulko, vaatetus&#10;&#10;Kuvaus luotu automaattisesti">
            <a:extLst>
              <a:ext uri="{FF2B5EF4-FFF2-40B4-BE49-F238E27FC236}">
                <a16:creationId xmlns:a16="http://schemas.microsoft.com/office/drawing/2014/main" id="{7C4FE22B-3E92-48B8-9B80-74E981D99B9A}"/>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3601619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0_Välilehti - Kuva ja otsikko - Kangas">
    <p:spTree>
      <p:nvGrpSpPr>
        <p:cNvPr id="1" name=""/>
        <p:cNvGrpSpPr/>
        <p:nvPr/>
      </p:nvGrpSpPr>
      <p:grpSpPr>
        <a:xfrm>
          <a:off x="0" y="0"/>
          <a:ext cx="0" cy="0"/>
          <a:chOff x="0" y="0"/>
          <a:chExt cx="0" cy="0"/>
        </a:xfrm>
      </p:grpSpPr>
      <p:pic>
        <p:nvPicPr>
          <p:cNvPr id="3" name="Kuva 2" descr="Kuva, joka sisältää kohteen hedelmä, mansikka, Luonnonmukainen ruoka, marja&#10;&#10;Kuvaus luotu automaattisesti">
            <a:extLst>
              <a:ext uri="{FF2B5EF4-FFF2-40B4-BE49-F238E27FC236}">
                <a16:creationId xmlns:a16="http://schemas.microsoft.com/office/drawing/2014/main" id="{B9D66A7D-1E4D-32E7-C172-52613555F75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53461576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5_Välilehti - Kuva ja otsikko - Kangas">
    <p:spTree>
      <p:nvGrpSpPr>
        <p:cNvPr id="1" name=""/>
        <p:cNvGrpSpPr/>
        <p:nvPr/>
      </p:nvGrpSpPr>
      <p:grpSpPr>
        <a:xfrm>
          <a:off x="0" y="0"/>
          <a:ext cx="0" cy="0"/>
          <a:chOff x="0" y="0"/>
          <a:chExt cx="0" cy="0"/>
        </a:xfrm>
      </p:grpSpPr>
      <p:pic>
        <p:nvPicPr>
          <p:cNvPr id="3" name="Kuva 2" descr="Kuva, joka sisältää kohteen kasvi, puu, havupuu, ikivihreä&#10;&#10;Kuvaus luotu automaattisesti">
            <a:extLst>
              <a:ext uri="{FF2B5EF4-FFF2-40B4-BE49-F238E27FC236}">
                <a16:creationId xmlns:a16="http://schemas.microsoft.com/office/drawing/2014/main" id="{6C9B204A-4BDF-D5ED-9DEA-11322B93455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424119617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3_Välilehti - Kuva ja otsikko - Kangas">
    <p:spTree>
      <p:nvGrpSpPr>
        <p:cNvPr id="1" name=""/>
        <p:cNvGrpSpPr/>
        <p:nvPr/>
      </p:nvGrpSpPr>
      <p:grpSpPr>
        <a:xfrm>
          <a:off x="0" y="0"/>
          <a:ext cx="0" cy="0"/>
          <a:chOff x="0" y="0"/>
          <a:chExt cx="0" cy="0"/>
        </a:xfrm>
      </p:grpSpPr>
      <p:pic>
        <p:nvPicPr>
          <p:cNvPr id="3" name="Kuva 2" descr="Kuva, joka sisältää kohteen kasvi, puu, havupuu, Maakasvi&#10;&#10;Kuvaus luotu automaattisesti">
            <a:extLst>
              <a:ext uri="{FF2B5EF4-FFF2-40B4-BE49-F238E27FC236}">
                <a16:creationId xmlns:a16="http://schemas.microsoft.com/office/drawing/2014/main" id="{4F16420D-D2AB-50F5-F198-51A9094685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42885890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11_Välilehti - Kuva ja otsikko - Kangas">
    <p:spTree>
      <p:nvGrpSpPr>
        <p:cNvPr id="1" name=""/>
        <p:cNvGrpSpPr/>
        <p:nvPr/>
      </p:nvGrpSpPr>
      <p:grpSpPr>
        <a:xfrm>
          <a:off x="0" y="0"/>
          <a:ext cx="0" cy="0"/>
          <a:chOff x="0" y="0"/>
          <a:chExt cx="0" cy="0"/>
        </a:xfrm>
      </p:grpSpPr>
      <p:pic>
        <p:nvPicPr>
          <p:cNvPr id="4" name="Kuva 3" descr="Kuva, joka sisältää kohteen kukka, kasvi, terälehti, piha-&#10;&#10;Kuvaus luotu automaattisesti">
            <a:extLst>
              <a:ext uri="{FF2B5EF4-FFF2-40B4-BE49-F238E27FC236}">
                <a16:creationId xmlns:a16="http://schemas.microsoft.com/office/drawing/2014/main" id="{55C33A2D-0B3B-B60C-A07D-E8675B3121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485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9560868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2_Välilehti - Kuva ja otsikko - Kangas">
    <p:spTree>
      <p:nvGrpSpPr>
        <p:cNvPr id="1" name=""/>
        <p:cNvGrpSpPr/>
        <p:nvPr/>
      </p:nvGrpSpPr>
      <p:grpSpPr>
        <a:xfrm>
          <a:off x="0" y="0"/>
          <a:ext cx="0" cy="0"/>
          <a:chOff x="0" y="0"/>
          <a:chExt cx="0" cy="0"/>
        </a:xfrm>
      </p:grpSpPr>
      <p:pic>
        <p:nvPicPr>
          <p:cNvPr id="4" name="Kuva 3" descr="Kuva, joka sisältää kohteen kasvi, puu, piha-, lehti&#10;&#10;Kuvaus luotu automaattisesti">
            <a:extLst>
              <a:ext uri="{FF2B5EF4-FFF2-40B4-BE49-F238E27FC236}">
                <a16:creationId xmlns:a16="http://schemas.microsoft.com/office/drawing/2014/main" id="{13559D4C-5E3B-31D8-84E4-707041417F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75349"/>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5451215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14_Välilehti - Kuva ja otsikko - Kangas">
    <p:spTree>
      <p:nvGrpSpPr>
        <p:cNvPr id="1" name=""/>
        <p:cNvGrpSpPr/>
        <p:nvPr/>
      </p:nvGrpSpPr>
      <p:grpSpPr>
        <a:xfrm>
          <a:off x="0" y="0"/>
          <a:ext cx="0" cy="0"/>
          <a:chOff x="0" y="0"/>
          <a:chExt cx="0" cy="0"/>
        </a:xfrm>
      </p:grpSpPr>
      <p:pic>
        <p:nvPicPr>
          <p:cNvPr id="3" name="Kuva 2" descr="Kuva, joka sisältää kohteen puu, piha-, syksy, Twig&#10;&#10;Kuvaus luotu automaattisesti">
            <a:extLst>
              <a:ext uri="{FF2B5EF4-FFF2-40B4-BE49-F238E27FC236}">
                <a16:creationId xmlns:a16="http://schemas.microsoft.com/office/drawing/2014/main" id="{B8098B9B-C927-9676-48A3-F6EB137F30C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22040234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16_Välilehti - Kuva ja otsikko - Kangas">
    <p:spTree>
      <p:nvGrpSpPr>
        <p:cNvPr id="1" name=""/>
        <p:cNvGrpSpPr/>
        <p:nvPr/>
      </p:nvGrpSpPr>
      <p:grpSpPr>
        <a:xfrm>
          <a:off x="0" y="0"/>
          <a:ext cx="0" cy="0"/>
          <a:chOff x="0" y="0"/>
          <a:chExt cx="0" cy="0"/>
        </a:xfrm>
      </p:grpSpPr>
      <p:pic>
        <p:nvPicPr>
          <p:cNvPr id="4" name="Kuva 3" descr="Kuva, joka sisältää kohteen syksy, kasvi, puu, Vaahteranlehti&#10;&#10;Kuvaus luotu automaattisesti">
            <a:extLst>
              <a:ext uri="{FF2B5EF4-FFF2-40B4-BE49-F238E27FC236}">
                <a16:creationId xmlns:a16="http://schemas.microsoft.com/office/drawing/2014/main" id="{BC3D666B-5562-D720-E5D7-D9BA2C33724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72061191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8_Välilehti - Kuva ja otsikko - Kangas">
    <p:spTree>
      <p:nvGrpSpPr>
        <p:cNvPr id="1" name=""/>
        <p:cNvGrpSpPr/>
        <p:nvPr/>
      </p:nvGrpSpPr>
      <p:grpSpPr>
        <a:xfrm>
          <a:off x="0" y="0"/>
          <a:ext cx="0" cy="0"/>
          <a:chOff x="0" y="0"/>
          <a:chExt cx="0" cy="0"/>
        </a:xfrm>
      </p:grpSpPr>
      <p:pic>
        <p:nvPicPr>
          <p:cNvPr id="6" name="Kuva 5" descr="Kuva, joka sisältää kohteen vihannes, herne, tuote, Sokeriherne&#10;&#10;Kuvaus luotu automaattisesti">
            <a:extLst>
              <a:ext uri="{FF2B5EF4-FFF2-40B4-BE49-F238E27FC236}">
                <a16:creationId xmlns:a16="http://schemas.microsoft.com/office/drawing/2014/main" id="{6FD0D354-F46E-7C1C-DC8F-95A474005FAF}"/>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64096"/>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69480708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Välilehti - Kuva ja otsikko - Kangas">
    <p:spTree>
      <p:nvGrpSpPr>
        <p:cNvPr id="1" name=""/>
        <p:cNvGrpSpPr/>
        <p:nvPr/>
      </p:nvGrpSpPr>
      <p:grpSpPr>
        <a:xfrm>
          <a:off x="0" y="0"/>
          <a:ext cx="0" cy="0"/>
          <a:chOff x="0" y="0"/>
          <a:chExt cx="0" cy="0"/>
        </a:xfrm>
      </p:grpSpPr>
      <p:pic>
        <p:nvPicPr>
          <p:cNvPr id="3" name="Kuva 2" descr="Kuva, joka sisältää kohteen Luonnonmukainen ruoka, Superruoka, tuote, Siemenetön hedelmä&#10;&#10;Kuvaus luotu automaattisesti">
            <a:extLst>
              <a:ext uri="{FF2B5EF4-FFF2-40B4-BE49-F238E27FC236}">
                <a16:creationId xmlns:a16="http://schemas.microsoft.com/office/drawing/2014/main" id="{7B1EBD47-F412-D6CF-728A-4AAD29553E0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9096094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3_Välilehti - Kuva ja otsikko - Kangas">
    <p:spTree>
      <p:nvGrpSpPr>
        <p:cNvPr id="1" name=""/>
        <p:cNvGrpSpPr/>
        <p:nvPr/>
      </p:nvGrpSpPr>
      <p:grpSpPr>
        <a:xfrm>
          <a:off x="0" y="0"/>
          <a:ext cx="0" cy="0"/>
          <a:chOff x="0" y="0"/>
          <a:chExt cx="0" cy="0"/>
        </a:xfrm>
      </p:grpSpPr>
      <p:pic>
        <p:nvPicPr>
          <p:cNvPr id="4" name="Kuva 3" descr="Kuva, joka sisältää kohteen hedelmä, vihreä, Luonnonmukainen ruoka, ruoho&#10;&#10;Kuvaus luotu automaattisesti">
            <a:extLst>
              <a:ext uri="{FF2B5EF4-FFF2-40B4-BE49-F238E27FC236}">
                <a16:creationId xmlns:a16="http://schemas.microsoft.com/office/drawing/2014/main" id="{6D2A88F0-E83B-9185-7B5F-DE1CAA1980C4}"/>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27431495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4_Välilehti - Kuva ja otsikko - Kangas">
    <p:spTree>
      <p:nvGrpSpPr>
        <p:cNvPr id="1" name=""/>
        <p:cNvGrpSpPr/>
        <p:nvPr/>
      </p:nvGrpSpPr>
      <p:grpSpPr>
        <a:xfrm>
          <a:off x="0" y="0"/>
          <a:ext cx="0" cy="0"/>
          <a:chOff x="0" y="0"/>
          <a:chExt cx="0" cy="0"/>
        </a:xfrm>
      </p:grpSpPr>
      <p:pic>
        <p:nvPicPr>
          <p:cNvPr id="3" name="Kuva 2" descr="Kuva, joka sisältää kohteen Luonnonmukainen ruoka, tuote, Paikallinen ruoka, hedelmä&#10;&#10;Kuvaus luotu automaattisesti">
            <a:extLst>
              <a:ext uri="{FF2B5EF4-FFF2-40B4-BE49-F238E27FC236}">
                <a16:creationId xmlns:a16="http://schemas.microsoft.com/office/drawing/2014/main" id="{629C774E-3BB3-2BC1-3057-261D7C2A968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9410228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5_Välilehti - Kuva ja otsikko - Kangas">
    <p:spTree>
      <p:nvGrpSpPr>
        <p:cNvPr id="1" name=""/>
        <p:cNvGrpSpPr/>
        <p:nvPr/>
      </p:nvGrpSpPr>
      <p:grpSpPr>
        <a:xfrm>
          <a:off x="0" y="0"/>
          <a:ext cx="0" cy="0"/>
          <a:chOff x="0" y="0"/>
          <a:chExt cx="0" cy="0"/>
        </a:xfrm>
      </p:grpSpPr>
      <p:pic>
        <p:nvPicPr>
          <p:cNvPr id="4" name="Kuva 3" descr="Kuva, joka sisältää kohteen vihannes, kasvi, Lehtivihannes, Punajuurenlehti&#10;&#10;Kuvaus luotu automaattisesti">
            <a:extLst>
              <a:ext uri="{FF2B5EF4-FFF2-40B4-BE49-F238E27FC236}">
                <a16:creationId xmlns:a16="http://schemas.microsoft.com/office/drawing/2014/main" id="{EFA3EA96-5604-FB14-9C2A-1BF10FC92BD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5950747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6_Välilehti - Kuva ja otsikko - Kangas">
    <p:spTree>
      <p:nvGrpSpPr>
        <p:cNvPr id="1" name=""/>
        <p:cNvGrpSpPr/>
        <p:nvPr/>
      </p:nvGrpSpPr>
      <p:grpSpPr>
        <a:xfrm>
          <a:off x="0" y="0"/>
          <a:ext cx="0" cy="0"/>
          <a:chOff x="0" y="0"/>
          <a:chExt cx="0" cy="0"/>
        </a:xfrm>
      </p:grpSpPr>
      <p:pic>
        <p:nvPicPr>
          <p:cNvPr id="3" name="Kuva 2" descr="Kuva, joka sisältää kohteen kukka, Floristiikka, terälehti, violetti&#10;&#10;Kuvaus luotu automaattisesti">
            <a:extLst>
              <a:ext uri="{FF2B5EF4-FFF2-40B4-BE49-F238E27FC236}">
                <a16:creationId xmlns:a16="http://schemas.microsoft.com/office/drawing/2014/main" id="{60023831-1611-2D6C-6708-227F0EEC7DC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8023228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7_Välilehti - Kuva ja otsikko - Kangas">
    <p:spTree>
      <p:nvGrpSpPr>
        <p:cNvPr id="1" name=""/>
        <p:cNvGrpSpPr/>
        <p:nvPr/>
      </p:nvGrpSpPr>
      <p:grpSpPr>
        <a:xfrm>
          <a:off x="0" y="0"/>
          <a:ext cx="0" cy="0"/>
          <a:chOff x="0" y="0"/>
          <a:chExt cx="0" cy="0"/>
        </a:xfrm>
      </p:grpSpPr>
      <p:pic>
        <p:nvPicPr>
          <p:cNvPr id="4" name="Kuva 3" descr="Kuva, joka sisältää kohteen kukka, kasvi, Floristiikka, asetelmamaalaus&#10;&#10;Kuvaus luotu automaattisesti">
            <a:extLst>
              <a:ext uri="{FF2B5EF4-FFF2-40B4-BE49-F238E27FC236}">
                <a16:creationId xmlns:a16="http://schemas.microsoft.com/office/drawing/2014/main" id="{1B4FCE27-7602-CBB0-ABBF-2F0D51DD506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94"/>
            <a:ext cx="12192000" cy="6857212"/>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3813032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Välilehti - Kuva ja otsikko - Metsä">
    <p:spTree>
      <p:nvGrpSpPr>
        <p:cNvPr id="1" name=""/>
        <p:cNvGrpSpPr/>
        <p:nvPr/>
      </p:nvGrpSpPr>
      <p:grpSpPr>
        <a:xfrm>
          <a:off x="0" y="0"/>
          <a:ext cx="0" cy="0"/>
          <a:chOff x="0" y="0"/>
          <a:chExt cx="0" cy="0"/>
        </a:xfrm>
      </p:grpSpPr>
      <p:pic>
        <p:nvPicPr>
          <p:cNvPr id="8" name="Kuva 7" descr="Kuva, joka sisältää kohteen kasvi, vihreä, puu, suuri&#10;&#10;Kuvaus luotu automaattisesti">
            <a:extLst>
              <a:ext uri="{FF2B5EF4-FFF2-40B4-BE49-F238E27FC236}">
                <a16:creationId xmlns:a16="http://schemas.microsoft.com/office/drawing/2014/main" id="{E9FCD321-2F4F-4383-B27E-CBEDC94099E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8150558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Välilehti - Kuva ja otsikko - Mustikka">
    <p:spTree>
      <p:nvGrpSpPr>
        <p:cNvPr id="1" name=""/>
        <p:cNvGrpSpPr/>
        <p:nvPr/>
      </p:nvGrpSpPr>
      <p:grpSpPr>
        <a:xfrm>
          <a:off x="0" y="0"/>
          <a:ext cx="0" cy="0"/>
          <a:chOff x="0" y="0"/>
          <a:chExt cx="0" cy="0"/>
        </a:xfrm>
      </p:grpSpPr>
      <p:pic>
        <p:nvPicPr>
          <p:cNvPr id="3" name="Kuva 2" descr="Kuva, joka sisältää kohteen ruoka, tarjotin, hedelmä, istuminen&#10;&#10;Kuvaus luotu automaattisesti">
            <a:extLst>
              <a:ext uri="{FF2B5EF4-FFF2-40B4-BE49-F238E27FC236}">
                <a16:creationId xmlns:a16="http://schemas.microsoft.com/office/drawing/2014/main" id="{7374E19F-08D8-42CC-B4EE-01B2A5A1BE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2195839"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5663275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Välilehti - Kuva ja otsikko - Kantarelli">
    <p:spTree>
      <p:nvGrpSpPr>
        <p:cNvPr id="1" name=""/>
        <p:cNvGrpSpPr/>
        <p:nvPr/>
      </p:nvGrpSpPr>
      <p:grpSpPr>
        <a:xfrm>
          <a:off x="0" y="0"/>
          <a:ext cx="0" cy="0"/>
          <a:chOff x="0" y="0"/>
          <a:chExt cx="0" cy="0"/>
        </a:xfrm>
      </p:grpSpPr>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pic>
        <p:nvPicPr>
          <p:cNvPr id="3074" name="Picture 2">
            <a:extLst>
              <a:ext uri="{FF2B5EF4-FFF2-40B4-BE49-F238E27FC236}">
                <a16:creationId xmlns:a16="http://schemas.microsoft.com/office/drawing/2014/main" id="{F8FF8EFF-EC9B-EB5B-CA26-D146EFC1F892}"/>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0" y="0"/>
            <a:ext cx="12192000" cy="81317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1651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Välilehti - Kuva ja otsikko - Villapaita">
    <p:spTree>
      <p:nvGrpSpPr>
        <p:cNvPr id="1" name=""/>
        <p:cNvGrpSpPr/>
        <p:nvPr/>
      </p:nvGrpSpPr>
      <p:grpSpPr>
        <a:xfrm>
          <a:off x="0" y="0"/>
          <a:ext cx="0" cy="0"/>
          <a:chOff x="0" y="0"/>
          <a:chExt cx="0" cy="0"/>
        </a:xfrm>
      </p:grpSpPr>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pic>
        <p:nvPicPr>
          <p:cNvPr id="2050" name="Picture 2">
            <a:extLst>
              <a:ext uri="{FF2B5EF4-FFF2-40B4-BE49-F238E27FC236}">
                <a16:creationId xmlns:a16="http://schemas.microsoft.com/office/drawing/2014/main" id="{36F8DB61-F7EC-761B-3FD1-11431BAB5611}"/>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 y="-11440"/>
            <a:ext cx="12192000" cy="914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492721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Otsikkodia">
    <p:spTree>
      <p:nvGrpSpPr>
        <p:cNvPr id="1" name=""/>
        <p:cNvGrpSpPr/>
        <p:nvPr/>
      </p:nvGrpSpPr>
      <p:grpSpPr>
        <a:xfrm>
          <a:off x="0" y="0"/>
          <a:ext cx="0" cy="0"/>
          <a:chOff x="0" y="0"/>
          <a:chExt cx="0" cy="0"/>
        </a:xfrm>
      </p:grpSpPr>
      <p:sp>
        <p:nvSpPr>
          <p:cNvPr id="18" name="Kuvan paikkamerkki 17">
            <a:extLst>
              <a:ext uri="{FF2B5EF4-FFF2-40B4-BE49-F238E27FC236}">
                <a16:creationId xmlns:a16="http://schemas.microsoft.com/office/drawing/2014/main" id="{9F130672-33EA-44BD-92E7-DFA8FF58B45C}"/>
              </a:ext>
            </a:extLst>
          </p:cNvPr>
          <p:cNvSpPr>
            <a:spLocks noGrp="1"/>
          </p:cNvSpPr>
          <p:nvPr>
            <p:ph type="pic" sz="quarter" idx="10"/>
          </p:nvPr>
        </p:nvSpPr>
        <p:spPr>
          <a:xfrm>
            <a:off x="6096000" y="0"/>
            <a:ext cx="6096000" cy="6858000"/>
          </a:xfrm>
          <a:custGeom>
            <a:avLst/>
            <a:gdLst>
              <a:gd name="connsiteX0" fmla="*/ 0 w 6096000"/>
              <a:gd name="connsiteY0" fmla="*/ 0 h 6858000"/>
              <a:gd name="connsiteX1" fmla="*/ 6096000 w 6096000"/>
              <a:gd name="connsiteY1" fmla="*/ 0 h 6858000"/>
              <a:gd name="connsiteX2" fmla="*/ 6096000 w 6096000"/>
              <a:gd name="connsiteY2" fmla="*/ 6858000 h 6858000"/>
              <a:gd name="connsiteX3" fmla="*/ 0 w 6096000"/>
              <a:gd name="connsiteY3" fmla="*/ 6858000 h 6858000"/>
              <a:gd name="connsiteX4" fmla="*/ 0 w 6096000"/>
              <a:gd name="connsiteY4" fmla="*/ 4708917 h 6858000"/>
              <a:gd name="connsiteX5" fmla="*/ 1279918 w 6096000"/>
              <a:gd name="connsiteY5" fmla="*/ 3428999 h 6858000"/>
              <a:gd name="connsiteX6" fmla="*/ 0 w 6096000"/>
              <a:gd name="connsiteY6" fmla="*/ 214908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58000">
                <a:moveTo>
                  <a:pt x="0" y="0"/>
                </a:moveTo>
                <a:lnTo>
                  <a:pt x="6096000" y="0"/>
                </a:lnTo>
                <a:lnTo>
                  <a:pt x="6096000" y="6858000"/>
                </a:lnTo>
                <a:lnTo>
                  <a:pt x="0" y="6858000"/>
                </a:lnTo>
                <a:lnTo>
                  <a:pt x="0" y="4708917"/>
                </a:lnTo>
                <a:cubicBezTo>
                  <a:pt x="706879" y="4708917"/>
                  <a:pt x="1279918" y="4135878"/>
                  <a:pt x="1279918" y="3428999"/>
                </a:cubicBezTo>
                <a:cubicBezTo>
                  <a:pt x="1279918" y="2722120"/>
                  <a:pt x="706879" y="2149081"/>
                  <a:pt x="0" y="2149081"/>
                </a:cubicBezTo>
                <a:close/>
              </a:path>
            </a:pathLst>
          </a:custGeom>
        </p:spPr>
        <p:txBody>
          <a:bodyPr wrap="square" anchor="ctr">
            <a:noAutofit/>
          </a:bodyPr>
          <a:lstStyle>
            <a:lvl1pPr algn="ctr">
              <a:buNone/>
              <a:defRPr/>
            </a:lvl1pPr>
          </a:lstStyle>
          <a:p>
            <a:r>
              <a:rPr lang="fi-FI"/>
              <a:t>Lisää kuva napsauttamalla kuvaketta</a:t>
            </a:r>
          </a:p>
        </p:txBody>
      </p:sp>
      <p:sp>
        <p:nvSpPr>
          <p:cNvPr id="2" name="Otsikko 1">
            <a:extLst>
              <a:ext uri="{FF2B5EF4-FFF2-40B4-BE49-F238E27FC236}">
                <a16:creationId xmlns:a16="http://schemas.microsoft.com/office/drawing/2014/main" id="{F8793843-FAA3-4784-B1FE-C7A99E5F4D41}"/>
              </a:ext>
            </a:extLst>
          </p:cNvPr>
          <p:cNvSpPr>
            <a:spLocks noGrp="1"/>
          </p:cNvSpPr>
          <p:nvPr>
            <p:ph type="ctrTitle" hasCustomPrompt="1"/>
          </p:nvPr>
        </p:nvSpPr>
        <p:spPr>
          <a:xfrm>
            <a:off x="788175" y="433136"/>
            <a:ext cx="3783826" cy="2755233"/>
          </a:xfrm>
        </p:spPr>
        <p:txBody>
          <a:bodyPr anchor="b">
            <a:normAutofit/>
          </a:bodyPr>
          <a:lstStyle>
            <a:lvl1pPr algn="l">
              <a:defRPr sz="4400"/>
            </a:lvl1pPr>
          </a:lstStyle>
          <a:p>
            <a:r>
              <a:rPr lang="fi-FI"/>
              <a:t>Esityksen nimi</a:t>
            </a:r>
          </a:p>
        </p:txBody>
      </p:sp>
      <p:sp>
        <p:nvSpPr>
          <p:cNvPr id="3" name="Alaotsikko 2">
            <a:extLst>
              <a:ext uri="{FF2B5EF4-FFF2-40B4-BE49-F238E27FC236}">
                <a16:creationId xmlns:a16="http://schemas.microsoft.com/office/drawing/2014/main" id="{90B501E0-B355-4F9B-8076-EAF71D612E74}"/>
              </a:ext>
            </a:extLst>
          </p:cNvPr>
          <p:cNvSpPr>
            <a:spLocks noGrp="1"/>
          </p:cNvSpPr>
          <p:nvPr>
            <p:ph type="subTitle" idx="1" hasCustomPrompt="1"/>
          </p:nvPr>
        </p:nvSpPr>
        <p:spPr>
          <a:xfrm>
            <a:off x="828676" y="3428999"/>
            <a:ext cx="3783826" cy="2995865"/>
          </a:xfrm>
        </p:spPr>
        <p:txBody>
          <a:bodyPr>
            <a:normAutofit/>
          </a:bodyPr>
          <a:lstStyle>
            <a:lvl1pPr marL="0" indent="0" algn="l">
              <a:buNone/>
              <a:defRPr sz="2800" b="1">
                <a:solidFill>
                  <a:srgbClr val="286FB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Päivämäärä ja esiintyjä</a:t>
            </a:r>
          </a:p>
        </p:txBody>
      </p:sp>
      <p:pic>
        <p:nvPicPr>
          <p:cNvPr id="10" name="Kuva 9">
            <a:extLst>
              <a:ext uri="{FF2B5EF4-FFF2-40B4-BE49-F238E27FC236}">
                <a16:creationId xmlns:a16="http://schemas.microsoft.com/office/drawing/2014/main" id="{6E972192-0A5D-4D84-9C7A-72F4B3EC3DA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13773" y="2533827"/>
            <a:ext cx="1764454" cy="1790344"/>
          </a:xfrm>
          <a:prstGeom prst="rect">
            <a:avLst/>
          </a:prstGeom>
        </p:spPr>
      </p:pic>
    </p:spTree>
    <p:extLst>
      <p:ext uri="{BB962C8B-B14F-4D97-AF65-F5344CB8AC3E}">
        <p14:creationId xmlns:p14="http://schemas.microsoft.com/office/powerpoint/2010/main" val="51599234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erusdia - luettelomainen teksti, kapea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0" y="365125"/>
            <a:ext cx="6605337" cy="1860717"/>
          </a:xfrm>
        </p:spPr>
        <p:txBody>
          <a:bodyPr anchor="b"/>
          <a:lstStyle>
            <a:lvl1pPr>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0" y="2310063"/>
            <a:ext cx="6605335" cy="3866900"/>
          </a:xfrm>
        </p:spPr>
        <p:txBody>
          <a:bodyPr/>
          <a:lstStyle>
            <a:lvl1pPr>
              <a:defRPr sz="2600"/>
            </a:lvl1pPr>
            <a:lvl2pPr>
              <a:defRPr sz="2200"/>
            </a:lvl2pPr>
            <a:lvl3pPr>
              <a:defRPr sz="1800"/>
            </a:lvl3pPr>
            <a:lvl4pPr>
              <a:defRPr sz="1400"/>
            </a:lvl4pPr>
            <a:lvl5pPr>
              <a:defRPr sz="1000"/>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6015788"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7519988" y="1"/>
            <a:ext cx="4672012" cy="6857999"/>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360764208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Perusdia - lyhyt teksti, paino kuvall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1" y="365124"/>
            <a:ext cx="5173579" cy="2498391"/>
          </a:xfrm>
        </p:spPr>
        <p:txBody>
          <a:bodyPr anchor="b"/>
          <a:lstStyle>
            <a:lvl1pPr algn="l">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1" y="3043451"/>
            <a:ext cx="5173579" cy="3133512"/>
          </a:xfrm>
        </p:spPr>
        <p:txBody>
          <a:bodyPr/>
          <a:lstStyle>
            <a:lvl1pPr algn="l">
              <a:buFont typeface="Arial" panose="020B0604020202020204" pitchFamily="34" charset="0"/>
              <a:buChar char="•"/>
              <a:defRPr sz="2600"/>
            </a:lvl1pPr>
            <a:lvl2pPr>
              <a:buNone/>
              <a:defRPr/>
            </a:lvl2pPr>
          </a:lstStyle>
          <a:p>
            <a:pPr lvl="0"/>
            <a:r>
              <a:rPr lang="fi-FI"/>
              <a:t>Muokkaa tekstin perustyylejä napsauttamalla</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4584572"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6096000" y="1"/>
            <a:ext cx="6096000" cy="6857999"/>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35563657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Perusdia - lyhyt teksti, neljän kuvan ryhmä">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8114034-4788-4E7D-8FAD-8C978F2D8098}"/>
              </a:ext>
            </a:extLst>
          </p:cNvPr>
          <p:cNvSpPr>
            <a:spLocks noGrp="1"/>
          </p:cNvSpPr>
          <p:nvPr>
            <p:ph type="title" hasCustomPrompt="1"/>
          </p:nvPr>
        </p:nvSpPr>
        <p:spPr>
          <a:xfrm>
            <a:off x="613611" y="365125"/>
            <a:ext cx="5173579" cy="2202136"/>
          </a:xfrm>
        </p:spPr>
        <p:txBody>
          <a:bodyPr anchor="b"/>
          <a:lstStyle>
            <a:lvl1pPr>
              <a:defRPr b="1"/>
            </a:lvl1pPr>
          </a:lstStyle>
          <a:p>
            <a:r>
              <a:rPr lang="fi-FI"/>
              <a:t>Otsikko</a:t>
            </a:r>
          </a:p>
        </p:txBody>
      </p:sp>
      <p:sp>
        <p:nvSpPr>
          <p:cNvPr id="3" name="Sisällön paikkamerkki 2">
            <a:extLst>
              <a:ext uri="{FF2B5EF4-FFF2-40B4-BE49-F238E27FC236}">
                <a16:creationId xmlns:a16="http://schemas.microsoft.com/office/drawing/2014/main" id="{B7A34E0C-FFB6-4ADD-AAE0-D747CF66DC5A}"/>
              </a:ext>
            </a:extLst>
          </p:cNvPr>
          <p:cNvSpPr>
            <a:spLocks noGrp="1"/>
          </p:cNvSpPr>
          <p:nvPr>
            <p:ph idx="1"/>
          </p:nvPr>
        </p:nvSpPr>
        <p:spPr>
          <a:xfrm>
            <a:off x="613611" y="2701264"/>
            <a:ext cx="5173579" cy="3475699"/>
          </a:xfrm>
        </p:spPr>
        <p:txBody>
          <a:bodyPr/>
          <a:lstStyle>
            <a:lvl1pPr algn="l">
              <a:buFont typeface="Arial" panose="020B0604020202020204" pitchFamily="34" charset="0"/>
              <a:buChar char="•"/>
              <a:defRPr sz="2600"/>
            </a:lvl1pPr>
          </a:lstStyle>
          <a:p>
            <a:pPr lvl="0"/>
            <a:r>
              <a:rPr lang="fi-FI"/>
              <a:t>Muokkaa tekstin perustyylejä napsauttamalla</a:t>
            </a:r>
          </a:p>
        </p:txBody>
      </p:sp>
      <p:sp>
        <p:nvSpPr>
          <p:cNvPr id="6" name="Dian numeron paikkamerkki 5">
            <a:extLst>
              <a:ext uri="{FF2B5EF4-FFF2-40B4-BE49-F238E27FC236}">
                <a16:creationId xmlns:a16="http://schemas.microsoft.com/office/drawing/2014/main" id="{04A5AD13-518E-457D-9C24-3BAC394C9C3F}"/>
              </a:ext>
            </a:extLst>
          </p:cNvPr>
          <p:cNvSpPr>
            <a:spLocks noGrp="1"/>
          </p:cNvSpPr>
          <p:nvPr>
            <p:ph type="sldNum" sz="quarter" idx="12"/>
          </p:nvPr>
        </p:nvSpPr>
        <p:spPr>
          <a:xfrm>
            <a:off x="4584572"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9216188" y="2"/>
            <a:ext cx="2975811" cy="3344778"/>
          </a:xfrm>
        </p:spPr>
        <p:txBody>
          <a:bodyPr anchor="ctr"/>
          <a:lstStyle>
            <a:lvl1pPr algn="ctr">
              <a:buNone/>
              <a:defRPr/>
            </a:lvl1pPr>
          </a:lstStyle>
          <a:p>
            <a:r>
              <a:rPr lang="fi-FI"/>
              <a:t>Lisää kuva napsauttamalla kuvaketta</a:t>
            </a:r>
          </a:p>
        </p:txBody>
      </p:sp>
      <p:sp>
        <p:nvSpPr>
          <p:cNvPr id="9" name="Kuvan paikkamerkki 15">
            <a:extLst>
              <a:ext uri="{FF2B5EF4-FFF2-40B4-BE49-F238E27FC236}">
                <a16:creationId xmlns:a16="http://schemas.microsoft.com/office/drawing/2014/main" id="{8C494528-3791-4799-8681-9441AB64B401}"/>
              </a:ext>
            </a:extLst>
          </p:cNvPr>
          <p:cNvSpPr>
            <a:spLocks noGrp="1"/>
          </p:cNvSpPr>
          <p:nvPr>
            <p:ph type="pic" sz="quarter" idx="14"/>
          </p:nvPr>
        </p:nvSpPr>
        <p:spPr>
          <a:xfrm>
            <a:off x="9216189" y="3513220"/>
            <a:ext cx="2975811" cy="3344778"/>
          </a:xfrm>
        </p:spPr>
        <p:txBody>
          <a:bodyPr anchor="ctr"/>
          <a:lstStyle>
            <a:lvl1pPr algn="ctr">
              <a:buNone/>
              <a:defRPr/>
            </a:lvl1pPr>
          </a:lstStyle>
          <a:p>
            <a:r>
              <a:rPr lang="fi-FI"/>
              <a:t>Lisää kuva napsauttamalla kuvaketta</a:t>
            </a:r>
          </a:p>
        </p:txBody>
      </p:sp>
      <p:sp>
        <p:nvSpPr>
          <p:cNvPr id="10" name="Kuvan paikkamerkki 15">
            <a:extLst>
              <a:ext uri="{FF2B5EF4-FFF2-40B4-BE49-F238E27FC236}">
                <a16:creationId xmlns:a16="http://schemas.microsoft.com/office/drawing/2014/main" id="{BAFAA222-D20C-4062-BE54-92562A34D4E3}"/>
              </a:ext>
            </a:extLst>
          </p:cNvPr>
          <p:cNvSpPr>
            <a:spLocks noGrp="1"/>
          </p:cNvSpPr>
          <p:nvPr>
            <p:ph type="pic" sz="quarter" idx="15"/>
          </p:nvPr>
        </p:nvSpPr>
        <p:spPr>
          <a:xfrm>
            <a:off x="6096000" y="-3"/>
            <a:ext cx="2975811" cy="3344778"/>
          </a:xfrm>
        </p:spPr>
        <p:txBody>
          <a:bodyPr anchor="ctr"/>
          <a:lstStyle>
            <a:lvl1pPr algn="ctr">
              <a:buNone/>
              <a:defRPr/>
            </a:lvl1pPr>
          </a:lstStyle>
          <a:p>
            <a:r>
              <a:rPr lang="fi-FI"/>
              <a:t>Lisää kuva napsauttamalla kuvaketta</a:t>
            </a:r>
          </a:p>
        </p:txBody>
      </p:sp>
      <p:sp>
        <p:nvSpPr>
          <p:cNvPr id="11" name="Kuvan paikkamerkki 15">
            <a:extLst>
              <a:ext uri="{FF2B5EF4-FFF2-40B4-BE49-F238E27FC236}">
                <a16:creationId xmlns:a16="http://schemas.microsoft.com/office/drawing/2014/main" id="{6AAD6113-3035-4D36-8C51-CC3EC3D86C24}"/>
              </a:ext>
            </a:extLst>
          </p:cNvPr>
          <p:cNvSpPr>
            <a:spLocks noGrp="1"/>
          </p:cNvSpPr>
          <p:nvPr>
            <p:ph type="pic" sz="quarter" idx="16"/>
          </p:nvPr>
        </p:nvSpPr>
        <p:spPr>
          <a:xfrm>
            <a:off x="6095999" y="3501190"/>
            <a:ext cx="2975811" cy="3344778"/>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31820017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Kuvitusdia, kolme kuvaa, lyhyt teksti">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8" name="Kuvan paikkamerkki 7">
            <a:extLst>
              <a:ext uri="{FF2B5EF4-FFF2-40B4-BE49-F238E27FC236}">
                <a16:creationId xmlns:a16="http://schemas.microsoft.com/office/drawing/2014/main" id="{F570223F-6162-4B76-97DD-6247D8BE9D3D}"/>
              </a:ext>
            </a:extLst>
          </p:cNvPr>
          <p:cNvSpPr>
            <a:spLocks noGrp="1"/>
          </p:cNvSpPr>
          <p:nvPr>
            <p:ph type="pic" sz="quarter" idx="15"/>
          </p:nvPr>
        </p:nvSpPr>
        <p:spPr>
          <a:xfrm>
            <a:off x="-1" y="0"/>
            <a:ext cx="5991727" cy="3294997"/>
          </a:xfrm>
        </p:spPr>
        <p:txBody>
          <a:bodyPr anchor="ctr"/>
          <a:lstStyle>
            <a:lvl1pPr algn="ctr">
              <a:buNone/>
              <a:defRPr/>
            </a:lvl1pPr>
          </a:lstStyle>
          <a:p>
            <a:r>
              <a:rPr lang="fi-FI"/>
              <a:t>Lisää kuva napsauttamalla kuvaketta</a:t>
            </a:r>
          </a:p>
        </p:txBody>
      </p:sp>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461208" y="4003912"/>
            <a:ext cx="5173579" cy="2279176"/>
          </a:xfrm>
        </p:spPr>
        <p:txBody>
          <a:bodyPr anchor="ctr">
            <a:normAutofit/>
          </a:bodyPr>
          <a:lstStyle>
            <a:lvl1pPr algn="ctr">
              <a:buNone/>
              <a:defRPr sz="2600"/>
            </a:lvl1pPr>
          </a:lstStyle>
          <a:p>
            <a:pPr lvl="0"/>
            <a:r>
              <a:rPr lang="fi-FI"/>
              <a:t>Muokkaa tekstin perustyylejä napsauttamalla</a:t>
            </a:r>
          </a:p>
        </p:txBody>
      </p:sp>
      <p:sp>
        <p:nvSpPr>
          <p:cNvPr id="10" name="Kuvan paikkamerkki 7">
            <a:extLst>
              <a:ext uri="{FF2B5EF4-FFF2-40B4-BE49-F238E27FC236}">
                <a16:creationId xmlns:a16="http://schemas.microsoft.com/office/drawing/2014/main" id="{E1037746-D505-4B54-9622-F01D81E77DF4}"/>
              </a:ext>
            </a:extLst>
          </p:cNvPr>
          <p:cNvSpPr>
            <a:spLocks noGrp="1"/>
          </p:cNvSpPr>
          <p:nvPr>
            <p:ph type="pic" sz="quarter" idx="17"/>
          </p:nvPr>
        </p:nvSpPr>
        <p:spPr>
          <a:xfrm>
            <a:off x="6200273" y="0"/>
            <a:ext cx="5991727" cy="3294996"/>
          </a:xfrm>
        </p:spPr>
        <p:txBody>
          <a:bodyPr anchor="ctr"/>
          <a:lstStyle>
            <a:lvl1pPr algn="ctr">
              <a:buNone/>
              <a:defRPr/>
            </a:lvl1pPr>
          </a:lstStyle>
          <a:p>
            <a:r>
              <a:rPr lang="fi-FI"/>
              <a:t>Lisää kuva napsauttamalla kuvaketta</a:t>
            </a:r>
          </a:p>
        </p:txBody>
      </p:sp>
      <p:sp>
        <p:nvSpPr>
          <p:cNvPr id="11" name="Kuvan paikkamerkki 7">
            <a:extLst>
              <a:ext uri="{FF2B5EF4-FFF2-40B4-BE49-F238E27FC236}">
                <a16:creationId xmlns:a16="http://schemas.microsoft.com/office/drawing/2014/main" id="{CADCCD82-E1D4-4BE7-AFF3-33AD53B51531}"/>
              </a:ext>
            </a:extLst>
          </p:cNvPr>
          <p:cNvSpPr>
            <a:spLocks noGrp="1"/>
          </p:cNvSpPr>
          <p:nvPr>
            <p:ph type="pic" sz="quarter" idx="18"/>
          </p:nvPr>
        </p:nvSpPr>
        <p:spPr>
          <a:xfrm>
            <a:off x="6200272" y="3563003"/>
            <a:ext cx="5991728" cy="3294997"/>
          </a:xfrm>
        </p:spPr>
        <p:txBody>
          <a:bodyPr anchor="ctr"/>
          <a:lstStyle>
            <a:lvl1pPr algn="ctr">
              <a:buNone/>
              <a:defRPr/>
            </a:lvl1pPr>
          </a:lstStyle>
          <a:p>
            <a:r>
              <a:rPr lang="fi-FI"/>
              <a:t>Lisää kuva napsauttamalla kuvaketta</a:t>
            </a:r>
          </a:p>
        </p:txBody>
      </p:sp>
      <p:sp>
        <p:nvSpPr>
          <p:cNvPr id="14" name="Dian numeron paikkamerkki 5">
            <a:extLst>
              <a:ext uri="{FF2B5EF4-FFF2-40B4-BE49-F238E27FC236}">
                <a16:creationId xmlns:a16="http://schemas.microsoft.com/office/drawing/2014/main" id="{A54795CB-B10B-4EB2-9D39-11D96DFD0E51}"/>
              </a:ext>
            </a:extLst>
          </p:cNvPr>
          <p:cNvSpPr>
            <a:spLocks noGrp="1"/>
          </p:cNvSpPr>
          <p:nvPr>
            <p:ph type="sldNum" sz="quarter" idx="12"/>
          </p:nvPr>
        </p:nvSpPr>
        <p:spPr>
          <a:xfrm>
            <a:off x="4431630"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Tree>
    <p:extLst>
      <p:ext uri="{BB962C8B-B14F-4D97-AF65-F5344CB8AC3E}">
        <p14:creationId xmlns:p14="http://schemas.microsoft.com/office/powerpoint/2010/main" val="20519399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uvitusdia, kuusi kuvaa">
    <p:spTree>
      <p:nvGrpSpPr>
        <p:cNvPr id="1" name=""/>
        <p:cNvGrpSpPr/>
        <p:nvPr/>
      </p:nvGrpSpPr>
      <p:grpSpPr>
        <a:xfrm>
          <a:off x="0" y="0"/>
          <a:ext cx="0" cy="0"/>
          <a:chOff x="0" y="0"/>
          <a:chExt cx="0" cy="0"/>
        </a:xfrm>
      </p:grpSpPr>
      <p:sp>
        <p:nvSpPr>
          <p:cNvPr id="16" name="Kuvan paikkamerkki 15">
            <a:extLst>
              <a:ext uri="{FF2B5EF4-FFF2-40B4-BE49-F238E27FC236}">
                <a16:creationId xmlns:a16="http://schemas.microsoft.com/office/drawing/2014/main" id="{3424B478-65C9-4207-9606-E2D1ECD2DAF1}"/>
              </a:ext>
            </a:extLst>
          </p:cNvPr>
          <p:cNvSpPr>
            <a:spLocks noGrp="1"/>
          </p:cNvSpPr>
          <p:nvPr>
            <p:ph type="pic" sz="quarter" idx="13"/>
          </p:nvPr>
        </p:nvSpPr>
        <p:spPr>
          <a:xfrm>
            <a:off x="2" y="3152061"/>
            <a:ext cx="3940232" cy="2967645"/>
          </a:xfrm>
        </p:spPr>
        <p:txBody>
          <a:bodyPr anchor="ctr"/>
          <a:lstStyle>
            <a:lvl1pPr algn="ctr">
              <a:buNone/>
              <a:defRPr/>
            </a:lvl1pPr>
          </a:lstStyle>
          <a:p>
            <a:r>
              <a:rPr lang="fi-FI"/>
              <a:t>Lisää kuva napsauttamalla kuvaketta</a:t>
            </a:r>
          </a:p>
        </p:txBody>
      </p:sp>
      <p:pic>
        <p:nvPicPr>
          <p:cNvPr id="31" name="Kuva 30" descr="Kuva, joka sisältää kohteen piirtäminen&#10;&#10;Kuvaus luotu automaattisesti">
            <a:extLst>
              <a:ext uri="{FF2B5EF4-FFF2-40B4-BE49-F238E27FC236}">
                <a16:creationId xmlns:a16="http://schemas.microsoft.com/office/drawing/2014/main" id="{132C9718-BE18-4CB8-397D-CF2F47BB182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41321" y="6359542"/>
            <a:ext cx="1031164" cy="342288"/>
          </a:xfrm>
          <a:prstGeom prst="rect">
            <a:avLst/>
          </a:prstGeom>
        </p:spPr>
      </p:pic>
      <p:pic>
        <p:nvPicPr>
          <p:cNvPr id="32" name="Kuva 31" descr="Kuva, joka sisältää kohteen piirtäminen&#10;&#10;Kuvaus luotu automaattisesti">
            <a:extLst>
              <a:ext uri="{FF2B5EF4-FFF2-40B4-BE49-F238E27FC236}">
                <a16:creationId xmlns:a16="http://schemas.microsoft.com/office/drawing/2014/main" id="{44628850-A64A-0830-5F1A-0237588A97B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pic>
        <p:nvPicPr>
          <p:cNvPr id="33" name="Kuva 32">
            <a:extLst>
              <a:ext uri="{FF2B5EF4-FFF2-40B4-BE49-F238E27FC236}">
                <a16:creationId xmlns:a16="http://schemas.microsoft.com/office/drawing/2014/main" id="{A7307D7A-B78E-8AD6-0224-A69D71AD8E9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5670" y="6370626"/>
            <a:ext cx="1031164" cy="342288"/>
          </a:xfrm>
          <a:prstGeom prst="rect">
            <a:avLst/>
          </a:prstGeom>
        </p:spPr>
      </p:pic>
      <p:sp>
        <p:nvSpPr>
          <p:cNvPr id="37" name="Kuvan paikkamerkki 15">
            <a:extLst>
              <a:ext uri="{FF2B5EF4-FFF2-40B4-BE49-F238E27FC236}">
                <a16:creationId xmlns:a16="http://schemas.microsoft.com/office/drawing/2014/main" id="{0A3B8590-0379-06E5-2673-40870694B147}"/>
              </a:ext>
            </a:extLst>
          </p:cNvPr>
          <p:cNvSpPr>
            <a:spLocks noGrp="1"/>
          </p:cNvSpPr>
          <p:nvPr>
            <p:ph type="pic" sz="quarter" idx="14"/>
          </p:nvPr>
        </p:nvSpPr>
        <p:spPr>
          <a:xfrm>
            <a:off x="2" y="0"/>
            <a:ext cx="3940232" cy="2967645"/>
          </a:xfrm>
        </p:spPr>
        <p:txBody>
          <a:bodyPr anchor="ctr"/>
          <a:lstStyle>
            <a:lvl1pPr algn="ctr">
              <a:buNone/>
              <a:defRPr/>
            </a:lvl1pPr>
          </a:lstStyle>
          <a:p>
            <a:r>
              <a:rPr lang="fi-FI"/>
              <a:t>Lisää kuva napsauttamalla kuvaketta</a:t>
            </a:r>
          </a:p>
        </p:txBody>
      </p:sp>
      <p:sp>
        <p:nvSpPr>
          <p:cNvPr id="38" name="Kuvan paikkamerkki 15">
            <a:extLst>
              <a:ext uri="{FF2B5EF4-FFF2-40B4-BE49-F238E27FC236}">
                <a16:creationId xmlns:a16="http://schemas.microsoft.com/office/drawing/2014/main" id="{2038C9B5-E44C-B118-F335-1024CACC7CFF}"/>
              </a:ext>
            </a:extLst>
          </p:cNvPr>
          <p:cNvSpPr>
            <a:spLocks noGrp="1"/>
          </p:cNvSpPr>
          <p:nvPr>
            <p:ph type="pic" sz="quarter" idx="15"/>
          </p:nvPr>
        </p:nvSpPr>
        <p:spPr>
          <a:xfrm>
            <a:off x="4125884" y="0"/>
            <a:ext cx="3940232" cy="2967645"/>
          </a:xfrm>
        </p:spPr>
        <p:txBody>
          <a:bodyPr anchor="ctr"/>
          <a:lstStyle>
            <a:lvl1pPr algn="ctr">
              <a:buNone/>
              <a:defRPr/>
            </a:lvl1pPr>
          </a:lstStyle>
          <a:p>
            <a:r>
              <a:rPr lang="fi-FI"/>
              <a:t>Lisää kuva napsauttamalla kuvaketta</a:t>
            </a:r>
          </a:p>
        </p:txBody>
      </p:sp>
      <p:sp>
        <p:nvSpPr>
          <p:cNvPr id="39" name="Kuvan paikkamerkki 15">
            <a:extLst>
              <a:ext uri="{FF2B5EF4-FFF2-40B4-BE49-F238E27FC236}">
                <a16:creationId xmlns:a16="http://schemas.microsoft.com/office/drawing/2014/main" id="{20103B49-974B-1D4F-BDB7-56999092BFA6}"/>
              </a:ext>
            </a:extLst>
          </p:cNvPr>
          <p:cNvSpPr>
            <a:spLocks noGrp="1"/>
          </p:cNvSpPr>
          <p:nvPr>
            <p:ph type="pic" sz="quarter" idx="16"/>
          </p:nvPr>
        </p:nvSpPr>
        <p:spPr>
          <a:xfrm>
            <a:off x="8251766" y="-2"/>
            <a:ext cx="3940232" cy="2967645"/>
          </a:xfrm>
        </p:spPr>
        <p:txBody>
          <a:bodyPr anchor="ctr"/>
          <a:lstStyle>
            <a:lvl1pPr algn="ctr">
              <a:buNone/>
              <a:defRPr/>
            </a:lvl1pPr>
          </a:lstStyle>
          <a:p>
            <a:r>
              <a:rPr lang="fi-FI"/>
              <a:t>Lisää kuva napsauttamalla kuvaketta</a:t>
            </a:r>
          </a:p>
        </p:txBody>
      </p:sp>
      <p:sp>
        <p:nvSpPr>
          <p:cNvPr id="40" name="Kuvan paikkamerkki 15">
            <a:extLst>
              <a:ext uri="{FF2B5EF4-FFF2-40B4-BE49-F238E27FC236}">
                <a16:creationId xmlns:a16="http://schemas.microsoft.com/office/drawing/2014/main" id="{8E2427DD-46CA-E050-E715-1AF3AD9AB2D4}"/>
              </a:ext>
            </a:extLst>
          </p:cNvPr>
          <p:cNvSpPr>
            <a:spLocks noGrp="1"/>
          </p:cNvSpPr>
          <p:nvPr>
            <p:ph type="pic" sz="quarter" idx="17"/>
          </p:nvPr>
        </p:nvSpPr>
        <p:spPr>
          <a:xfrm>
            <a:off x="4125884" y="3152061"/>
            <a:ext cx="3940232" cy="2967645"/>
          </a:xfrm>
        </p:spPr>
        <p:txBody>
          <a:bodyPr anchor="ctr"/>
          <a:lstStyle>
            <a:lvl1pPr algn="ctr">
              <a:buNone/>
              <a:defRPr/>
            </a:lvl1pPr>
          </a:lstStyle>
          <a:p>
            <a:r>
              <a:rPr lang="fi-FI"/>
              <a:t>Lisää kuva napsauttamalla kuvaketta</a:t>
            </a:r>
          </a:p>
        </p:txBody>
      </p:sp>
      <p:sp>
        <p:nvSpPr>
          <p:cNvPr id="41" name="Kuvan paikkamerkki 15">
            <a:extLst>
              <a:ext uri="{FF2B5EF4-FFF2-40B4-BE49-F238E27FC236}">
                <a16:creationId xmlns:a16="http://schemas.microsoft.com/office/drawing/2014/main" id="{38B5032F-6B3C-675F-0E5C-EE5D409BF721}"/>
              </a:ext>
            </a:extLst>
          </p:cNvPr>
          <p:cNvSpPr>
            <a:spLocks noGrp="1"/>
          </p:cNvSpPr>
          <p:nvPr>
            <p:ph type="pic" sz="quarter" idx="18"/>
          </p:nvPr>
        </p:nvSpPr>
        <p:spPr>
          <a:xfrm>
            <a:off x="8251768" y="3152061"/>
            <a:ext cx="3940232" cy="2967645"/>
          </a:xfrm>
        </p:spPr>
        <p:txBody>
          <a:bodyPr anchor="ctr"/>
          <a:lstStyle>
            <a:lvl1pPr algn="ctr">
              <a:buNone/>
              <a:defRPr/>
            </a:lvl1pPr>
          </a:lstStyle>
          <a:p>
            <a:r>
              <a:rPr lang="fi-FI"/>
              <a:t>Lisää kuva napsauttamalla kuvaketta</a:t>
            </a:r>
          </a:p>
        </p:txBody>
      </p:sp>
    </p:spTree>
    <p:extLst>
      <p:ext uri="{BB962C8B-B14F-4D97-AF65-F5344CB8AC3E}">
        <p14:creationId xmlns:p14="http://schemas.microsoft.com/office/powerpoint/2010/main" val="43648713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Lainaus tai lyhyt ajatus pelkkänä tekstinä">
    <p:spTree>
      <p:nvGrpSpPr>
        <p:cNvPr id="1" name=""/>
        <p:cNvGrpSpPr/>
        <p:nvPr/>
      </p:nvGrpSpPr>
      <p:grpSpPr>
        <a:xfrm>
          <a:off x="0" y="0"/>
          <a:ext cx="0" cy="0"/>
          <a:chOff x="0" y="0"/>
          <a:chExt cx="0" cy="0"/>
        </a:xfrm>
      </p:grpSpPr>
      <p:sp>
        <p:nvSpPr>
          <p:cNvPr id="4" name="Suorakulmio 3">
            <a:extLst>
              <a:ext uri="{FF2B5EF4-FFF2-40B4-BE49-F238E27FC236}">
                <a16:creationId xmlns:a16="http://schemas.microsoft.com/office/drawing/2014/main" id="{4F080E58-FE79-49F2-9E6D-2F3447B011EE}"/>
              </a:ext>
            </a:extLst>
          </p:cNvPr>
          <p:cNvSpPr/>
          <p:nvPr/>
        </p:nvSpPr>
        <p:spPr>
          <a:xfrm>
            <a:off x="0" y="0"/>
            <a:ext cx="12192000" cy="5961862"/>
          </a:xfrm>
          <a:prstGeom prst="rect">
            <a:avLst/>
          </a:prstGeom>
          <a:solidFill>
            <a:srgbClr val="286FB7"/>
          </a:solidFill>
          <a:ln>
            <a:solidFill>
              <a:srgbClr val="286F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0B6DBD8B-FC4B-487A-9FD7-1171D1EEC9D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
        <p:nvSpPr>
          <p:cNvPr id="13" name="Sisällön paikkamerkki 2">
            <a:extLst>
              <a:ext uri="{FF2B5EF4-FFF2-40B4-BE49-F238E27FC236}">
                <a16:creationId xmlns:a16="http://schemas.microsoft.com/office/drawing/2014/main" id="{54C77ACF-C6B6-4A9E-A2B2-B21D1D396D18}"/>
              </a:ext>
            </a:extLst>
          </p:cNvPr>
          <p:cNvSpPr>
            <a:spLocks noGrp="1"/>
          </p:cNvSpPr>
          <p:nvPr>
            <p:ph idx="16"/>
          </p:nvPr>
        </p:nvSpPr>
        <p:spPr>
          <a:xfrm>
            <a:off x="1233467" y="896138"/>
            <a:ext cx="9725066" cy="3922295"/>
          </a:xfrm>
        </p:spPr>
        <p:txBody>
          <a:bodyPr anchor="ctr">
            <a:normAutofit/>
          </a:bodyPr>
          <a:lstStyle>
            <a:lvl1pPr algn="ctr">
              <a:buNone/>
              <a:defRPr sz="3600" b="1" i="1">
                <a:solidFill>
                  <a:schemeClr val="bg1"/>
                </a:solidFill>
                <a:latin typeface="+mj-lt"/>
              </a:defRPr>
            </a:lvl1pPr>
          </a:lstStyle>
          <a:p>
            <a:pPr lvl="0"/>
            <a:r>
              <a:rPr lang="fi-FI"/>
              <a:t>Muokkaa tekstin perustyylejä napsauttamalla</a:t>
            </a:r>
          </a:p>
        </p:txBody>
      </p:sp>
      <p:sp>
        <p:nvSpPr>
          <p:cNvPr id="14" name="Dian numeron paikkamerkki 5">
            <a:extLst>
              <a:ext uri="{FF2B5EF4-FFF2-40B4-BE49-F238E27FC236}">
                <a16:creationId xmlns:a16="http://schemas.microsoft.com/office/drawing/2014/main" id="{A54795CB-B10B-4EB2-9D39-11D96DFD0E51}"/>
              </a:ext>
            </a:extLst>
          </p:cNvPr>
          <p:cNvSpPr>
            <a:spLocks noGrp="1"/>
          </p:cNvSpPr>
          <p:nvPr>
            <p:ph type="sldNum" sz="quarter" idx="12"/>
          </p:nvPr>
        </p:nvSpPr>
        <p:spPr>
          <a:xfrm>
            <a:off x="10820398" y="6381709"/>
            <a:ext cx="1203157" cy="365125"/>
          </a:xfrm>
          <a:prstGeom prst="rect">
            <a:avLst/>
          </a:prstGeom>
        </p:spPr>
        <p:txBody>
          <a:bodyPr/>
          <a:lstStyle>
            <a:lvl1pPr algn="r">
              <a:defRPr>
                <a:solidFill>
                  <a:schemeClr val="tx1"/>
                </a:solidFill>
              </a:defRPr>
            </a:lvl1pPr>
          </a:lstStyle>
          <a:p>
            <a:pPr algn="r"/>
            <a:fld id="{1FEECDAD-FF2E-45AB-89C8-CC474E4868FF}" type="slidenum">
              <a:rPr lang="fi-FI" smtClean="0"/>
              <a:pPr algn="r"/>
              <a:t>‹#›</a:t>
            </a:fld>
            <a:endParaRPr lang="fi-FI"/>
          </a:p>
        </p:txBody>
      </p:sp>
    </p:spTree>
    <p:extLst>
      <p:ext uri="{BB962C8B-B14F-4D97-AF65-F5344CB8AC3E}">
        <p14:creationId xmlns:p14="http://schemas.microsoft.com/office/powerpoint/2010/main" val="15237456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Välilehti - Kuva ja otsikko - Marttaruutu">
    <p:spTree>
      <p:nvGrpSpPr>
        <p:cNvPr id="1" name=""/>
        <p:cNvGrpSpPr/>
        <p:nvPr/>
      </p:nvGrpSpPr>
      <p:grpSpPr>
        <a:xfrm>
          <a:off x="0" y="0"/>
          <a:ext cx="0" cy="0"/>
          <a:chOff x="0" y="0"/>
          <a:chExt cx="0" cy="0"/>
        </a:xfrm>
      </p:grpSpPr>
      <p:pic>
        <p:nvPicPr>
          <p:cNvPr id="3" name="Kuva 2" descr="Kuva, joka sisältää kohteen henkilö, mies, ulko, vaatetus&#10;&#10;Kuvaus luotu automaattisesti">
            <a:extLst>
              <a:ext uri="{FF2B5EF4-FFF2-40B4-BE49-F238E27FC236}">
                <a16:creationId xmlns:a16="http://schemas.microsoft.com/office/drawing/2014/main" id="{7C4FE22B-3E92-48B8-9B80-74E981D99B9A}"/>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0" y="0"/>
            <a:ext cx="12192000" cy="6858001"/>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79134973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15_Välilehti - Kuva ja otsikko - Kangas">
    <p:spTree>
      <p:nvGrpSpPr>
        <p:cNvPr id="1" name=""/>
        <p:cNvGrpSpPr/>
        <p:nvPr/>
      </p:nvGrpSpPr>
      <p:grpSpPr>
        <a:xfrm>
          <a:off x="0" y="0"/>
          <a:ext cx="0" cy="0"/>
          <a:chOff x="0" y="0"/>
          <a:chExt cx="0" cy="0"/>
        </a:xfrm>
      </p:grpSpPr>
      <p:pic>
        <p:nvPicPr>
          <p:cNvPr id="4" name="Kuva 3" descr="Kuva, joka sisältää kohteen vihannes, sipuli, Luonnonmukainen ruoka, tuote&#10;&#10;Kuvaus luotu automaattisesti">
            <a:extLst>
              <a:ext uri="{FF2B5EF4-FFF2-40B4-BE49-F238E27FC236}">
                <a16:creationId xmlns:a16="http://schemas.microsoft.com/office/drawing/2014/main" id="{32A80456-7D77-32A4-2947-0A649AD8D09A}"/>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422415445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8_Välilehti - Kuva ja otsikko - Kangas">
    <p:spTree>
      <p:nvGrpSpPr>
        <p:cNvPr id="1" name=""/>
        <p:cNvGrpSpPr/>
        <p:nvPr/>
      </p:nvGrpSpPr>
      <p:grpSpPr>
        <a:xfrm>
          <a:off x="0" y="0"/>
          <a:ext cx="0" cy="0"/>
          <a:chOff x="0" y="0"/>
          <a:chExt cx="0" cy="0"/>
        </a:xfrm>
      </p:grpSpPr>
      <p:pic>
        <p:nvPicPr>
          <p:cNvPr id="5" name="Kuva 4" descr="Kuva, joka sisältää kohteen vihannes, herne, tuote, Sokeriherne&#10;&#10;Kuvaus luotu automaattisesti">
            <a:extLst>
              <a:ext uri="{FF2B5EF4-FFF2-40B4-BE49-F238E27FC236}">
                <a16:creationId xmlns:a16="http://schemas.microsoft.com/office/drawing/2014/main" id="{923944E2-1DEB-046C-D71A-C7DE9731AA1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77782"/>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8868030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0_Välilehti - Kuva ja otsikko - Kangas">
    <p:spTree>
      <p:nvGrpSpPr>
        <p:cNvPr id="1" name=""/>
        <p:cNvGrpSpPr/>
        <p:nvPr/>
      </p:nvGrpSpPr>
      <p:grpSpPr>
        <a:xfrm>
          <a:off x="0" y="0"/>
          <a:ext cx="0" cy="0"/>
          <a:chOff x="0" y="0"/>
          <a:chExt cx="0" cy="0"/>
        </a:xfrm>
      </p:grpSpPr>
      <p:pic>
        <p:nvPicPr>
          <p:cNvPr id="4" name="Kuva 3" descr="Kuva, joka sisältää kohteen Luonnonmukainen ruoka, tuote, omena, hedelmä&#10;&#10;Kuvaus luotu automaattisesti">
            <a:extLst>
              <a:ext uri="{FF2B5EF4-FFF2-40B4-BE49-F238E27FC236}">
                <a16:creationId xmlns:a16="http://schemas.microsoft.com/office/drawing/2014/main" id="{05B86619-E8B6-15F1-B0C0-A2A0C3CC581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2107939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4_Välilehti - Kuva ja otsikko - Kangas">
    <p:spTree>
      <p:nvGrpSpPr>
        <p:cNvPr id="1" name=""/>
        <p:cNvGrpSpPr/>
        <p:nvPr/>
      </p:nvGrpSpPr>
      <p:grpSpPr>
        <a:xfrm>
          <a:off x="0" y="0"/>
          <a:ext cx="0" cy="0"/>
          <a:chOff x="0" y="0"/>
          <a:chExt cx="0" cy="0"/>
        </a:xfrm>
      </p:grpSpPr>
      <p:pic>
        <p:nvPicPr>
          <p:cNvPr id="4" name="Kuva 3" descr="Kuva, joka sisältää kohteen marja, puu, hedelmä, syksy&#10;&#10;Kuvaus luotu automaattisesti">
            <a:extLst>
              <a:ext uri="{FF2B5EF4-FFF2-40B4-BE49-F238E27FC236}">
                <a16:creationId xmlns:a16="http://schemas.microsoft.com/office/drawing/2014/main" id="{8F81B4C5-8FEA-3C1D-2F52-B876D75BA24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8075233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6_Välilehti - Kuva ja otsikko - Kangas">
    <p:spTree>
      <p:nvGrpSpPr>
        <p:cNvPr id="1" name=""/>
        <p:cNvGrpSpPr/>
        <p:nvPr/>
      </p:nvGrpSpPr>
      <p:grpSpPr>
        <a:xfrm>
          <a:off x="0" y="0"/>
          <a:ext cx="0" cy="0"/>
          <a:chOff x="0" y="0"/>
          <a:chExt cx="0" cy="0"/>
        </a:xfrm>
      </p:grpSpPr>
      <p:pic>
        <p:nvPicPr>
          <p:cNvPr id="4" name="Kuva 3" descr="Kuva, joka sisältää kohteen Putkilokasvit, Maakasvi, piha-, yrtti&#10;&#10;Kuvaus luotu automaattisesti">
            <a:extLst>
              <a:ext uri="{FF2B5EF4-FFF2-40B4-BE49-F238E27FC236}">
                <a16:creationId xmlns:a16="http://schemas.microsoft.com/office/drawing/2014/main" id="{AF1FC546-FF31-E8BA-C60A-5250BA10B52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1"/>
            <a:ext cx="12192000" cy="6858001"/>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50200090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13_Välilehti - Kuva ja otsikko - Kangas">
    <p:spTree>
      <p:nvGrpSpPr>
        <p:cNvPr id="1" name=""/>
        <p:cNvGrpSpPr/>
        <p:nvPr/>
      </p:nvGrpSpPr>
      <p:grpSpPr>
        <a:xfrm>
          <a:off x="0" y="0"/>
          <a:ext cx="0" cy="0"/>
          <a:chOff x="0" y="0"/>
          <a:chExt cx="0" cy="0"/>
        </a:xfrm>
      </p:grpSpPr>
      <p:pic>
        <p:nvPicPr>
          <p:cNvPr id="3" name="Kuva 2" descr="Kuva, joka sisältää kohteen kasvi, puu, havupuu, Maakasvi&#10;&#10;Kuvaus luotu automaattisesti">
            <a:extLst>
              <a:ext uri="{FF2B5EF4-FFF2-40B4-BE49-F238E27FC236}">
                <a16:creationId xmlns:a16="http://schemas.microsoft.com/office/drawing/2014/main" id="{4F16420D-D2AB-50F5-F198-51A9094685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8722749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4_Välilehti - Kuva ja otsikko - Kangas">
    <p:spTree>
      <p:nvGrpSpPr>
        <p:cNvPr id="1" name=""/>
        <p:cNvGrpSpPr/>
        <p:nvPr/>
      </p:nvGrpSpPr>
      <p:grpSpPr>
        <a:xfrm>
          <a:off x="0" y="0"/>
          <a:ext cx="0" cy="0"/>
          <a:chOff x="0" y="0"/>
          <a:chExt cx="0" cy="0"/>
        </a:xfrm>
      </p:grpSpPr>
      <p:pic>
        <p:nvPicPr>
          <p:cNvPr id="4" name="Kuva 3" descr="Kuva, joka sisältää kohteen vihannes, turnipsi, tuote, juures&#10;&#10;Kuvaus luotu automaattisesti">
            <a:extLst>
              <a:ext uri="{FF2B5EF4-FFF2-40B4-BE49-F238E27FC236}">
                <a16:creationId xmlns:a16="http://schemas.microsoft.com/office/drawing/2014/main" id="{7A929E09-8C11-B426-BBAA-6E484DBC9D2E}"/>
              </a:ext>
            </a:extLst>
          </p:cNvPr>
          <p:cNvPicPr>
            <a:picLocks noChangeAspect="1"/>
          </p:cNvPicPr>
          <p:nvPr userDrawn="1"/>
        </p:nvPicPr>
        <p:blipFill>
          <a:blip r:embed="rId2" cstate="email">
            <a:extLst>
              <a:ext uri="{28A0092B-C50C-407E-A947-70E740481C1C}">
                <a14:useLocalDpi xmlns:a14="http://schemas.microsoft.com/office/drawing/2010/main"/>
              </a:ext>
            </a:extLst>
          </a:blip>
          <a:srcRect l="-782"/>
          <a:stretch/>
        </p:blipFill>
        <p:spPr>
          <a:xfrm>
            <a:off x="-95251" y="0"/>
            <a:ext cx="12287251"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87620427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7_Välilehti - Kuva ja otsikko - Kangas">
    <p:spTree>
      <p:nvGrpSpPr>
        <p:cNvPr id="1" name=""/>
        <p:cNvGrpSpPr/>
        <p:nvPr/>
      </p:nvGrpSpPr>
      <p:grpSpPr>
        <a:xfrm>
          <a:off x="0" y="0"/>
          <a:ext cx="0" cy="0"/>
          <a:chOff x="0" y="0"/>
          <a:chExt cx="0" cy="0"/>
        </a:xfrm>
      </p:grpSpPr>
      <p:pic>
        <p:nvPicPr>
          <p:cNvPr id="3" name="Kuva 2" descr="Kuva, joka sisältää kohteen juures, Kasvisruoka, Russet burbank ‑peruna, Mukula&#10;&#10;Kuvaus luotu automaattisesti">
            <a:extLst>
              <a:ext uri="{FF2B5EF4-FFF2-40B4-BE49-F238E27FC236}">
                <a16:creationId xmlns:a16="http://schemas.microsoft.com/office/drawing/2014/main" id="{C103EC73-7728-25B4-E924-B563969E439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21197315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3_Välilehti - Kuva ja otsikko - Kangas">
    <p:spTree>
      <p:nvGrpSpPr>
        <p:cNvPr id="1" name=""/>
        <p:cNvGrpSpPr/>
        <p:nvPr/>
      </p:nvGrpSpPr>
      <p:grpSpPr>
        <a:xfrm>
          <a:off x="0" y="0"/>
          <a:ext cx="0" cy="0"/>
          <a:chOff x="0" y="0"/>
          <a:chExt cx="0" cy="0"/>
        </a:xfrm>
      </p:grpSpPr>
      <p:pic>
        <p:nvPicPr>
          <p:cNvPr id="3" name="Kuva 2" descr="Kuva, joka sisältää kohteen vihannes, herne, hernekasvi, vihreä&#10;&#10;Kuvaus luotu automaattisesti">
            <a:extLst>
              <a:ext uri="{FF2B5EF4-FFF2-40B4-BE49-F238E27FC236}">
                <a16:creationId xmlns:a16="http://schemas.microsoft.com/office/drawing/2014/main" id="{6ABDE56A-1C1C-BD73-2ABF-E7F51A19F44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1240196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5_Välilehti - Kuva ja otsikko - Kangas">
    <p:spTree>
      <p:nvGrpSpPr>
        <p:cNvPr id="1" name=""/>
        <p:cNvGrpSpPr/>
        <p:nvPr/>
      </p:nvGrpSpPr>
      <p:grpSpPr>
        <a:xfrm>
          <a:off x="0" y="0"/>
          <a:ext cx="0" cy="0"/>
          <a:chOff x="0" y="0"/>
          <a:chExt cx="0" cy="0"/>
        </a:xfrm>
      </p:grpSpPr>
      <p:pic>
        <p:nvPicPr>
          <p:cNvPr id="4" name="Kuva 3" descr="Kuva, joka sisältää kohteen vihannes, kasvi, Lehtivihannes, Punajuurenlehti&#10;&#10;Kuvaus luotu automaattisesti">
            <a:extLst>
              <a:ext uri="{FF2B5EF4-FFF2-40B4-BE49-F238E27FC236}">
                <a16:creationId xmlns:a16="http://schemas.microsoft.com/office/drawing/2014/main" id="{EFA3EA96-5604-FB14-9C2A-1BF10FC92BDA}"/>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91754707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11_Välilehti - Kuva ja otsikko - Kangas">
    <p:spTree>
      <p:nvGrpSpPr>
        <p:cNvPr id="1" name=""/>
        <p:cNvGrpSpPr/>
        <p:nvPr/>
      </p:nvGrpSpPr>
      <p:grpSpPr>
        <a:xfrm>
          <a:off x="0" y="0"/>
          <a:ext cx="0" cy="0"/>
          <a:chOff x="0" y="0"/>
          <a:chExt cx="0" cy="0"/>
        </a:xfrm>
      </p:grpSpPr>
      <p:pic>
        <p:nvPicPr>
          <p:cNvPr id="4" name="Kuva 3" descr="Kuva, joka sisältää kohteen kukka, kasvi, terälehti, piha-&#10;&#10;Kuvaus luotu automaattisesti">
            <a:extLst>
              <a:ext uri="{FF2B5EF4-FFF2-40B4-BE49-F238E27FC236}">
                <a16:creationId xmlns:a16="http://schemas.microsoft.com/office/drawing/2014/main" id="{55C33A2D-0B3B-B60C-A07D-E8675B3121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485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7474640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Välilehti - Kuva ja otsikko - Villapaita">
    <p:spTree>
      <p:nvGrpSpPr>
        <p:cNvPr id="1" name=""/>
        <p:cNvGrpSpPr/>
        <p:nvPr/>
      </p:nvGrpSpPr>
      <p:grpSpPr>
        <a:xfrm>
          <a:off x="0" y="0"/>
          <a:ext cx="0" cy="0"/>
          <a:chOff x="0" y="0"/>
          <a:chExt cx="0" cy="0"/>
        </a:xfrm>
      </p:grpSpPr>
      <p:pic>
        <p:nvPicPr>
          <p:cNvPr id="6" name="Kuva 5" descr="Kuva, joka sisältää kohteen vaate, kangas, tekstiili, Neulominen&#10;&#10;Kuvaus luotu automaattisesti">
            <a:extLst>
              <a:ext uri="{FF2B5EF4-FFF2-40B4-BE49-F238E27FC236}">
                <a16:creationId xmlns:a16="http://schemas.microsoft.com/office/drawing/2014/main" id="{99A29F9E-71DB-ACB1-AEDF-DACF4EAD91E8}"/>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305789"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33865310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6_Välilehti - Kuva ja otsikko - Kangas">
    <p:spTree>
      <p:nvGrpSpPr>
        <p:cNvPr id="1" name=""/>
        <p:cNvGrpSpPr/>
        <p:nvPr/>
      </p:nvGrpSpPr>
      <p:grpSpPr>
        <a:xfrm>
          <a:off x="0" y="0"/>
          <a:ext cx="0" cy="0"/>
          <a:chOff x="0" y="0"/>
          <a:chExt cx="0" cy="0"/>
        </a:xfrm>
      </p:grpSpPr>
      <p:pic>
        <p:nvPicPr>
          <p:cNvPr id="4" name="Kuva 3" descr="Kuva, joka sisältää kohteen syksy, kasvi, puu, Vaahteranlehti&#10;&#10;Kuvaus luotu automaattisesti">
            <a:extLst>
              <a:ext uri="{FF2B5EF4-FFF2-40B4-BE49-F238E27FC236}">
                <a16:creationId xmlns:a16="http://schemas.microsoft.com/office/drawing/2014/main" id="{BC3D666B-5562-D720-E5D7-D9BA2C337249}"/>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34151232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2_Välilehti - Kuva ja otsikko - Kangas">
    <p:spTree>
      <p:nvGrpSpPr>
        <p:cNvPr id="1" name=""/>
        <p:cNvGrpSpPr/>
        <p:nvPr/>
      </p:nvGrpSpPr>
      <p:grpSpPr>
        <a:xfrm>
          <a:off x="0" y="0"/>
          <a:ext cx="0" cy="0"/>
          <a:chOff x="0" y="0"/>
          <a:chExt cx="0" cy="0"/>
        </a:xfrm>
      </p:grpSpPr>
      <p:pic>
        <p:nvPicPr>
          <p:cNvPr id="4" name="Kuva 3" descr="Kuva, joka sisältää kohteen kasvi, puu, piha-, lehti&#10;&#10;Kuvaus luotu automaattisesti">
            <a:extLst>
              <a:ext uri="{FF2B5EF4-FFF2-40B4-BE49-F238E27FC236}">
                <a16:creationId xmlns:a16="http://schemas.microsoft.com/office/drawing/2014/main" id="{13559D4C-5E3B-31D8-84E4-707041417FD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1"/>
            <a:ext cx="12192000" cy="6875349"/>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5446098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2_Välilehti - Kuva ja otsikko - Kangas">
    <p:spTree>
      <p:nvGrpSpPr>
        <p:cNvPr id="1" name=""/>
        <p:cNvGrpSpPr/>
        <p:nvPr/>
      </p:nvGrpSpPr>
      <p:grpSpPr>
        <a:xfrm>
          <a:off x="0" y="0"/>
          <a:ext cx="0" cy="0"/>
          <a:chOff x="0" y="0"/>
          <a:chExt cx="0" cy="0"/>
        </a:xfrm>
      </p:grpSpPr>
      <p:pic>
        <p:nvPicPr>
          <p:cNvPr id="3" name="Kuva 2" descr="Kuva, joka sisältää kohteen Luonnonmukainen ruoka, Superruoka, tuote, Siemenetön hedelmä&#10;&#10;Kuvaus luotu automaattisesti">
            <a:extLst>
              <a:ext uri="{FF2B5EF4-FFF2-40B4-BE49-F238E27FC236}">
                <a16:creationId xmlns:a16="http://schemas.microsoft.com/office/drawing/2014/main" id="{7B1EBD47-F412-D6CF-728A-4AAD29553E0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367861816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Välilehti - Kuva ja otsikko - Metsä">
    <p:spTree>
      <p:nvGrpSpPr>
        <p:cNvPr id="1" name=""/>
        <p:cNvGrpSpPr/>
        <p:nvPr/>
      </p:nvGrpSpPr>
      <p:grpSpPr>
        <a:xfrm>
          <a:off x="0" y="0"/>
          <a:ext cx="0" cy="0"/>
          <a:chOff x="0" y="0"/>
          <a:chExt cx="0" cy="0"/>
        </a:xfrm>
      </p:grpSpPr>
      <p:pic>
        <p:nvPicPr>
          <p:cNvPr id="8" name="Kuva 7" descr="Kuva, joka sisältää kohteen kasvi, vihreä, puu, suuri&#10;&#10;Kuvaus luotu automaattisesti">
            <a:extLst>
              <a:ext uri="{FF2B5EF4-FFF2-40B4-BE49-F238E27FC236}">
                <a16:creationId xmlns:a16="http://schemas.microsoft.com/office/drawing/2014/main" id="{E9FCD321-2F4F-4383-B27E-CBEDC94099EF}"/>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1442399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1_Välilehti - Kuva ja otsikko - Mustikka">
    <p:spTree>
      <p:nvGrpSpPr>
        <p:cNvPr id="1" name=""/>
        <p:cNvGrpSpPr/>
        <p:nvPr/>
      </p:nvGrpSpPr>
      <p:grpSpPr>
        <a:xfrm>
          <a:off x="0" y="0"/>
          <a:ext cx="0" cy="0"/>
          <a:chOff x="0" y="0"/>
          <a:chExt cx="0" cy="0"/>
        </a:xfrm>
      </p:grpSpPr>
      <p:pic>
        <p:nvPicPr>
          <p:cNvPr id="3" name="Kuva 2" descr="Kuva, joka sisältää kohteen ruoka, tarjotin, hedelmä, istuminen&#10;&#10;Kuvaus luotu automaattisesti">
            <a:extLst>
              <a:ext uri="{FF2B5EF4-FFF2-40B4-BE49-F238E27FC236}">
                <a16:creationId xmlns:a16="http://schemas.microsoft.com/office/drawing/2014/main" id="{7374E19F-08D8-42CC-B4EE-01B2A5A1BE4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 y="0"/>
            <a:ext cx="12195839"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20764888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Välilehti - Kuva ja otsikko - Kantarelli">
    <p:spTree>
      <p:nvGrpSpPr>
        <p:cNvPr id="1" name=""/>
        <p:cNvGrpSpPr/>
        <p:nvPr/>
      </p:nvGrpSpPr>
      <p:grpSpPr>
        <a:xfrm>
          <a:off x="0" y="0"/>
          <a:ext cx="0" cy="0"/>
          <a:chOff x="0" y="0"/>
          <a:chExt cx="0" cy="0"/>
        </a:xfrm>
      </p:grpSpPr>
      <p:pic>
        <p:nvPicPr>
          <p:cNvPr id="4" name="Kuva 3" descr="Kuva, joka sisältää kohteen ruoka, paalu, pöytä, lautanen&#10;&#10;Kuvaus luotu automaattisesti">
            <a:extLst>
              <a:ext uri="{FF2B5EF4-FFF2-40B4-BE49-F238E27FC236}">
                <a16:creationId xmlns:a16="http://schemas.microsoft.com/office/drawing/2014/main" id="{FD19B605-F23E-4996-B209-0A29584985BA}"/>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201525" cy="6858000"/>
          </a:xfrm>
          <a:prstGeom prst="rect">
            <a:avLst/>
          </a:prstGeom>
        </p:spPr>
      </p:pic>
      <p:sp>
        <p:nvSpPr>
          <p:cNvPr id="21" name="Tekstin paikkamerkki 20">
            <a:extLst>
              <a:ext uri="{FF2B5EF4-FFF2-40B4-BE49-F238E27FC236}">
                <a16:creationId xmlns:a16="http://schemas.microsoft.com/office/drawing/2014/main" id="{A969BA7A-569F-487A-86D1-27B1B9B79345}"/>
              </a:ext>
            </a:extLst>
          </p:cNvPr>
          <p:cNvSpPr>
            <a:spLocks noGrp="1"/>
          </p:cNvSpPr>
          <p:nvPr>
            <p:ph type="body" sz="quarter" idx="14" hasCustomPrompt="1"/>
          </p:nvPr>
        </p:nvSpPr>
        <p:spPr>
          <a:xfrm>
            <a:off x="1728716" y="1279478"/>
            <a:ext cx="8734567" cy="4299044"/>
          </a:xfrm>
        </p:spPr>
        <p:txBody>
          <a:bodyPr anchor="ctr">
            <a:noAutofit/>
          </a:bodyPr>
          <a:lstStyle>
            <a:lvl1pPr algn="ctr">
              <a:buNone/>
              <a:defRPr sz="8000" b="1">
                <a:solidFill>
                  <a:schemeClr val="bg1"/>
                </a:solidFill>
                <a:latin typeface="+mj-lt"/>
              </a:defRPr>
            </a:lvl1pPr>
          </a:lstStyle>
          <a:p>
            <a:pPr lvl="0"/>
            <a:r>
              <a:rPr lang="fi-FI"/>
              <a:t>Otsikko</a:t>
            </a:r>
          </a:p>
        </p:txBody>
      </p:sp>
      <p:sp>
        <p:nvSpPr>
          <p:cNvPr id="7" name="Dian numeron paikkamerkki 5">
            <a:extLst>
              <a:ext uri="{FF2B5EF4-FFF2-40B4-BE49-F238E27FC236}">
                <a16:creationId xmlns:a16="http://schemas.microsoft.com/office/drawing/2014/main" id="{21AE4D50-4943-4CF9-BD44-E29D1800E6A0}"/>
              </a:ext>
            </a:extLst>
          </p:cNvPr>
          <p:cNvSpPr txBox="1">
            <a:spLocks/>
          </p:cNvSpPr>
          <p:nvPr/>
        </p:nvSpPr>
        <p:spPr>
          <a:xfrm>
            <a:off x="10889120" y="6393741"/>
            <a:ext cx="1203157" cy="365125"/>
          </a:xfrm>
          <a:prstGeom prst="rect">
            <a:avLst/>
          </a:prstGeom>
        </p:spPr>
        <p:txBody>
          <a:bodyPr/>
          <a:lstStyle>
            <a:defPPr>
              <a:defRPr lang="fi-FI"/>
            </a:defPPr>
            <a:lvl1pPr marL="0" algn="r"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FEECDAD-FF2E-45AB-89C8-CC474E4868FF}" type="slidenum">
              <a:rPr lang="fi-FI" smtClean="0">
                <a:solidFill>
                  <a:schemeClr val="bg1"/>
                </a:solidFill>
              </a:rPr>
              <a:pPr/>
              <a:t>‹#›</a:t>
            </a:fld>
            <a:endParaRPr lang="fi-FI">
              <a:solidFill>
                <a:schemeClr val="bg1"/>
              </a:solidFill>
            </a:endParaRPr>
          </a:p>
        </p:txBody>
      </p:sp>
      <p:pic>
        <p:nvPicPr>
          <p:cNvPr id="11" name="Kuva 10" descr="Kuva, joka sisältää kohteen piirtäminen&#10;&#10;Kuvaus luotu automaattisesti">
            <a:extLst>
              <a:ext uri="{FF2B5EF4-FFF2-40B4-BE49-F238E27FC236}">
                <a16:creationId xmlns:a16="http://schemas.microsoft.com/office/drawing/2014/main" id="{523E4C53-D7BC-495C-80E5-D5E19B65BC3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3611" y="6381709"/>
            <a:ext cx="1031164" cy="342288"/>
          </a:xfrm>
          <a:prstGeom prst="rect">
            <a:avLst/>
          </a:prstGeom>
        </p:spPr>
      </p:pic>
    </p:spTree>
    <p:extLst>
      <p:ext uri="{BB962C8B-B14F-4D97-AF65-F5344CB8AC3E}">
        <p14:creationId xmlns:p14="http://schemas.microsoft.com/office/powerpoint/2010/main" val="145415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theme" Target="../theme/theme2.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slideLayout" Target="../slideLayouts/slideLayout63.xml"/><Relationship Id="rId26" Type="http://schemas.openxmlformats.org/officeDocument/2006/relationships/slideLayout" Target="../slideLayouts/slideLayout71.xml"/><Relationship Id="rId3" Type="http://schemas.openxmlformats.org/officeDocument/2006/relationships/slideLayout" Target="../slideLayouts/slideLayout48.xml"/><Relationship Id="rId21" Type="http://schemas.openxmlformats.org/officeDocument/2006/relationships/slideLayout" Target="../slideLayouts/slideLayout66.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slideLayout" Target="../slideLayouts/slideLayout62.xml"/><Relationship Id="rId25" Type="http://schemas.openxmlformats.org/officeDocument/2006/relationships/slideLayout" Target="../slideLayouts/slideLayout70.xml"/><Relationship Id="rId2" Type="http://schemas.openxmlformats.org/officeDocument/2006/relationships/slideLayout" Target="../slideLayouts/slideLayout47.xml"/><Relationship Id="rId16" Type="http://schemas.openxmlformats.org/officeDocument/2006/relationships/slideLayout" Target="../slideLayouts/slideLayout61.xml"/><Relationship Id="rId20" Type="http://schemas.openxmlformats.org/officeDocument/2006/relationships/slideLayout" Target="../slideLayouts/slideLayout65.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24" Type="http://schemas.openxmlformats.org/officeDocument/2006/relationships/slideLayout" Target="../slideLayouts/slideLayout69.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23" Type="http://schemas.openxmlformats.org/officeDocument/2006/relationships/slideLayout" Target="../slideLayouts/slideLayout68.xml"/><Relationship Id="rId10" Type="http://schemas.openxmlformats.org/officeDocument/2006/relationships/slideLayout" Target="../slideLayouts/slideLayout55.xml"/><Relationship Id="rId19" Type="http://schemas.openxmlformats.org/officeDocument/2006/relationships/slideLayout" Target="../slideLayouts/slideLayout64.xml"/><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 Id="rId22" Type="http://schemas.openxmlformats.org/officeDocument/2006/relationships/slideLayout" Target="../slideLayouts/slideLayout67.xml"/><Relationship Id="rId27"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1E501F4C-10FB-44BE-8C70-F9F0627DCB5B}"/>
              </a:ext>
            </a:extLst>
          </p:cNvPr>
          <p:cNvSpPr>
            <a:spLocks noGrp="1"/>
          </p:cNvSpPr>
          <p:nvPr>
            <p:ph type="title"/>
          </p:nvPr>
        </p:nvSpPr>
        <p:spPr>
          <a:xfrm>
            <a:off x="625642" y="365125"/>
            <a:ext cx="10728158"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A5924110-A9C6-46B8-A719-88A3C13AC230}"/>
              </a:ext>
            </a:extLst>
          </p:cNvPr>
          <p:cNvSpPr>
            <a:spLocks noGrp="1"/>
          </p:cNvSpPr>
          <p:nvPr>
            <p:ph type="body" idx="1"/>
          </p:nvPr>
        </p:nvSpPr>
        <p:spPr>
          <a:xfrm>
            <a:off x="625642" y="1825625"/>
            <a:ext cx="10728158"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7256736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p:txStyles>
    <p:titleStyle>
      <a:lvl1pPr algn="l" defTabSz="914400" rtl="0" eaLnBrk="1" latinLnBrk="0" hangingPunct="1">
        <a:lnSpc>
          <a:spcPct val="90000"/>
        </a:lnSpc>
        <a:spcBef>
          <a:spcPct val="0"/>
        </a:spcBef>
        <a:buNone/>
        <a:defRPr sz="4400" b="1" kern="1200">
          <a:solidFill>
            <a:srgbClr val="286FB7"/>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1E501F4C-10FB-44BE-8C70-F9F0627DCB5B}"/>
              </a:ext>
            </a:extLst>
          </p:cNvPr>
          <p:cNvSpPr>
            <a:spLocks noGrp="1"/>
          </p:cNvSpPr>
          <p:nvPr>
            <p:ph type="title"/>
          </p:nvPr>
        </p:nvSpPr>
        <p:spPr>
          <a:xfrm>
            <a:off x="625642" y="365125"/>
            <a:ext cx="10728158"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A5924110-A9C6-46B8-A719-88A3C13AC230}"/>
              </a:ext>
            </a:extLst>
          </p:cNvPr>
          <p:cNvSpPr>
            <a:spLocks noGrp="1"/>
          </p:cNvSpPr>
          <p:nvPr>
            <p:ph type="body" idx="1"/>
          </p:nvPr>
        </p:nvSpPr>
        <p:spPr>
          <a:xfrm>
            <a:off x="625642" y="1825625"/>
            <a:ext cx="10728158"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14171850"/>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 id="2147483698" r:id="rId19"/>
    <p:sldLayoutId id="2147483699" r:id="rId20"/>
    <p:sldLayoutId id="2147483700" r:id="rId21"/>
    <p:sldLayoutId id="2147483701" r:id="rId22"/>
    <p:sldLayoutId id="2147483702" r:id="rId23"/>
    <p:sldLayoutId id="2147483703" r:id="rId24"/>
    <p:sldLayoutId id="2147483704" r:id="rId25"/>
    <p:sldLayoutId id="2147483705" r:id="rId26"/>
    <p:sldLayoutId id="2147483706" r:id="rId27"/>
  </p:sldLayoutIdLst>
  <p:txStyles>
    <p:titleStyle>
      <a:lvl1pPr algn="l" defTabSz="914400" rtl="0" eaLnBrk="1" latinLnBrk="0" hangingPunct="1">
        <a:lnSpc>
          <a:spcPct val="90000"/>
        </a:lnSpc>
        <a:spcBef>
          <a:spcPct val="0"/>
        </a:spcBef>
        <a:buNone/>
        <a:defRPr sz="4400" b="1" kern="1200">
          <a:solidFill>
            <a:srgbClr val="286FB7"/>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1E501F4C-10FB-44BE-8C70-F9F0627DCB5B}"/>
              </a:ext>
            </a:extLst>
          </p:cNvPr>
          <p:cNvSpPr>
            <a:spLocks noGrp="1"/>
          </p:cNvSpPr>
          <p:nvPr>
            <p:ph type="title"/>
          </p:nvPr>
        </p:nvSpPr>
        <p:spPr>
          <a:xfrm>
            <a:off x="625642" y="365125"/>
            <a:ext cx="10728158" cy="1325563"/>
          </a:xfrm>
          <a:prstGeom prst="rect">
            <a:avLst/>
          </a:prstGeom>
        </p:spPr>
        <p:txBody>
          <a:bodyPr vert="horz" lIns="91440" tIns="45720" rIns="91440" bIns="45720" rtlCol="0" anchor="ctr">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A5924110-A9C6-46B8-A719-88A3C13AC230}"/>
              </a:ext>
            </a:extLst>
          </p:cNvPr>
          <p:cNvSpPr>
            <a:spLocks noGrp="1"/>
          </p:cNvSpPr>
          <p:nvPr>
            <p:ph type="body" idx="1"/>
          </p:nvPr>
        </p:nvSpPr>
        <p:spPr>
          <a:xfrm>
            <a:off x="625642" y="1825625"/>
            <a:ext cx="10728158"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41702115"/>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 id="2147483721" r:id="rId14"/>
    <p:sldLayoutId id="2147483722" r:id="rId15"/>
    <p:sldLayoutId id="2147483723" r:id="rId16"/>
    <p:sldLayoutId id="2147483724" r:id="rId17"/>
    <p:sldLayoutId id="2147483725" r:id="rId18"/>
    <p:sldLayoutId id="2147483726" r:id="rId19"/>
    <p:sldLayoutId id="2147483727" r:id="rId20"/>
    <p:sldLayoutId id="2147483728" r:id="rId21"/>
    <p:sldLayoutId id="2147483729" r:id="rId22"/>
    <p:sldLayoutId id="2147483730" r:id="rId23"/>
    <p:sldLayoutId id="2147483731" r:id="rId24"/>
    <p:sldLayoutId id="2147483732" r:id="rId25"/>
    <p:sldLayoutId id="2147483733" r:id="rId26"/>
  </p:sldLayoutIdLst>
  <p:txStyles>
    <p:titleStyle>
      <a:lvl1pPr algn="l" defTabSz="914400" rtl="0" eaLnBrk="1" latinLnBrk="0" hangingPunct="1">
        <a:lnSpc>
          <a:spcPct val="90000"/>
        </a:lnSpc>
        <a:spcBef>
          <a:spcPct val="0"/>
        </a:spcBef>
        <a:buNone/>
        <a:defRPr sz="4400" b="1" kern="1200">
          <a:solidFill>
            <a:srgbClr val="286FB7"/>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6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0.xml"/></Relationships>
</file>

<file path=ppt/slides/_rels/slide12.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4.xml"/><Relationship Id="rId5" Type="http://schemas.openxmlformats.org/officeDocument/2006/relationships/image" Target="../media/image68.jpeg"/><Relationship Id="rId4" Type="http://schemas.openxmlformats.org/officeDocument/2006/relationships/image" Target="../media/image67.jpeg"/></Relationships>
</file>

<file path=ppt/slides/_rels/slide1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slideLayout" Target="../slideLayouts/slideLayout4.xml"/><Relationship Id="rId5" Type="http://schemas.openxmlformats.org/officeDocument/2006/relationships/image" Target="../media/image73.jpeg"/><Relationship Id="rId4" Type="http://schemas.openxmlformats.org/officeDocument/2006/relationships/image" Target="../media/image72.jpeg"/></Relationships>
</file>

<file path=ppt/slides/_rels/slide16.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4.xml"/><Relationship Id="rId5" Type="http://schemas.openxmlformats.org/officeDocument/2006/relationships/image" Target="../media/image66.jpeg"/><Relationship Id="rId4" Type="http://schemas.openxmlformats.org/officeDocument/2006/relationships/image" Target="../media/image77.jpeg"/></Relationships>
</file>

<file path=ppt/slides/_rels/slide19.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0.xml"/></Relationships>
</file>

<file path=ppt/slides/_rels/slide20.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22.xml"/><Relationship Id="rId5" Type="http://schemas.openxmlformats.org/officeDocument/2006/relationships/image" Target="../media/image84.jpeg"/><Relationship Id="rId4" Type="http://schemas.openxmlformats.org/officeDocument/2006/relationships/image" Target="../media/image83.jpeg"/></Relationships>
</file>

<file path=ppt/slides/_rels/slide23.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66.jpeg"/><Relationship Id="rId1" Type="http://schemas.openxmlformats.org/officeDocument/2006/relationships/slideLayout" Target="../slideLayouts/slideLayout4.xml"/><Relationship Id="rId5" Type="http://schemas.openxmlformats.org/officeDocument/2006/relationships/image" Target="../media/image91.png"/><Relationship Id="rId4" Type="http://schemas.openxmlformats.org/officeDocument/2006/relationships/image" Target="../media/image90.png"/></Relationships>
</file>

<file path=ppt/slides/_rels/slide28.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E32ED12A-4EA4-92D1-B40E-54C48DF9850D}"/>
              </a:ext>
            </a:extLst>
          </p:cNvPr>
          <p:cNvSpPr>
            <a:spLocks noGrp="1"/>
          </p:cNvSpPr>
          <p:nvPr>
            <p:ph type="ctrTitle"/>
          </p:nvPr>
        </p:nvSpPr>
        <p:spPr>
          <a:xfrm>
            <a:off x="828676" y="894775"/>
            <a:ext cx="3783826" cy="2649111"/>
          </a:xfrm>
        </p:spPr>
        <p:txBody>
          <a:bodyPr>
            <a:normAutofit/>
          </a:bodyPr>
          <a:lstStyle/>
          <a:p>
            <a:r>
              <a:rPr lang="fi-FI"/>
              <a:t>Toiminta-suunnitelma 2027</a:t>
            </a:r>
          </a:p>
        </p:txBody>
      </p:sp>
      <p:pic>
        <p:nvPicPr>
          <p:cNvPr id="7" name="Kuvan paikkamerkki 9" descr="Kuva, joka sisältää kohteen vaate, henkilö, farkut, Ihmisen kasvot&#10;&#10;Tekoälyn generoima sisältö voi olla virheellistä.">
            <a:extLst>
              <a:ext uri="{FF2B5EF4-FFF2-40B4-BE49-F238E27FC236}">
                <a16:creationId xmlns:a16="http://schemas.microsoft.com/office/drawing/2014/main" id="{CC2167B6-7DAD-06EE-ED60-24CE562B19A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6096000" y="0"/>
            <a:ext cx="6096000" cy="6858000"/>
          </a:xfrm>
        </p:spPr>
      </p:pic>
      <p:sp>
        <p:nvSpPr>
          <p:cNvPr id="8" name="Alaotsikko 7">
            <a:extLst>
              <a:ext uri="{FF2B5EF4-FFF2-40B4-BE49-F238E27FC236}">
                <a16:creationId xmlns:a16="http://schemas.microsoft.com/office/drawing/2014/main" id="{1F72977C-7279-3997-CFC8-252666F6C3B5}"/>
              </a:ext>
            </a:extLst>
          </p:cNvPr>
          <p:cNvSpPr>
            <a:spLocks noGrp="1"/>
          </p:cNvSpPr>
          <p:nvPr>
            <p:ph type="subTitle" idx="1"/>
          </p:nvPr>
        </p:nvSpPr>
        <p:spPr/>
        <p:txBody>
          <a:bodyPr/>
          <a:lstStyle/>
          <a:p>
            <a:endParaRPr lang="fi-FI"/>
          </a:p>
        </p:txBody>
      </p:sp>
    </p:spTree>
    <p:extLst>
      <p:ext uri="{BB962C8B-B14F-4D97-AF65-F5344CB8AC3E}">
        <p14:creationId xmlns:p14="http://schemas.microsoft.com/office/powerpoint/2010/main" val="1808706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21000-5992-0F68-F094-9FD2F202D7A5}"/>
            </a:ext>
          </a:extLst>
        </p:cNvPr>
        <p:cNvGrpSpPr/>
        <p:nvPr/>
      </p:nvGrpSpPr>
      <p:grpSpPr>
        <a:xfrm>
          <a:off x="0" y="0"/>
          <a:ext cx="0" cy="0"/>
          <a:chOff x="0" y="0"/>
          <a:chExt cx="0" cy="0"/>
        </a:xfrm>
      </p:grpSpPr>
      <p:pic>
        <p:nvPicPr>
          <p:cNvPr id="8" name="Kuva 7" descr="Kuva, joka sisältää kohteen teksti, henkilö, vaate, Ihmisen kasvot&#10;&#10;Tekoälyn generoima sisältö voi olla virheellistä.">
            <a:extLst>
              <a:ext uri="{FF2B5EF4-FFF2-40B4-BE49-F238E27FC236}">
                <a16:creationId xmlns:a16="http://schemas.microsoft.com/office/drawing/2014/main" id="{8736DA13-6987-D33D-2331-264421DB53F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251943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D934DEC-A782-3F89-FE33-BCA3351C1916}"/>
              </a:ext>
            </a:extLst>
          </p:cNvPr>
          <p:cNvSpPr>
            <a:spLocks noGrp="1"/>
          </p:cNvSpPr>
          <p:nvPr>
            <p:ph type="title"/>
          </p:nvPr>
        </p:nvSpPr>
        <p:spPr>
          <a:xfrm>
            <a:off x="613608" y="384175"/>
            <a:ext cx="6605337" cy="944282"/>
          </a:xfrm>
        </p:spPr>
        <p:txBody>
          <a:bodyPr>
            <a:normAutofit/>
          </a:bodyPr>
          <a:lstStyle/>
          <a:p>
            <a:r>
              <a:rPr lang="fi-FI"/>
              <a:t>Hyvä alkaa läheltä</a:t>
            </a:r>
          </a:p>
        </p:txBody>
      </p:sp>
      <p:sp>
        <p:nvSpPr>
          <p:cNvPr id="3" name="Sisällön paikkamerkki 2">
            <a:extLst>
              <a:ext uri="{FF2B5EF4-FFF2-40B4-BE49-F238E27FC236}">
                <a16:creationId xmlns:a16="http://schemas.microsoft.com/office/drawing/2014/main" id="{B0E27073-510F-E14F-0335-F0F6FCB20F2E}"/>
              </a:ext>
            </a:extLst>
          </p:cNvPr>
          <p:cNvSpPr>
            <a:spLocks noGrp="1"/>
          </p:cNvSpPr>
          <p:nvPr>
            <p:ph idx="1"/>
          </p:nvPr>
        </p:nvSpPr>
        <p:spPr>
          <a:xfrm>
            <a:off x="613610" y="1428749"/>
            <a:ext cx="6605335" cy="5045075"/>
          </a:xfrm>
        </p:spPr>
        <p:txBody>
          <a:bodyPr vert="horz" lIns="91440" tIns="45720" rIns="91440" bIns="45720" rtlCol="0" anchor="t">
            <a:normAutofit fontScale="77500" lnSpcReduction="20000"/>
          </a:bodyPr>
          <a:lstStyle/>
          <a:p>
            <a:r>
              <a:rPr lang="fi-FI" sz="2800"/>
              <a:t>Marttojen vuosien </a:t>
            </a:r>
            <a:r>
              <a:rPr lang="fi-FI" sz="2800" b="1"/>
              <a:t>2027-2028 teemana on välittäminen</a:t>
            </a:r>
            <a:r>
              <a:rPr lang="fi-FI" sz="2800"/>
              <a:t>. Huolenpidolla on iso voima. </a:t>
            </a:r>
          </a:p>
          <a:p>
            <a:r>
              <a:rPr lang="fi-FI" sz="2800"/>
              <a:t>Puhumme välittämisestä laajasti ja laajenevana kehänä. Lähdemme läheltä ja kiinnitämme huomiota itsestä ja omasta terveydestä ja kokonaisvaltaisesta hyvinvoinnista välittämiseen, läheisiin ja toisiin </a:t>
            </a:r>
            <a:r>
              <a:rPr lang="fi-FI" sz="2800" err="1"/>
              <a:t>marttoihin</a:t>
            </a:r>
            <a:r>
              <a:rPr lang="fi-FI" sz="2800"/>
              <a:t> laajentuen aina lähiyhteisöstä ja ympäristöstä välittämiseen.   </a:t>
            </a:r>
          </a:p>
          <a:p>
            <a:r>
              <a:rPr lang="fi-FI" sz="2800"/>
              <a:t>Nyt jos koskaan tarvitsemme toinen toisiamme. Suuntaamme katseita yksin puurtamisesta ja yksilökeskeisestä ajattelusta yhdessä tekemiseen, yhteisöllisyyteen ja myös laajemmin muista ja maapallosta välittämiseen. </a:t>
            </a:r>
          </a:p>
          <a:p>
            <a:r>
              <a:rPr lang="fi-FI" sz="2800" b="1"/>
              <a:t>Monet arjen teot ovat välittämistä. Niissä on Marttojen ydin. </a:t>
            </a:r>
          </a:p>
          <a:p>
            <a:r>
              <a:rPr lang="fi-FI" sz="2800"/>
              <a:t>Teema näkyy läpileikkaavana vuoden toiminnassa ja kokoaa martat, marttayhdistykset, </a:t>
            </a:r>
            <a:r>
              <a:rPr lang="fi-FI" sz="2800" err="1"/>
              <a:t>marttapiirit</a:t>
            </a:r>
            <a:r>
              <a:rPr lang="fi-FI" sz="2800"/>
              <a:t> ja liiton edistämään sen sisältöjä. </a:t>
            </a:r>
          </a:p>
        </p:txBody>
      </p:sp>
      <p:pic>
        <p:nvPicPr>
          <p:cNvPr id="8" name="Kuvan paikkamerkki 7" descr="Kuva, joka sisältää kohteen henkilö, vaate, pöytäastiasto, mies&#10;&#10;Tekoälyllä luotu sisältö voi olla virheellistä.">
            <a:extLst>
              <a:ext uri="{FF2B5EF4-FFF2-40B4-BE49-F238E27FC236}">
                <a16:creationId xmlns:a16="http://schemas.microsoft.com/office/drawing/2014/main" id="{A201FD23-BD46-29A9-E1FC-23730C6B6707}"/>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55229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F93B78-A38A-1EAA-1CC3-AD77FF62BF9F}"/>
              </a:ext>
            </a:extLst>
          </p:cNvPr>
          <p:cNvSpPr>
            <a:spLocks noGrp="1"/>
          </p:cNvSpPr>
          <p:nvPr>
            <p:ph type="title"/>
          </p:nvPr>
        </p:nvSpPr>
        <p:spPr>
          <a:xfrm>
            <a:off x="613608" y="231775"/>
            <a:ext cx="6605337" cy="1177925"/>
          </a:xfrm>
        </p:spPr>
        <p:txBody>
          <a:bodyPr>
            <a:normAutofit fontScale="90000"/>
          </a:bodyPr>
          <a:lstStyle/>
          <a:p>
            <a:r>
              <a:rPr lang="fi-FI"/>
              <a:t>Välittämisen juuret löytyvät keittiöstä ja kodista</a:t>
            </a:r>
          </a:p>
        </p:txBody>
      </p:sp>
      <p:sp>
        <p:nvSpPr>
          <p:cNvPr id="3" name="Sisällön paikkamerkki 2">
            <a:extLst>
              <a:ext uri="{FF2B5EF4-FFF2-40B4-BE49-F238E27FC236}">
                <a16:creationId xmlns:a16="http://schemas.microsoft.com/office/drawing/2014/main" id="{C04E3160-860A-9AE9-777D-D5520962A6FD}"/>
              </a:ext>
            </a:extLst>
          </p:cNvPr>
          <p:cNvSpPr>
            <a:spLocks noGrp="1"/>
          </p:cNvSpPr>
          <p:nvPr>
            <p:ph idx="1"/>
          </p:nvPr>
        </p:nvSpPr>
        <p:spPr>
          <a:xfrm>
            <a:off x="613610" y="1485901"/>
            <a:ext cx="6767691" cy="4838700"/>
          </a:xfrm>
        </p:spPr>
        <p:txBody>
          <a:bodyPr>
            <a:noAutofit/>
          </a:bodyPr>
          <a:lstStyle/>
          <a:p>
            <a:r>
              <a:rPr lang="fi-FI" sz="1870"/>
              <a:t>Käytännön kotitaloustaitojen osaaminen on välittämistä, toisten huomioon ottamista, huolenpitoa ja vastuullisuutta. Ne rakentavat pohjaa omalle ja muiden hyvälle elämälle. </a:t>
            </a:r>
          </a:p>
          <a:p>
            <a:r>
              <a:rPr lang="fi-FI" sz="1870"/>
              <a:t>Kotitöiden tekeminen on konkreettinen tapa osoittaa välittämistä itseään, perhettään ja yhteisöjä kohtaan. </a:t>
            </a:r>
          </a:p>
          <a:p>
            <a:r>
              <a:rPr lang="fi-FI" sz="1870"/>
              <a:t>Terveellisen ja ympäristöystävällisen aterian valmistaminen tai kodin puhtaudesta huolehtiminen, marjojen ja sienten poimiminen sekä kotivarasta ja omasta taloudesta huolehtiminen ovat huolenpidon ja terveyden edistämisen tekoja. </a:t>
            </a:r>
          </a:p>
          <a:p>
            <a:r>
              <a:rPr lang="fi-FI" sz="1870"/>
              <a:t>Kotitöiden tekeminen yhdessä vahvistaa ihmissuhteita ja lisää yhteenkuuluvuuden tunnetta sekä tarjoaa paikan kuulumisten kysymiselle. Samalla opitaan uusia taitoja. </a:t>
            </a:r>
          </a:p>
          <a:p>
            <a:r>
              <a:rPr lang="fi-FI" sz="1870"/>
              <a:t>Marttojen kotitalousneuvonnassa kannustetaan kohtuulliseen kulutukseen, vastuullisiin valintoihin, kierrätykseen ja energian säästöön, kaikki tekoja, joilla osoitetaan välittämistä myös laajemmassa mittakaavassa.</a:t>
            </a:r>
          </a:p>
        </p:txBody>
      </p:sp>
      <p:pic>
        <p:nvPicPr>
          <p:cNvPr id="5" name="Kuvan paikkamerkki 4">
            <a:extLst>
              <a:ext uri="{FF2B5EF4-FFF2-40B4-BE49-F238E27FC236}">
                <a16:creationId xmlns:a16="http://schemas.microsoft.com/office/drawing/2014/main" id="{B7052A78-259E-4B19-31B0-8B5C43F3BBF6}"/>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2788784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9422261-186D-A712-4848-6AAF80F57BA4}"/>
              </a:ext>
            </a:extLst>
          </p:cNvPr>
          <p:cNvSpPr>
            <a:spLocks noGrp="1"/>
          </p:cNvSpPr>
          <p:nvPr>
            <p:ph type="title"/>
          </p:nvPr>
        </p:nvSpPr>
        <p:spPr>
          <a:xfrm>
            <a:off x="613610" y="365126"/>
            <a:ext cx="6605337" cy="711200"/>
          </a:xfrm>
        </p:spPr>
        <p:txBody>
          <a:bodyPr/>
          <a:lstStyle/>
          <a:p>
            <a:r>
              <a:rPr lang="fi-FI"/>
              <a:t>Huomioidaan toisemme</a:t>
            </a:r>
          </a:p>
        </p:txBody>
      </p:sp>
      <p:sp>
        <p:nvSpPr>
          <p:cNvPr id="3" name="Sisällön paikkamerkki 2">
            <a:extLst>
              <a:ext uri="{FF2B5EF4-FFF2-40B4-BE49-F238E27FC236}">
                <a16:creationId xmlns:a16="http://schemas.microsoft.com/office/drawing/2014/main" id="{0433B145-F18E-AD18-AC04-D9D5B9B290E6}"/>
              </a:ext>
            </a:extLst>
          </p:cNvPr>
          <p:cNvSpPr>
            <a:spLocks noGrp="1"/>
          </p:cNvSpPr>
          <p:nvPr>
            <p:ph idx="1"/>
          </p:nvPr>
        </p:nvSpPr>
        <p:spPr>
          <a:xfrm>
            <a:off x="613610" y="1314450"/>
            <a:ext cx="6605335" cy="5178424"/>
          </a:xfrm>
        </p:spPr>
        <p:txBody>
          <a:bodyPr vert="horz" lIns="91440" tIns="45720" rIns="91440" bIns="45720" rtlCol="0" anchor="t">
            <a:normAutofit fontScale="92500" lnSpcReduction="10000"/>
          </a:bodyPr>
          <a:lstStyle/>
          <a:p>
            <a:r>
              <a:rPr lang="fi-FI"/>
              <a:t>Kohtaamiset kursseilla ja yhdistystoiminnassa mahdollistavat yhdessä tekemisen ilon, jatkuvan oppimisen ja osaamisen jakamisen. Samalla vahvistetaan yhteisöllisyyttä. </a:t>
            </a:r>
          </a:p>
          <a:p>
            <a:r>
              <a:rPr lang="fi-FI"/>
              <a:t>Kotitaloustaitojen opettelu ryhmässä kehittää vuorovaikutustaitoja, empatiaa ja yhteistyökykyä sekä opettaa huomioimaan toisia ja jakamaan vastuuta. </a:t>
            </a:r>
            <a:endParaRPr lang="fi-FI">
              <a:ea typeface="Calibri"/>
              <a:cs typeface="Calibri"/>
            </a:endParaRPr>
          </a:p>
          <a:p>
            <a:r>
              <a:rPr lang="fi-FI"/>
              <a:t>Välittäminen näkyy myös siinä, että tuetaan muita oppimaan ja onnistumaan. </a:t>
            </a:r>
          </a:p>
          <a:p>
            <a:r>
              <a:rPr lang="fi-FI"/>
              <a:t>Koulutamme yhdistyksiä sujuvaan yhteistoimintaan ja innostamme yhteistyöhön.  </a:t>
            </a:r>
          </a:p>
          <a:p>
            <a:r>
              <a:rPr lang="fi-FI"/>
              <a:t>Välittämisen kulttuuri vähentää yksinäisyyttä, auttaa ehkäisemään syrjäytymistä ja lisää turvallisuuden tunnetta yhteiskunnassa. </a:t>
            </a:r>
          </a:p>
        </p:txBody>
      </p:sp>
      <p:pic>
        <p:nvPicPr>
          <p:cNvPr id="6" name="Kuvan paikkamerkki 5" descr="Kuva, joka sisältää kohteen henkilö, vaate, Ihmisen kasvot, huonekasvi&#10;&#10;Tekoälyllä luotu sisältö voi olla virheellistä.">
            <a:extLst>
              <a:ext uri="{FF2B5EF4-FFF2-40B4-BE49-F238E27FC236}">
                <a16:creationId xmlns:a16="http://schemas.microsoft.com/office/drawing/2014/main" id="{6C268A31-F7DD-F4BD-AC94-94E34FD4D8FE}"/>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8147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9DDB9BE-D207-0C8A-A944-4F1368F42510}"/>
              </a:ext>
            </a:extLst>
          </p:cNvPr>
          <p:cNvSpPr>
            <a:spLocks noGrp="1"/>
          </p:cNvSpPr>
          <p:nvPr>
            <p:ph type="title"/>
          </p:nvPr>
        </p:nvSpPr>
        <p:spPr>
          <a:xfrm>
            <a:off x="613610" y="260350"/>
            <a:ext cx="6605337" cy="1362075"/>
          </a:xfrm>
        </p:spPr>
        <p:txBody>
          <a:bodyPr/>
          <a:lstStyle/>
          <a:p>
            <a:r>
              <a:rPr lang="fi-FI"/>
              <a:t>Muutosprosessista eväät tulevaisuuteen</a:t>
            </a:r>
          </a:p>
        </p:txBody>
      </p:sp>
      <p:sp>
        <p:nvSpPr>
          <p:cNvPr id="3" name="Sisällön paikkamerkki 2">
            <a:extLst>
              <a:ext uri="{FF2B5EF4-FFF2-40B4-BE49-F238E27FC236}">
                <a16:creationId xmlns:a16="http://schemas.microsoft.com/office/drawing/2014/main" id="{CB1D14AB-AC5D-A0F9-D968-F1BF96F46132}"/>
              </a:ext>
            </a:extLst>
          </p:cNvPr>
          <p:cNvSpPr>
            <a:spLocks noGrp="1"/>
          </p:cNvSpPr>
          <p:nvPr>
            <p:ph idx="1"/>
          </p:nvPr>
        </p:nvSpPr>
        <p:spPr>
          <a:xfrm>
            <a:off x="613610" y="1704976"/>
            <a:ext cx="6605335" cy="4618706"/>
          </a:xfrm>
        </p:spPr>
        <p:txBody>
          <a:bodyPr>
            <a:noAutofit/>
          </a:bodyPr>
          <a:lstStyle/>
          <a:p>
            <a:r>
              <a:rPr lang="fi-FI" sz="2100" b="1"/>
              <a:t>Haluamme, että </a:t>
            </a:r>
            <a:r>
              <a:rPr lang="fi-FI" sz="2100" b="1" err="1"/>
              <a:t>marttajärjestö</a:t>
            </a:r>
            <a:r>
              <a:rPr lang="fi-FI" sz="2100" b="1"/>
              <a:t> säilyy elinvoimaisena ja toimintakykyisenä </a:t>
            </a:r>
            <a:r>
              <a:rPr lang="fi-FI" sz="2100"/>
              <a:t>myös tulevaisuudessa ja toimintaympäristön merkittävissä muutoksissa. </a:t>
            </a:r>
          </a:p>
          <a:p>
            <a:r>
              <a:rPr lang="fi-FI" sz="2100"/>
              <a:t>Marttajärjestö ennakoi ja valmistautuu rahoituksellisiin, toiminnallisiin ja rakenteellisiin muutoksiin yhdessä ja hyvällä ennakkovalmistautumisella.</a:t>
            </a:r>
          </a:p>
          <a:p>
            <a:r>
              <a:rPr lang="fi-FI" sz="2100"/>
              <a:t>Marttajärjestön menestyksen avaimet -prosessissa on arvioitu koko järjestön toimintatapoja, resursseja, johtamista ja rakenteita. </a:t>
            </a:r>
          </a:p>
          <a:p>
            <a:r>
              <a:rPr lang="fi-FI" sz="2100"/>
              <a:t>Vuonna 2023 aloitetuissa selvitysprojekteissa tehtyjä linjauksia ja päätettyjä toimenpiteitä toteutetaan. </a:t>
            </a:r>
          </a:p>
          <a:p>
            <a:r>
              <a:rPr lang="fi-FI" sz="2100"/>
              <a:t>Muutosprosessi toteutetaan yhdessä </a:t>
            </a:r>
            <a:r>
              <a:rPr lang="fi-FI" sz="2100" err="1"/>
              <a:t>marttapiirien</a:t>
            </a:r>
            <a:r>
              <a:rPr lang="fi-FI" sz="2100"/>
              <a:t>, marttayhdistysten ja Marttaliiton luottamus- ja toimihenkilöiden kanssa.</a:t>
            </a:r>
          </a:p>
        </p:txBody>
      </p:sp>
      <p:pic>
        <p:nvPicPr>
          <p:cNvPr id="24" name="Kuvan paikkamerkki 23" descr="Kuva, joka sisältää kohteen henkilö, vaate, Ihmisen kasvot, hymy&#10;&#10;Tekoälyn generoima sisältö voi olla virheellistä.">
            <a:extLst>
              <a:ext uri="{FF2B5EF4-FFF2-40B4-BE49-F238E27FC236}">
                <a16:creationId xmlns:a16="http://schemas.microsoft.com/office/drawing/2014/main" id="{8D760A29-28AB-7360-1F03-58BE64099580}"/>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955384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F51F84BE-A4D7-D2FF-D5FB-4D4AB7ED6DAC}"/>
              </a:ext>
            </a:extLst>
          </p:cNvPr>
          <p:cNvSpPr>
            <a:spLocks noGrp="1"/>
          </p:cNvSpPr>
          <p:nvPr>
            <p:ph type="body" sz="quarter" idx="14"/>
          </p:nvPr>
        </p:nvSpPr>
        <p:spPr>
          <a:xfrm>
            <a:off x="1904985" y="1719073"/>
            <a:ext cx="8734567" cy="5504688"/>
          </a:xfrm>
        </p:spPr>
        <p:txBody>
          <a:bodyPr/>
          <a:lstStyle/>
          <a:p>
            <a:r>
              <a:rPr lang="fi-FI"/>
              <a:t>Valtakunnalliset tapahtumat ja tempaukset</a:t>
            </a:r>
          </a:p>
          <a:p>
            <a:endParaRPr lang="fi-FI"/>
          </a:p>
        </p:txBody>
      </p:sp>
    </p:spTree>
    <p:extLst>
      <p:ext uri="{BB962C8B-B14F-4D97-AF65-F5344CB8AC3E}">
        <p14:creationId xmlns:p14="http://schemas.microsoft.com/office/powerpoint/2010/main" val="701724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2173C-F601-3D70-5A32-D4C554CF2F2A}"/>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601C4968-5510-5D9F-79D7-EFD346D2BB0F}"/>
              </a:ext>
            </a:extLst>
          </p:cNvPr>
          <p:cNvSpPr>
            <a:spLocks noGrp="1"/>
          </p:cNvSpPr>
          <p:nvPr>
            <p:ph type="title"/>
          </p:nvPr>
        </p:nvSpPr>
        <p:spPr>
          <a:xfrm>
            <a:off x="642183" y="269710"/>
            <a:ext cx="6605337" cy="1177427"/>
          </a:xfrm>
        </p:spPr>
        <p:txBody>
          <a:bodyPr>
            <a:normAutofit/>
          </a:bodyPr>
          <a:lstStyle/>
          <a:p>
            <a:r>
              <a:rPr lang="fi-FI"/>
              <a:t>Vuosi alkaa avoimilla ovilla</a:t>
            </a:r>
            <a:endParaRPr lang="en-US"/>
          </a:p>
        </p:txBody>
      </p:sp>
      <p:sp>
        <p:nvSpPr>
          <p:cNvPr id="3" name="Sisällön paikkamerkki 2">
            <a:extLst>
              <a:ext uri="{FF2B5EF4-FFF2-40B4-BE49-F238E27FC236}">
                <a16:creationId xmlns:a16="http://schemas.microsoft.com/office/drawing/2014/main" id="{3D6C9002-DC03-758B-5244-1E1BD7417471}"/>
              </a:ext>
            </a:extLst>
          </p:cNvPr>
          <p:cNvSpPr>
            <a:spLocks noGrp="1"/>
          </p:cNvSpPr>
          <p:nvPr>
            <p:ph idx="1"/>
          </p:nvPr>
        </p:nvSpPr>
        <p:spPr>
          <a:xfrm>
            <a:off x="642185" y="1447137"/>
            <a:ext cx="6605335" cy="5045737"/>
          </a:xfrm>
        </p:spPr>
        <p:txBody>
          <a:bodyPr vert="horz" lIns="91440" tIns="45720" rIns="91440" bIns="45720" rtlCol="0" anchor="t">
            <a:noAutofit/>
          </a:bodyPr>
          <a:lstStyle/>
          <a:p>
            <a:r>
              <a:rPr lang="fi-FI" sz="2050" b="1"/>
              <a:t>Tammi-helmikuussa 2027</a:t>
            </a:r>
            <a:r>
              <a:rPr lang="fi-FI" sz="2050"/>
              <a:t> yhdistykset järjestävät avointen ovien jäsenhankintatapahtumia ja kutsuvat tutustumaan Marttoihin ja yhdistyksen toimintaan.</a:t>
            </a:r>
          </a:p>
          <a:p>
            <a:r>
              <a:rPr lang="fi-FI" sz="2050"/>
              <a:t>Ideoita tapahtumien teemaan on kerätty edellisten vuosien palautteista. </a:t>
            </a:r>
            <a:r>
              <a:rPr lang="fi-FI" sz="2050" err="1"/>
              <a:t>Marttapaneeli</a:t>
            </a:r>
            <a:r>
              <a:rPr lang="fi-FI" sz="2050"/>
              <a:t> äänesti suosituimpien ehdotusten joukosta ja eniten ääniä saanut teema valittiin.</a:t>
            </a:r>
          </a:p>
          <a:p>
            <a:r>
              <a:rPr lang="fi-FI" sz="2050"/>
              <a:t>Teemana on </a:t>
            </a:r>
            <a:r>
              <a:rPr lang="fi-FI" sz="2050" b="1"/>
              <a:t>Martan voileipäbuffet</a:t>
            </a:r>
            <a:r>
              <a:rPr lang="fi-FI" sz="2050"/>
              <a:t>, joka taipuu monenlaiseen toteutukseen yleisötapahtumasta </a:t>
            </a:r>
            <a:r>
              <a:rPr lang="fi-FI" sz="2050" err="1"/>
              <a:t>marttailtaan</a:t>
            </a:r>
            <a:r>
              <a:rPr lang="fi-FI" sz="2050"/>
              <a:t>. </a:t>
            </a:r>
          </a:p>
          <a:p>
            <a:r>
              <a:rPr lang="fi-FI" sz="2050"/>
              <a:t>Yhdistysten tapahtumia tukee monikanavainen viestintäkampanja, jossa kutsumme liittymään Marttoihin. Lisäksi kerrotaan </a:t>
            </a:r>
            <a:r>
              <a:rPr lang="fi-FI" sz="2050" err="1"/>
              <a:t>marttojen</a:t>
            </a:r>
            <a:r>
              <a:rPr lang="fi-FI" sz="2050"/>
              <a:t> tarinoita.  </a:t>
            </a:r>
          </a:p>
          <a:p>
            <a:r>
              <a:rPr lang="fi-FI" sz="2050"/>
              <a:t>Jokainen marttayhdistys voi muokata tapahtumasta itselleen sopivan joko yksin tai toisten yhdistysten kanssa.</a:t>
            </a:r>
            <a:r>
              <a:rPr lang="fi-FI" sz="2050" b="1"/>
              <a:t> </a:t>
            </a:r>
          </a:p>
          <a:p>
            <a:r>
              <a:rPr lang="fi-FI" sz="2050" b="1"/>
              <a:t>Painopiste jäsenhankinnassa. Tavoitteena uudet jäsenet. </a:t>
            </a:r>
          </a:p>
          <a:p>
            <a:endParaRPr lang="fi-FI" sz="2050"/>
          </a:p>
        </p:txBody>
      </p:sp>
      <p:pic>
        <p:nvPicPr>
          <p:cNvPr id="12" name="Kuvan paikkamerkki 11">
            <a:extLst>
              <a:ext uri="{FF2B5EF4-FFF2-40B4-BE49-F238E27FC236}">
                <a16:creationId xmlns:a16="http://schemas.microsoft.com/office/drawing/2014/main" id="{549A0390-EFE2-A626-7813-C5E05702C9DD}"/>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p:blipFill>
        <p:spPr/>
      </p:pic>
    </p:spTree>
    <p:extLst>
      <p:ext uri="{BB962C8B-B14F-4D97-AF65-F5344CB8AC3E}">
        <p14:creationId xmlns:p14="http://schemas.microsoft.com/office/powerpoint/2010/main" val="1049279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AF32D30-3192-55CC-440B-42503FA310F3}"/>
              </a:ext>
            </a:extLst>
          </p:cNvPr>
          <p:cNvSpPr>
            <a:spLocks noGrp="1"/>
          </p:cNvSpPr>
          <p:nvPr>
            <p:ph type="title"/>
          </p:nvPr>
        </p:nvSpPr>
        <p:spPr>
          <a:xfrm>
            <a:off x="613610" y="365125"/>
            <a:ext cx="6605337" cy="1092199"/>
          </a:xfrm>
        </p:spPr>
        <p:txBody>
          <a:bodyPr>
            <a:normAutofit fontScale="90000"/>
          </a:bodyPr>
          <a:lstStyle/>
          <a:p>
            <a:r>
              <a:rPr lang="fi-FI" err="1"/>
              <a:t>Marttailuviikolla</a:t>
            </a:r>
            <a:r>
              <a:rPr lang="fi-FI"/>
              <a:t> 5.-11.4. välitetään ruokaperinteitä</a:t>
            </a:r>
          </a:p>
        </p:txBody>
      </p:sp>
      <p:sp>
        <p:nvSpPr>
          <p:cNvPr id="3" name="Sisällön paikkamerkki 2">
            <a:extLst>
              <a:ext uri="{FF2B5EF4-FFF2-40B4-BE49-F238E27FC236}">
                <a16:creationId xmlns:a16="http://schemas.microsoft.com/office/drawing/2014/main" id="{9D1C144F-A5A0-D960-4BE0-FC85F960B29B}"/>
              </a:ext>
            </a:extLst>
          </p:cNvPr>
          <p:cNvSpPr>
            <a:spLocks noGrp="1"/>
          </p:cNvSpPr>
          <p:nvPr>
            <p:ph idx="1"/>
          </p:nvPr>
        </p:nvSpPr>
        <p:spPr>
          <a:xfrm>
            <a:off x="613610" y="1703901"/>
            <a:ext cx="6605335" cy="4752103"/>
          </a:xfrm>
        </p:spPr>
        <p:txBody>
          <a:bodyPr vert="horz" lIns="91440" tIns="45720" rIns="91440" bIns="45720" rtlCol="0" anchor="t">
            <a:noAutofit/>
          </a:bodyPr>
          <a:lstStyle/>
          <a:p>
            <a:r>
              <a:rPr lang="fi-FI" sz="1800"/>
              <a:t>Suomalainen ruokakulttuuri elää maakuntaruoissa ja pitäjäruoissa, jotka heijastavat kunkin alueen historiaa, tapoja ja yhteisöllisyyttä.</a:t>
            </a:r>
            <a:endParaRPr lang="fi-FI" sz="1800">
              <a:ea typeface="Calibri"/>
              <a:cs typeface="Calibri"/>
            </a:endParaRPr>
          </a:p>
          <a:p>
            <a:r>
              <a:rPr lang="fi-FI" sz="1800"/>
              <a:t>Suomen täyttäessä 110 vuotta Martat välittävät ruokaperinteitä ja perinneruokien osaamista ihmiseltä ja sukupolvelta toiselle. </a:t>
            </a:r>
            <a:endParaRPr lang="fi-FI" sz="1800">
              <a:ea typeface="Calibri"/>
              <a:cs typeface="Calibri"/>
            </a:endParaRPr>
          </a:p>
          <a:p>
            <a:r>
              <a:rPr lang="fi-FI" sz="1800"/>
              <a:t>Perinneruoat kantavat tarinoita, arvoja ja tapoja, jotka vahvistavat kuulumisen tunnetta ja kulttuurista juurta. </a:t>
            </a:r>
            <a:endParaRPr lang="fi-FI" sz="1800">
              <a:ea typeface="Calibri"/>
              <a:cs typeface="Calibri"/>
            </a:endParaRPr>
          </a:p>
          <a:p>
            <a:r>
              <a:rPr lang="fi-FI" sz="1800"/>
              <a:t>Osaamisen jakaminen tuo eri ikäryhmät yhteen ja lisää ymmärrystä ja arvostusta. </a:t>
            </a:r>
            <a:endParaRPr lang="fi-FI" sz="1800">
              <a:ea typeface="Calibri"/>
              <a:cs typeface="Calibri"/>
            </a:endParaRPr>
          </a:p>
          <a:p>
            <a:r>
              <a:rPr lang="fi-FI" sz="1800"/>
              <a:t>Monet perinneruoat pohjautuvat paikallisiin raaka-aineisiin ja sesonkiajatteluun. Niissä myös hyödynnetään edullisia ja saatavilla olevia aineksia. Teemavuotta varten tehdään maakuntien tyypillisistä perinneruoista aineisto ja ketjukoulutus. </a:t>
            </a:r>
            <a:endParaRPr lang="fi-FI" sz="1800">
              <a:ea typeface="Calibri"/>
              <a:cs typeface="Calibri"/>
            </a:endParaRPr>
          </a:p>
          <a:p>
            <a:r>
              <a:rPr lang="fi-FI" sz="1800"/>
              <a:t>Lisäksi huomioidaan yhdistysten omat keittokirjat ja niiden ohjeet sekä kerätään talteen oman suvun perinteisiä reseptejä.</a:t>
            </a:r>
            <a:endParaRPr lang="fi-FI" sz="1800">
              <a:ea typeface="Calibri"/>
              <a:cs typeface="Calibri"/>
            </a:endParaRPr>
          </a:p>
        </p:txBody>
      </p:sp>
      <p:pic>
        <p:nvPicPr>
          <p:cNvPr id="5" name="Kuvan paikkamerkki 4">
            <a:extLst>
              <a:ext uri="{FF2B5EF4-FFF2-40B4-BE49-F238E27FC236}">
                <a16:creationId xmlns:a16="http://schemas.microsoft.com/office/drawing/2014/main" id="{FABD1F27-0317-5D93-8F24-75E975D80DAF}"/>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1874906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8CC08C-7B9D-E3BD-FE44-F1E4805E406C}"/>
              </a:ext>
            </a:extLst>
          </p:cNvPr>
          <p:cNvSpPr>
            <a:spLocks noGrp="1"/>
          </p:cNvSpPr>
          <p:nvPr>
            <p:ph type="title"/>
          </p:nvPr>
        </p:nvSpPr>
        <p:spPr>
          <a:xfrm>
            <a:off x="613610" y="365125"/>
            <a:ext cx="6723624" cy="743239"/>
          </a:xfrm>
        </p:spPr>
        <p:txBody>
          <a:bodyPr>
            <a:normAutofit/>
          </a:bodyPr>
          <a:lstStyle/>
          <a:p>
            <a:r>
              <a:rPr lang="fi-FI"/>
              <a:t>Marttojen roskakävely</a:t>
            </a:r>
          </a:p>
        </p:txBody>
      </p:sp>
      <p:sp>
        <p:nvSpPr>
          <p:cNvPr id="3" name="Sisällön paikkamerkki 2">
            <a:extLst>
              <a:ext uri="{FF2B5EF4-FFF2-40B4-BE49-F238E27FC236}">
                <a16:creationId xmlns:a16="http://schemas.microsoft.com/office/drawing/2014/main" id="{96751729-9C73-EDEB-CE07-5DC2C643ACA8}"/>
              </a:ext>
            </a:extLst>
          </p:cNvPr>
          <p:cNvSpPr>
            <a:spLocks noGrp="1"/>
          </p:cNvSpPr>
          <p:nvPr>
            <p:ph idx="1"/>
          </p:nvPr>
        </p:nvSpPr>
        <p:spPr>
          <a:xfrm>
            <a:off x="613610" y="1335640"/>
            <a:ext cx="6605335" cy="4841323"/>
          </a:xfrm>
        </p:spPr>
        <p:txBody>
          <a:bodyPr vert="horz" lIns="91440" tIns="45720" rIns="91440" bIns="45720" rtlCol="0" anchor="t">
            <a:normAutofit fontScale="85000" lnSpcReduction="20000"/>
          </a:bodyPr>
          <a:lstStyle/>
          <a:p>
            <a:r>
              <a:rPr lang="fi-FI"/>
              <a:t>Kevään päätteeksi 10.</a:t>
            </a:r>
            <a:r>
              <a:rPr lang="fi-FI">
                <a:ea typeface="+mn-lt"/>
                <a:cs typeface="+mn-lt"/>
              </a:rPr>
              <a:t>–</a:t>
            </a:r>
            <a:r>
              <a:rPr lang="fi-FI"/>
              <a:t>16.5. tehdään Marttojen roskakävely. </a:t>
            </a:r>
          </a:p>
          <a:p>
            <a:r>
              <a:rPr lang="fi-FI"/>
              <a:t>Roskien kerääminen on konkreettinen teko luonnon hyväksi ja marttayhteisön voimannäyte.</a:t>
            </a:r>
          </a:p>
          <a:p>
            <a:r>
              <a:rPr lang="fi-FI"/>
              <a:t>Kun keräämme roskia loppukevään maisemista, autamme säilyttämään ympäristön puhtaana, suojelemme luontoa ja eläimiä sekä luomme viihtyisyyttä kaikille. </a:t>
            </a:r>
          </a:p>
          <a:p>
            <a:r>
              <a:rPr lang="fi-FI"/>
              <a:t>Roskakävely vahvistaa yhteisöllisyyttä ja muistuttaa, että pienillä teoilla on suuri vaikutus kestävään tulevaisuuteen.</a:t>
            </a:r>
          </a:p>
          <a:p>
            <a:r>
              <a:rPr lang="fi-FI"/>
              <a:t>Roskakävely voi olla yhdistyksen yhteinen tai sen voi toteuttaa pienemmissä porukoissa. Tapahtuman voi myös toteuttaa yhdessä vaikkapa kylä- tai kaupunginosayhdistyksen tai koulun kanssa. </a:t>
            </a:r>
          </a:p>
          <a:p>
            <a:r>
              <a:rPr lang="fi-FI"/>
              <a:t>Kävelyn lomassa on hyvä mahdollisuus tutustua yhdistyksen jäseniin ja vaihtaa kuulumisia. </a:t>
            </a:r>
          </a:p>
        </p:txBody>
      </p:sp>
      <p:pic>
        <p:nvPicPr>
          <p:cNvPr id="8" name="Kuvan paikkamerkki 7">
            <a:extLst>
              <a:ext uri="{FF2B5EF4-FFF2-40B4-BE49-F238E27FC236}">
                <a16:creationId xmlns:a16="http://schemas.microsoft.com/office/drawing/2014/main" id="{6BEBA000-8E29-8E15-AA16-440E2BD0167B}"/>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00247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65FB0AA-E6EF-617E-541D-0BFEB80B2282}"/>
              </a:ext>
            </a:extLst>
          </p:cNvPr>
          <p:cNvSpPr>
            <a:spLocks noGrp="1"/>
          </p:cNvSpPr>
          <p:nvPr>
            <p:ph type="title"/>
          </p:nvPr>
        </p:nvSpPr>
        <p:spPr>
          <a:xfrm>
            <a:off x="613610" y="222885"/>
            <a:ext cx="6605337" cy="1396595"/>
          </a:xfrm>
        </p:spPr>
        <p:txBody>
          <a:bodyPr>
            <a:normAutofit/>
          </a:bodyPr>
          <a:lstStyle/>
          <a:p>
            <a:r>
              <a:rPr lang="fi-FI"/>
              <a:t>Maailman suurin marttailta on puutarhajuhlat 9.9.</a:t>
            </a:r>
          </a:p>
        </p:txBody>
      </p:sp>
      <p:sp>
        <p:nvSpPr>
          <p:cNvPr id="3" name="Sisällön paikkamerkki 2">
            <a:extLst>
              <a:ext uri="{FF2B5EF4-FFF2-40B4-BE49-F238E27FC236}">
                <a16:creationId xmlns:a16="http://schemas.microsoft.com/office/drawing/2014/main" id="{E44D3772-0C21-7F60-2F53-98C51A22B62B}"/>
              </a:ext>
            </a:extLst>
          </p:cNvPr>
          <p:cNvSpPr>
            <a:spLocks noGrp="1"/>
          </p:cNvSpPr>
          <p:nvPr>
            <p:ph idx="1"/>
          </p:nvPr>
        </p:nvSpPr>
        <p:spPr>
          <a:xfrm>
            <a:off x="613610" y="1746607"/>
            <a:ext cx="6605335" cy="4633873"/>
          </a:xfrm>
        </p:spPr>
        <p:txBody>
          <a:bodyPr>
            <a:noAutofit/>
          </a:bodyPr>
          <a:lstStyle/>
          <a:p>
            <a:r>
              <a:rPr lang="fi-FI" sz="2000"/>
              <a:t>Martat kokoontuvat syyskauden alkaessa samaan aikaan eri puolilla Suomea juhlimaan puutarhoihin, pihalle, puistoon tai vaikka parvekkeelle. </a:t>
            </a:r>
          </a:p>
          <a:p>
            <a:r>
              <a:rPr lang="fi-FI" sz="2000"/>
              <a:t>Maailman suurimmassa </a:t>
            </a:r>
            <a:r>
              <a:rPr lang="fi-FI" sz="2000" err="1"/>
              <a:t>marttaillassa</a:t>
            </a:r>
            <a:r>
              <a:rPr lang="fi-FI" sz="2000"/>
              <a:t> nautitaan yhdessä olosta, pihasta ja puutarhasta, syödään yhdessä ja iloitaan </a:t>
            </a:r>
            <a:r>
              <a:rPr lang="fi-FI" sz="2000" err="1"/>
              <a:t>marttailusta</a:t>
            </a:r>
            <a:r>
              <a:rPr lang="fi-FI" sz="2000"/>
              <a:t>. </a:t>
            </a:r>
          </a:p>
          <a:p>
            <a:r>
              <a:rPr lang="fi-FI" sz="2000"/>
              <a:t>Yksi osa tapahtumaa on juhlien valmistelu yhdessä. </a:t>
            </a:r>
          </a:p>
          <a:p>
            <a:r>
              <a:rPr lang="fi-FI" sz="2000"/>
              <a:t>Juhlassa kiitetään yhdistyksen aktiivisia </a:t>
            </a:r>
            <a:r>
              <a:rPr lang="fi-FI" sz="2000" err="1"/>
              <a:t>marttoja</a:t>
            </a:r>
            <a:r>
              <a:rPr lang="fi-FI" sz="2000"/>
              <a:t>. </a:t>
            </a:r>
          </a:p>
          <a:p>
            <a:r>
              <a:rPr lang="fi-FI" sz="2000"/>
              <a:t>Marttaliitto tekee ohjelmaehdotuksen ja tarvittavat toimintaohjeet, tarjoilu- ja koristeluehdotuksen sekä vinkkejä illan järjestämiseen. </a:t>
            </a:r>
          </a:p>
          <a:p>
            <a:r>
              <a:rPr lang="fi-FI" sz="2000"/>
              <a:t>Jokainen marttayhdistys voi muokata juhlista itselleen sopivat ja järjestää ne yksin tai yhdessä toisen yhdistyksen kanssa. </a:t>
            </a:r>
          </a:p>
        </p:txBody>
      </p:sp>
      <p:pic>
        <p:nvPicPr>
          <p:cNvPr id="7" name="Kuvan paikkamerkki 6" descr="Kuva, joka sisältää kohteen Ihmisen kasvot, henkilö, vaate, hymy&#10;&#10;Tekoälyllä luotu sisältö voi olla virheellistä.">
            <a:extLst>
              <a:ext uri="{FF2B5EF4-FFF2-40B4-BE49-F238E27FC236}">
                <a16:creationId xmlns:a16="http://schemas.microsoft.com/office/drawing/2014/main" id="{2D167F23-25FA-F2E1-84B2-54D70C48CE9B}"/>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363425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6D83D3F-6374-94A2-265C-04AECB97506E}"/>
              </a:ext>
            </a:extLst>
          </p:cNvPr>
          <p:cNvSpPr>
            <a:spLocks noGrp="1"/>
          </p:cNvSpPr>
          <p:nvPr>
            <p:ph type="title"/>
          </p:nvPr>
        </p:nvSpPr>
        <p:spPr>
          <a:xfrm>
            <a:off x="613610" y="365126"/>
            <a:ext cx="6605337" cy="775306"/>
          </a:xfrm>
        </p:spPr>
        <p:txBody>
          <a:bodyPr/>
          <a:lstStyle/>
          <a:p>
            <a:r>
              <a:rPr lang="fi-FI"/>
              <a:t>Kahvitellaan</a:t>
            </a:r>
          </a:p>
        </p:txBody>
      </p:sp>
      <p:sp>
        <p:nvSpPr>
          <p:cNvPr id="3" name="Sisällön paikkamerkki 2">
            <a:extLst>
              <a:ext uri="{FF2B5EF4-FFF2-40B4-BE49-F238E27FC236}">
                <a16:creationId xmlns:a16="http://schemas.microsoft.com/office/drawing/2014/main" id="{750231F0-1F78-2045-7B85-33DB9E9DDA38}"/>
              </a:ext>
            </a:extLst>
          </p:cNvPr>
          <p:cNvSpPr>
            <a:spLocks noGrp="1"/>
          </p:cNvSpPr>
          <p:nvPr>
            <p:ph idx="1"/>
          </p:nvPr>
        </p:nvSpPr>
        <p:spPr>
          <a:xfrm>
            <a:off x="613610" y="1417834"/>
            <a:ext cx="6605335" cy="4759129"/>
          </a:xfrm>
        </p:spPr>
        <p:txBody>
          <a:bodyPr vert="horz" lIns="91440" tIns="45720" rIns="91440" bIns="45720" rtlCol="0" anchor="t">
            <a:normAutofit fontScale="85000" lnSpcReduction="20000"/>
          </a:bodyPr>
          <a:lstStyle/>
          <a:p>
            <a:r>
              <a:rPr lang="fi-FI" sz="2800"/>
              <a:t>Kahveille meneminen on synonyymi kohtaamiselle ja kuulumisten vaihtamiselle. Siis toinen toisistamme välittämiselle. </a:t>
            </a:r>
          </a:p>
          <a:p>
            <a:r>
              <a:rPr lang="fi-FI" sz="2800"/>
              <a:t>Tänä vuonna </a:t>
            </a:r>
            <a:r>
              <a:rPr lang="fi-FI" sz="2800" err="1"/>
              <a:t>marttaillassa</a:t>
            </a:r>
            <a:r>
              <a:rPr lang="fi-FI" sz="2800"/>
              <a:t> oikein luvan kanssa keskitytään kahvitteluun ja kuulumisten kysymiseen.</a:t>
            </a:r>
          </a:p>
          <a:p>
            <a:r>
              <a:rPr lang="fi-FI" sz="2800"/>
              <a:t>Iltaan tuodaan mukaan omat pikkukupit ja kerrotaan niiden tarinoita. </a:t>
            </a:r>
          </a:p>
          <a:p>
            <a:r>
              <a:rPr lang="fi-FI" sz="2800"/>
              <a:t>Samalla tehdään pienten kahvikuppien kunnianpalautus. Juodaan pienempi määrä parempaa. Myös ympäristö kiittää. </a:t>
            </a:r>
          </a:p>
          <a:p>
            <a:r>
              <a:rPr lang="fi-FI" sz="2800"/>
              <a:t>Marttaliitto tekee vinkit tarjoiluihin. </a:t>
            </a:r>
          </a:p>
          <a:p>
            <a:r>
              <a:rPr lang="fi-FI" sz="2800"/>
              <a:t>Lisäksi kannustetaan kutsumaan toinen marttayhdistys kahville ja juttelemaan yhteistyöstä.</a:t>
            </a:r>
          </a:p>
        </p:txBody>
      </p:sp>
      <p:pic>
        <p:nvPicPr>
          <p:cNvPr id="5" name="Kuvan paikkamerkki 4">
            <a:extLst>
              <a:ext uri="{FF2B5EF4-FFF2-40B4-BE49-F238E27FC236}">
                <a16:creationId xmlns:a16="http://schemas.microsoft.com/office/drawing/2014/main" id="{8C32417C-29FF-2770-8E18-04A028769C04}"/>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40802340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E73414-CF48-8A66-2307-ADB5C597E98E}"/>
              </a:ext>
            </a:extLst>
          </p:cNvPr>
          <p:cNvSpPr>
            <a:spLocks noGrp="1"/>
          </p:cNvSpPr>
          <p:nvPr>
            <p:ph type="title"/>
          </p:nvPr>
        </p:nvSpPr>
        <p:spPr>
          <a:xfrm>
            <a:off x="613611" y="365126"/>
            <a:ext cx="5173579" cy="1240390"/>
          </a:xfrm>
        </p:spPr>
        <p:txBody>
          <a:bodyPr>
            <a:normAutofit fontScale="90000"/>
          </a:bodyPr>
          <a:lstStyle/>
          <a:p>
            <a:r>
              <a:rPr lang="fi-FI"/>
              <a:t>Muut valtakunnalliset tapahtumat</a:t>
            </a:r>
          </a:p>
        </p:txBody>
      </p:sp>
      <p:sp>
        <p:nvSpPr>
          <p:cNvPr id="3" name="Sisällön paikkamerkki 2">
            <a:extLst>
              <a:ext uri="{FF2B5EF4-FFF2-40B4-BE49-F238E27FC236}">
                <a16:creationId xmlns:a16="http://schemas.microsoft.com/office/drawing/2014/main" id="{AEA77F5E-4004-FEA4-1F7D-06945B5FB79F}"/>
              </a:ext>
            </a:extLst>
          </p:cNvPr>
          <p:cNvSpPr>
            <a:spLocks noGrp="1"/>
          </p:cNvSpPr>
          <p:nvPr>
            <p:ph idx="1"/>
          </p:nvPr>
        </p:nvSpPr>
        <p:spPr>
          <a:xfrm>
            <a:off x="613611" y="1988287"/>
            <a:ext cx="5173579" cy="4188675"/>
          </a:xfrm>
        </p:spPr>
        <p:txBody>
          <a:bodyPr>
            <a:normAutofit/>
          </a:bodyPr>
          <a:lstStyle/>
          <a:p>
            <a:r>
              <a:rPr lang="fi-FI" sz="2400"/>
              <a:t>26.7. </a:t>
            </a:r>
            <a:r>
              <a:rPr lang="fi-FI" sz="2400" b="1"/>
              <a:t>Martan päivä </a:t>
            </a:r>
          </a:p>
          <a:p>
            <a:r>
              <a:rPr lang="fi-FI" sz="2400"/>
              <a:t>28.8. </a:t>
            </a:r>
            <a:r>
              <a:rPr lang="fi-FI" sz="2400" b="1"/>
              <a:t>Valtakunnallinen sienipäivä,</a:t>
            </a:r>
            <a:br>
              <a:rPr lang="fi-FI" sz="2400" b="1"/>
            </a:br>
            <a:r>
              <a:rPr lang="fi-FI" sz="2400" b="1"/>
              <a:t>	josta alkavat sieniviikot</a:t>
            </a:r>
          </a:p>
          <a:p>
            <a:pPr lvl="2"/>
            <a:r>
              <a:rPr lang="fi-FI" sz="2400"/>
              <a:t>Piirit järjestävät yhdessä </a:t>
            </a:r>
            <a:r>
              <a:rPr lang="fi-FI" sz="2400" err="1"/>
              <a:t>sienimarttojen</a:t>
            </a:r>
            <a:r>
              <a:rPr lang="fi-FI" sz="2400"/>
              <a:t> kanssa tapahtumia ja neuvontaa eri puolilla Suomea.</a:t>
            </a:r>
          </a:p>
          <a:p>
            <a:r>
              <a:rPr lang="fi-FI" sz="2400" b="1"/>
              <a:t>Lokakuu on puurokuu</a:t>
            </a:r>
          </a:p>
          <a:p>
            <a:pPr lvl="2"/>
            <a:r>
              <a:rPr lang="fi-FI" sz="2400"/>
              <a:t>Marttayhdistyksissä tempaistaan kansainvälisten hankkeidemme puolesta. </a:t>
            </a:r>
          </a:p>
        </p:txBody>
      </p:sp>
      <p:pic>
        <p:nvPicPr>
          <p:cNvPr id="9" name="Kuvan paikkamerkki 8" descr="Kuva, joka sisältää kohteen ruoho, piha-, Säilytyskori, kori&#10;&#10;Tekoälyn generoima sisältö voi olla virheellistä.">
            <a:extLst>
              <a:ext uri="{FF2B5EF4-FFF2-40B4-BE49-F238E27FC236}">
                <a16:creationId xmlns:a16="http://schemas.microsoft.com/office/drawing/2014/main" id="{EABCA202-7B14-C6F7-94DA-B366461F29C7}"/>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pic>
        <p:nvPicPr>
          <p:cNvPr id="15" name="Kuvan paikkamerkki 14" descr="Kuva, joka sisältää kohteen teksti, Fontti, Sähkönsininen, kuvakaappaus&#10;&#10;Tekoälyn generoima sisältö voi olla virheellistä.">
            <a:extLst>
              <a:ext uri="{FF2B5EF4-FFF2-40B4-BE49-F238E27FC236}">
                <a16:creationId xmlns:a16="http://schemas.microsoft.com/office/drawing/2014/main" id="{6EA6C0A6-1E59-5D48-E821-C5A4E715C931}"/>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a:stretch>
            <a:fillRect/>
          </a:stretch>
        </p:blipFill>
        <p:spPr/>
      </p:pic>
      <p:pic>
        <p:nvPicPr>
          <p:cNvPr id="22" name="Kuvan paikkamerkki 21" descr="Kuva, joka sisältää kohteen henkilö, vaate, Myyminen, markkinat&#10;&#10;Tekoälyn generoima sisältö voi olla virheellistä.">
            <a:extLst>
              <a:ext uri="{FF2B5EF4-FFF2-40B4-BE49-F238E27FC236}">
                <a16:creationId xmlns:a16="http://schemas.microsoft.com/office/drawing/2014/main" id="{1C0E6AF8-6ECB-898B-C20B-04272731CA1D}"/>
              </a:ext>
            </a:extLst>
          </p:cNvPr>
          <p:cNvPicPr>
            <a:picLocks noGrp="1" noChangeAspect="1"/>
          </p:cNvPicPr>
          <p:nvPr>
            <p:ph type="pic" sz="quarter" idx="14"/>
          </p:nvPr>
        </p:nvPicPr>
        <p:blipFill>
          <a:blip r:embed="rId4" cstate="email">
            <a:extLst>
              <a:ext uri="{28A0092B-C50C-407E-A947-70E740481C1C}">
                <a14:useLocalDpi xmlns:a14="http://schemas.microsoft.com/office/drawing/2010/main"/>
              </a:ext>
            </a:extLst>
          </a:blip>
          <a:srcRect/>
          <a:stretch>
            <a:fillRect/>
          </a:stretch>
        </p:blipFill>
        <p:spPr/>
      </p:pic>
      <p:pic>
        <p:nvPicPr>
          <p:cNvPr id="7" name="Kuvan paikkamerkki 6" descr="Kuva, joka sisältää kohteen henkilö, Ihmisen kasvot, puu, piha-&#10;&#10;Tekoälyn generoima sisältö voi olla virheellistä.">
            <a:extLst>
              <a:ext uri="{FF2B5EF4-FFF2-40B4-BE49-F238E27FC236}">
                <a16:creationId xmlns:a16="http://schemas.microsoft.com/office/drawing/2014/main" id="{059C8645-8DA6-0C09-FA09-DEDE112260C0}"/>
              </a:ext>
            </a:extLst>
          </p:cNvPr>
          <p:cNvPicPr>
            <a:picLocks noGrp="1" noChangeAspect="1"/>
          </p:cNvPicPr>
          <p:nvPr>
            <p:ph type="pic" sz="quarter" idx="15"/>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7985648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66A4EC0-3748-4D01-3833-5BF728ECEB0F}"/>
              </a:ext>
            </a:extLst>
          </p:cNvPr>
          <p:cNvSpPr>
            <a:spLocks noGrp="1"/>
          </p:cNvSpPr>
          <p:nvPr>
            <p:ph type="title"/>
          </p:nvPr>
        </p:nvSpPr>
        <p:spPr>
          <a:xfrm>
            <a:off x="613610" y="365125"/>
            <a:ext cx="6605337" cy="971969"/>
          </a:xfrm>
        </p:spPr>
        <p:txBody>
          <a:bodyPr/>
          <a:lstStyle/>
          <a:p>
            <a:r>
              <a:rPr lang="fi-FI"/>
              <a:t>Lämpöä lautaselle -keräys</a:t>
            </a:r>
          </a:p>
        </p:txBody>
      </p:sp>
      <p:sp>
        <p:nvSpPr>
          <p:cNvPr id="3" name="Sisällön paikkamerkki 2">
            <a:extLst>
              <a:ext uri="{FF2B5EF4-FFF2-40B4-BE49-F238E27FC236}">
                <a16:creationId xmlns:a16="http://schemas.microsoft.com/office/drawing/2014/main" id="{95B69557-1197-1A8E-7592-17A5756F6683}"/>
              </a:ext>
            </a:extLst>
          </p:cNvPr>
          <p:cNvSpPr>
            <a:spLocks noGrp="1"/>
          </p:cNvSpPr>
          <p:nvPr>
            <p:ph idx="1"/>
          </p:nvPr>
        </p:nvSpPr>
        <p:spPr>
          <a:xfrm>
            <a:off x="613610" y="1337094"/>
            <a:ext cx="6605335" cy="4839869"/>
          </a:xfrm>
        </p:spPr>
        <p:txBody>
          <a:bodyPr>
            <a:normAutofit fontScale="92500"/>
          </a:bodyPr>
          <a:lstStyle/>
          <a:p>
            <a:r>
              <a:rPr lang="fi-FI"/>
              <a:t>Osana välittämisen teemavuosia käynnistämme uuden Lämpöä lautaselle -keräyksen.</a:t>
            </a:r>
          </a:p>
          <a:p>
            <a:r>
              <a:rPr lang="fi-FI"/>
              <a:t>Kutsumme kaikki marttayhdistykset mukaan keräämään varoja </a:t>
            </a:r>
            <a:r>
              <a:rPr lang="fi-FI" b="1"/>
              <a:t>kotimaan vähävaraisten lapsien ruokakursseille</a:t>
            </a:r>
            <a:r>
              <a:rPr lang="fi-FI"/>
              <a:t> ja kannustamaan myös muita mukaan. </a:t>
            </a:r>
          </a:p>
          <a:p>
            <a:r>
              <a:rPr lang="fi-FI"/>
              <a:t>Keräystuottojen avulla </a:t>
            </a:r>
            <a:r>
              <a:rPr lang="fi-FI" err="1"/>
              <a:t>marttapiirit</a:t>
            </a:r>
            <a:r>
              <a:rPr lang="fi-FI"/>
              <a:t> tarjoavat lämpimän ruoan ja kurssin sitä tarvitseville lapsille ja vanhemmille. Apua tarvitsevia perheitä tavoitamme paikallisten kumppaneiden, kuten seurakuntien, kautta.</a:t>
            </a:r>
          </a:p>
          <a:p>
            <a:r>
              <a:rPr lang="fi-FI"/>
              <a:t>Ruokakursseja järjestetään </a:t>
            </a:r>
            <a:r>
              <a:rPr lang="fi-FI" err="1"/>
              <a:t>marttapiirien</a:t>
            </a:r>
            <a:r>
              <a:rPr lang="fi-FI"/>
              <a:t> tiloissa ympäri Suomea. Kurssi on osallistujalle maksuton. </a:t>
            </a:r>
          </a:p>
        </p:txBody>
      </p:sp>
      <p:pic>
        <p:nvPicPr>
          <p:cNvPr id="7" name="Kuvan paikkamerkki 6">
            <a:extLst>
              <a:ext uri="{FF2B5EF4-FFF2-40B4-BE49-F238E27FC236}">
                <a16:creationId xmlns:a16="http://schemas.microsoft.com/office/drawing/2014/main" id="{537B4F59-90DC-E100-7199-F425A57FCF4C}"/>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1077926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999E835-6B28-A113-8A7F-D52EE962DBC4}"/>
              </a:ext>
            </a:extLst>
          </p:cNvPr>
          <p:cNvSpPr>
            <a:spLocks noGrp="1"/>
          </p:cNvSpPr>
          <p:nvPr>
            <p:ph type="title"/>
          </p:nvPr>
        </p:nvSpPr>
        <p:spPr>
          <a:xfrm>
            <a:off x="613611" y="236875"/>
            <a:ext cx="5173579" cy="730688"/>
          </a:xfrm>
        </p:spPr>
        <p:txBody>
          <a:bodyPr/>
          <a:lstStyle/>
          <a:p>
            <a:r>
              <a:rPr lang="fi-FI"/>
              <a:t>Välitä käsitöillä</a:t>
            </a:r>
          </a:p>
        </p:txBody>
      </p:sp>
      <p:sp>
        <p:nvSpPr>
          <p:cNvPr id="3" name="Sisällön paikkamerkki 2">
            <a:extLst>
              <a:ext uri="{FF2B5EF4-FFF2-40B4-BE49-F238E27FC236}">
                <a16:creationId xmlns:a16="http://schemas.microsoft.com/office/drawing/2014/main" id="{0DD3008E-0EAF-7E0D-6C36-B5D0DA96C1FD}"/>
              </a:ext>
            </a:extLst>
          </p:cNvPr>
          <p:cNvSpPr>
            <a:spLocks noGrp="1"/>
          </p:cNvSpPr>
          <p:nvPr>
            <p:ph idx="1"/>
          </p:nvPr>
        </p:nvSpPr>
        <p:spPr>
          <a:xfrm>
            <a:off x="613611" y="967564"/>
            <a:ext cx="5173579" cy="5389169"/>
          </a:xfrm>
        </p:spPr>
        <p:txBody>
          <a:bodyPr vert="horz" lIns="91440" tIns="45720" rIns="91440" bIns="45720" rtlCol="0" anchor="t">
            <a:normAutofit fontScale="77500" lnSpcReduction="20000"/>
          </a:bodyPr>
          <a:lstStyle/>
          <a:p>
            <a:r>
              <a:rPr lang="fi-FI"/>
              <a:t>Käsityötoiminta innostaa harrastamaan käsitöitä yhdessä ja välittää käsillä tekemisen taitoa. </a:t>
            </a:r>
          </a:p>
          <a:p>
            <a:r>
              <a:rPr lang="fi-FI"/>
              <a:t>Tänä vuonna välitämme käsitöillä ja teemme sitä näkyväksi. </a:t>
            </a:r>
          </a:p>
          <a:p>
            <a:r>
              <a:rPr lang="fi-FI"/>
              <a:t>Käsityöt tekevät hyvää itselle, läheisille ja muille. Itse tehtyyn solmiutuu paljon välittämistä ja lämpimiä ajatuksia. </a:t>
            </a:r>
          </a:p>
          <a:p>
            <a:r>
              <a:rPr lang="fi-FI"/>
              <a:t>Monet marttayhdistykset lahjoittavat käsitöitä jollekin kohderyhmälle. Tehdään Marttojen käsityöhyväntekeväisyyttä näkyväksi. </a:t>
            </a:r>
          </a:p>
          <a:p>
            <a:r>
              <a:rPr lang="fi-FI"/>
              <a:t>Vuoden aikana martat tekevät ja antavat pieniä, käsin eri materiaaleista tehtyjä välittämisen symboleja, joissa on sydän.  </a:t>
            </a:r>
          </a:p>
          <a:p>
            <a:r>
              <a:rPr lang="fi-FI"/>
              <a:t>Lisäksi tehdään hyönteishotelleja ja perhosbaareja yhdessä ympäristö- ja puutarhamarttojen kanssa. Välitämme kädentaidoilla toisistamme ja ympäristöstä.</a:t>
            </a:r>
            <a:endParaRPr lang="fi-FI">
              <a:solidFill>
                <a:srgbClr val="000000"/>
              </a:solidFill>
              <a:ea typeface="Calibri"/>
              <a:cs typeface="Calibri"/>
            </a:endParaRPr>
          </a:p>
          <a:p>
            <a:r>
              <a:rPr lang="fi-FI"/>
              <a:t>Käsityötarvikkeiden valinnalla välitämme terveydestä ja ympäristöstä.</a:t>
            </a:r>
          </a:p>
        </p:txBody>
      </p:sp>
      <p:pic>
        <p:nvPicPr>
          <p:cNvPr id="29" name="Kuvan paikkamerkki 28" descr="Kuva, joka sisältää kohteen lanka, kuitu, neula, Neulominen&#10;&#10;Tekoälyllä luotu sisältö voi olla virheellistä.">
            <a:extLst>
              <a:ext uri="{FF2B5EF4-FFF2-40B4-BE49-F238E27FC236}">
                <a16:creationId xmlns:a16="http://schemas.microsoft.com/office/drawing/2014/main" id="{F68FC028-330C-DFE5-C9BB-8B0763F97B1F}"/>
              </a:ext>
            </a:extLst>
          </p:cNvPr>
          <p:cNvPicPr>
            <a:picLocks noGrp="1" noChangeAspect="1"/>
          </p:cNvPicPr>
          <p:nvPr>
            <p:ph type="pic" sz="quarter" idx="16"/>
          </p:nvPr>
        </p:nvPicPr>
        <p:blipFill>
          <a:blip r:embed="rId2" cstate="email">
            <a:extLst>
              <a:ext uri="{28A0092B-C50C-407E-A947-70E740481C1C}">
                <a14:useLocalDpi xmlns:a14="http://schemas.microsoft.com/office/drawing/2010/main"/>
              </a:ext>
            </a:extLst>
          </a:blip>
          <a:srcRect/>
          <a:stretch>
            <a:fillRect/>
          </a:stretch>
        </p:blipFill>
        <p:spPr/>
      </p:pic>
      <p:pic>
        <p:nvPicPr>
          <p:cNvPr id="27" name="Kuvan paikkamerkki 26" descr="Kuva, joka sisältää kohteen vaate, henkilö, Ihmisen kasvot, hymy&#10;&#10;Tekoälyllä luotu sisältö voi olla virheellistä.">
            <a:extLst>
              <a:ext uri="{FF2B5EF4-FFF2-40B4-BE49-F238E27FC236}">
                <a16:creationId xmlns:a16="http://schemas.microsoft.com/office/drawing/2014/main" id="{AD4AA656-39E9-AD96-A7C1-E26BD912B201}"/>
              </a:ext>
            </a:extLst>
          </p:cNvPr>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pic>
        <p:nvPicPr>
          <p:cNvPr id="25" name="Kuvan paikkamerkki 24" descr="Kuva, joka sisältää kohteen vaate, sukka, henkilö, jalkineet&#10;&#10;Tekoälyllä luotu sisältö voi olla virheellistä.">
            <a:extLst>
              <a:ext uri="{FF2B5EF4-FFF2-40B4-BE49-F238E27FC236}">
                <a16:creationId xmlns:a16="http://schemas.microsoft.com/office/drawing/2014/main" id="{D8DE30E7-40A6-35A2-EADD-1B31A14F3093}"/>
              </a:ext>
            </a:extLst>
          </p:cNvPr>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a:stretch>
            <a:fillRect/>
          </a:stretch>
        </p:blipFill>
        <p:spPr/>
      </p:pic>
      <p:pic>
        <p:nvPicPr>
          <p:cNvPr id="1026" name="Picture 2">
            <a:extLst>
              <a:ext uri="{FF2B5EF4-FFF2-40B4-BE49-F238E27FC236}">
                <a16:creationId xmlns:a16="http://schemas.microsoft.com/office/drawing/2014/main" id="{82616556-3DC0-7A3C-8930-3FF1EBC8D44F}"/>
              </a:ext>
            </a:extLst>
          </p:cNvPr>
          <p:cNvPicPr>
            <a:picLocks noGrp="1" noChangeAspect="1" noChangeArrowheads="1"/>
          </p:cNvPicPr>
          <p:nvPr>
            <p:ph type="pic" sz="quarter" idx="14"/>
          </p:nvPr>
        </p:nvPicPr>
        <p:blipFill>
          <a:blip r:embed="rId5"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663038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B90736A-9A98-9C6E-E64B-D5172B05A322}"/>
              </a:ext>
            </a:extLst>
          </p:cNvPr>
          <p:cNvSpPr>
            <a:spLocks noGrp="1"/>
          </p:cNvSpPr>
          <p:nvPr>
            <p:ph type="title"/>
          </p:nvPr>
        </p:nvSpPr>
        <p:spPr>
          <a:xfrm>
            <a:off x="613610" y="365125"/>
            <a:ext cx="6605337" cy="1122151"/>
          </a:xfrm>
        </p:spPr>
        <p:txBody>
          <a:bodyPr>
            <a:normAutofit fontScale="90000"/>
          </a:bodyPr>
          <a:lstStyle/>
          <a:p>
            <a:r>
              <a:rPr lang="fi-FI"/>
              <a:t>Oma koti on </a:t>
            </a:r>
            <a:br>
              <a:rPr lang="fi-FI"/>
            </a:br>
            <a:r>
              <a:rPr lang="fi-FI"/>
              <a:t>hyvinvoinnin perusta</a:t>
            </a:r>
          </a:p>
        </p:txBody>
      </p:sp>
      <p:sp>
        <p:nvSpPr>
          <p:cNvPr id="3" name="Sisällön paikkamerkki 2">
            <a:extLst>
              <a:ext uri="{FF2B5EF4-FFF2-40B4-BE49-F238E27FC236}">
                <a16:creationId xmlns:a16="http://schemas.microsoft.com/office/drawing/2014/main" id="{0E485161-9C9C-3518-3ACC-05081451D8D2}"/>
              </a:ext>
            </a:extLst>
          </p:cNvPr>
          <p:cNvSpPr>
            <a:spLocks noGrp="1"/>
          </p:cNvSpPr>
          <p:nvPr>
            <p:ph idx="1"/>
          </p:nvPr>
        </p:nvSpPr>
        <p:spPr>
          <a:xfrm>
            <a:off x="613610" y="1674688"/>
            <a:ext cx="6605335" cy="4502275"/>
          </a:xfrm>
        </p:spPr>
        <p:txBody>
          <a:bodyPr>
            <a:normAutofit lnSpcReduction="10000"/>
          </a:bodyPr>
          <a:lstStyle/>
          <a:p>
            <a:r>
              <a:rPr lang="fi-FI"/>
              <a:t>Asunnottomuus on Suomessa viime vuosina lisääntynyt. Yhtenä Marttojen välittämisen tekona osallistumme asunnottomuuteen liittyviin tapahtumiin, kuten Asunnottomien yöhön. Liitto innostaa piirejä ja yhdistyksiä osallistumaan näihin tapahtumiin ja esimerkiksi jakamaan lämmintä keittoa tai keräämään villasukka- tai talvivaatelahjoituksia. </a:t>
            </a:r>
          </a:p>
          <a:p>
            <a:r>
              <a:rPr lang="fi-FI"/>
              <a:t>Marttojen kursseilla tehtävä asumisen taitojen neuvonta tukee asunnottomuusvaarassa olevia ryhmiä, kuten vapautuvia vankeja.</a:t>
            </a:r>
          </a:p>
        </p:txBody>
      </p:sp>
      <p:pic>
        <p:nvPicPr>
          <p:cNvPr id="6" name="Kuvan paikkamerkki 5">
            <a:extLst>
              <a:ext uri="{FF2B5EF4-FFF2-40B4-BE49-F238E27FC236}">
                <a16:creationId xmlns:a16="http://schemas.microsoft.com/office/drawing/2014/main" id="{0AF569CE-E47E-1740-94FB-1D210A486BBA}"/>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37499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in paikkamerkki 1">
            <a:extLst>
              <a:ext uri="{FF2B5EF4-FFF2-40B4-BE49-F238E27FC236}">
                <a16:creationId xmlns:a16="http://schemas.microsoft.com/office/drawing/2014/main" id="{AD1D9C05-68AC-D03F-3953-9FFC454D05DC}"/>
              </a:ext>
            </a:extLst>
          </p:cNvPr>
          <p:cNvSpPr>
            <a:spLocks noGrp="1"/>
          </p:cNvSpPr>
          <p:nvPr>
            <p:ph type="body" sz="quarter" idx="14"/>
          </p:nvPr>
        </p:nvSpPr>
        <p:spPr>
          <a:xfrm>
            <a:off x="1949053" y="1004056"/>
            <a:ext cx="8734567" cy="4299044"/>
          </a:xfrm>
        </p:spPr>
        <p:txBody>
          <a:bodyPr/>
          <a:lstStyle/>
          <a:p>
            <a:r>
              <a:rPr lang="fi-FI"/>
              <a:t>Teemat</a:t>
            </a:r>
          </a:p>
        </p:txBody>
      </p:sp>
    </p:spTree>
    <p:extLst>
      <p:ext uri="{BB962C8B-B14F-4D97-AF65-F5344CB8AC3E}">
        <p14:creationId xmlns:p14="http://schemas.microsoft.com/office/powerpoint/2010/main" val="11623528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18A0A9-1D87-FA5E-D1CD-3D3D14E32A5C}"/>
              </a:ext>
            </a:extLst>
          </p:cNvPr>
          <p:cNvSpPr>
            <a:spLocks noGrp="1"/>
          </p:cNvSpPr>
          <p:nvPr>
            <p:ph type="title"/>
          </p:nvPr>
        </p:nvSpPr>
        <p:spPr>
          <a:xfrm>
            <a:off x="613611" y="177840"/>
            <a:ext cx="5173579" cy="1485708"/>
          </a:xfrm>
        </p:spPr>
        <p:txBody>
          <a:bodyPr>
            <a:normAutofit/>
          </a:bodyPr>
          <a:lstStyle/>
          <a:p>
            <a:r>
              <a:rPr lang="fi-FI"/>
              <a:t>Taitojen opettaminen on tapamme välittää</a:t>
            </a:r>
          </a:p>
        </p:txBody>
      </p:sp>
      <p:sp>
        <p:nvSpPr>
          <p:cNvPr id="3" name="Sisällön paikkamerkki 2">
            <a:extLst>
              <a:ext uri="{FF2B5EF4-FFF2-40B4-BE49-F238E27FC236}">
                <a16:creationId xmlns:a16="http://schemas.microsoft.com/office/drawing/2014/main" id="{F0ED9F0B-1684-8388-DFAC-1063BC400029}"/>
              </a:ext>
            </a:extLst>
          </p:cNvPr>
          <p:cNvSpPr>
            <a:spLocks noGrp="1"/>
          </p:cNvSpPr>
          <p:nvPr>
            <p:ph idx="1"/>
          </p:nvPr>
        </p:nvSpPr>
        <p:spPr>
          <a:xfrm>
            <a:off x="613611" y="1795749"/>
            <a:ext cx="5173579" cy="4549967"/>
          </a:xfrm>
        </p:spPr>
        <p:txBody>
          <a:bodyPr>
            <a:normAutofit fontScale="77500" lnSpcReduction="20000"/>
          </a:bodyPr>
          <a:lstStyle/>
          <a:p>
            <a:r>
              <a:rPr lang="fi-FI"/>
              <a:t>Käytännön ruoanvalmistustaitojen opettaminen on keskeinen osa Marttojen neuvontaa. </a:t>
            </a:r>
          </a:p>
          <a:p>
            <a:r>
              <a:rPr lang="fi-FI"/>
              <a:t>Ruoanvalmistustaitojen heikentyminen, haasteet rahojen riittämisessä ja kiireinen arki näkyvät Marttojen kursseilla, kohdennetussa neuvonnassa ja meille tulevissa kysymyksissä. </a:t>
            </a:r>
          </a:p>
          <a:p>
            <a:r>
              <a:rPr lang="fi-FI" b="1"/>
              <a:t>Marttojen suurin välittämisen teko on taitojen opettaminen. </a:t>
            </a:r>
          </a:p>
          <a:p>
            <a:r>
              <a:rPr lang="fi-FI"/>
              <a:t>Leipominen ja ruoanvalmistus yhdessä luovat luontevan mahdollisuuden siirtää taitoja ja tietoa eteenpäin. </a:t>
            </a:r>
          </a:p>
          <a:p>
            <a:r>
              <a:rPr lang="fi-FI"/>
              <a:t>Kursseilla ja muussa toiminnassa harjoitellaan kädentaitoja yhdessä ammattilaisen kanssa, mikä tukee oppimista ja mahdollistaa taitojen siirtymisen osaksi kotitalouksien arkea.</a:t>
            </a:r>
          </a:p>
        </p:txBody>
      </p:sp>
      <p:pic>
        <p:nvPicPr>
          <p:cNvPr id="11" name="Kuvan paikkamerkki 10" descr="Kuva, joka sisältää kohteen henkilö, Ihmisen kasvot, vaate, hymy&#10;&#10;Tekoälyllä luotu sisältö voi olla virheellistä.">
            <a:extLst>
              <a:ext uri="{FF2B5EF4-FFF2-40B4-BE49-F238E27FC236}">
                <a16:creationId xmlns:a16="http://schemas.microsoft.com/office/drawing/2014/main" id="{1ECC1346-2130-66BA-4843-013324D74865}"/>
              </a:ext>
            </a:extLst>
          </p:cNvPr>
          <p:cNvPicPr>
            <a:picLocks noGrp="1" noChangeAspect="1"/>
          </p:cNvPicPr>
          <p:nvPr>
            <p:ph type="pic" sz="quarter" idx="15"/>
          </p:nvPr>
        </p:nvPicPr>
        <p:blipFill>
          <a:blip r:embed="rId2" cstate="email">
            <a:extLst>
              <a:ext uri="{28A0092B-C50C-407E-A947-70E740481C1C}">
                <a14:useLocalDpi xmlns:a14="http://schemas.microsoft.com/office/drawing/2010/main"/>
              </a:ext>
            </a:extLst>
          </a:blip>
          <a:srcRect/>
          <a:stretch>
            <a:fillRect/>
          </a:stretch>
        </p:blipFill>
        <p:spPr/>
      </p:pic>
      <p:pic>
        <p:nvPicPr>
          <p:cNvPr id="16" name="Kuvan paikkamerkki 15" descr="Kuva, joka sisältää kohteen henkilö, violetti, veitsi, leikkaaminen&#10;&#10;Tekoälyllä luotu sisältö voi olla virheellistä.">
            <a:extLst>
              <a:ext uri="{FF2B5EF4-FFF2-40B4-BE49-F238E27FC236}">
                <a16:creationId xmlns:a16="http://schemas.microsoft.com/office/drawing/2014/main" id="{2B1BE081-CB5D-F422-A7F7-0B71D33F34CE}"/>
              </a:ext>
            </a:extLst>
          </p:cNvPr>
          <p:cNvPicPr>
            <a:picLocks noGrp="1" noChangeAspect="1"/>
          </p:cNvPicPr>
          <p:nvPr>
            <p:ph type="pic" sz="quarter" idx="16"/>
          </p:nvPr>
        </p:nvPicPr>
        <p:blipFill>
          <a:blip r:embed="rId3" cstate="email">
            <a:extLst>
              <a:ext uri="{28A0092B-C50C-407E-A947-70E740481C1C}">
                <a14:useLocalDpi xmlns:a14="http://schemas.microsoft.com/office/drawing/2010/main"/>
              </a:ext>
            </a:extLst>
          </a:blip>
          <a:srcRect/>
          <a:stretch>
            <a:fillRect/>
          </a:stretch>
        </p:blipFill>
        <p:spPr/>
      </p:pic>
      <p:pic>
        <p:nvPicPr>
          <p:cNvPr id="1032" name="Picture 8">
            <a:extLst>
              <a:ext uri="{FF2B5EF4-FFF2-40B4-BE49-F238E27FC236}">
                <a16:creationId xmlns:a16="http://schemas.microsoft.com/office/drawing/2014/main" id="{5BB6C751-5D3D-3611-2640-BE9EAF9CFC43}"/>
              </a:ext>
            </a:extLst>
          </p:cNvPr>
          <p:cNvPicPr>
            <a:picLocks noGrp="1" noChangeAspect="1" noChangeArrowheads="1"/>
          </p:cNvPicPr>
          <p:nvPr>
            <p:ph type="pic" sz="quarter" idx="13"/>
          </p:nvPr>
        </p:nvPicPr>
        <p:blipFill>
          <a:blip r:embed="rId4"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18" name="Kuvan paikkamerkki 17" descr="Kuva, joka sisältää kohteen teksti, Fontti, Sähkönsininen, kuvakaappaus&#10;&#10;Tekoälyllä luotu sisältö voi olla virheellistä.">
            <a:extLst>
              <a:ext uri="{FF2B5EF4-FFF2-40B4-BE49-F238E27FC236}">
                <a16:creationId xmlns:a16="http://schemas.microsoft.com/office/drawing/2014/main" id="{C0455C58-F85D-250C-97F7-C5EFC2FAF2C8}"/>
              </a:ext>
            </a:extLst>
          </p:cNvPr>
          <p:cNvPicPr>
            <a:picLocks noGrp="1" noChangeAspect="1"/>
          </p:cNvPicPr>
          <p:nvPr>
            <p:ph type="pic" sz="quarter" idx="14"/>
          </p:nvPr>
        </p:nvPicPr>
        <p:blipFill>
          <a:blip r:embed="rId5"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084118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96E5883-3294-6D58-FF88-9983E2EFDE63}"/>
              </a:ext>
            </a:extLst>
          </p:cNvPr>
          <p:cNvSpPr>
            <a:spLocks noGrp="1"/>
          </p:cNvSpPr>
          <p:nvPr>
            <p:ph type="title"/>
          </p:nvPr>
        </p:nvSpPr>
        <p:spPr>
          <a:xfrm>
            <a:off x="613610" y="109943"/>
            <a:ext cx="6605337" cy="1304187"/>
          </a:xfrm>
        </p:spPr>
        <p:txBody>
          <a:bodyPr>
            <a:normAutofit fontScale="90000"/>
          </a:bodyPr>
          <a:lstStyle/>
          <a:p>
            <a:r>
              <a:rPr lang="fi-FI"/>
              <a:t>Suomalaista ruokaperinnettä ja ruoanvalmistustaitoja</a:t>
            </a:r>
          </a:p>
        </p:txBody>
      </p:sp>
      <p:sp>
        <p:nvSpPr>
          <p:cNvPr id="3" name="Sisällön paikkamerkki 2">
            <a:extLst>
              <a:ext uri="{FF2B5EF4-FFF2-40B4-BE49-F238E27FC236}">
                <a16:creationId xmlns:a16="http://schemas.microsoft.com/office/drawing/2014/main" id="{3DA6BC76-63A8-C399-04FD-64E2A130A6A5}"/>
              </a:ext>
            </a:extLst>
          </p:cNvPr>
          <p:cNvSpPr>
            <a:spLocks noGrp="1"/>
          </p:cNvSpPr>
          <p:nvPr>
            <p:ph idx="1"/>
          </p:nvPr>
        </p:nvSpPr>
        <p:spPr>
          <a:xfrm>
            <a:off x="613610" y="1509822"/>
            <a:ext cx="6605335" cy="5135527"/>
          </a:xfrm>
        </p:spPr>
        <p:txBody>
          <a:bodyPr vert="horz" lIns="91440" tIns="45720" rIns="91440" bIns="45720" rtlCol="0" anchor="t">
            <a:normAutofit lnSpcReduction="10000"/>
          </a:bodyPr>
          <a:lstStyle/>
          <a:p>
            <a:r>
              <a:rPr lang="fi-FI"/>
              <a:t>Ruokaneuvontamme tavoitteena on opastaa ihmisiä terveyttä edistävien ja kestävien ruokavalintojen pariin. </a:t>
            </a:r>
          </a:p>
          <a:p>
            <a:r>
              <a:rPr lang="fi-FI"/>
              <a:t>Vuoden painopisteitä ovat suomalaisiin ruokaperinteisiin tutustuminen ja ruoanvalmistustaitojen vahvistaminen. </a:t>
            </a:r>
          </a:p>
          <a:p>
            <a:r>
              <a:rPr lang="fi-FI"/>
              <a:t>Marttojen ruokaneuvonnassa välittäminen näkyy pieninä, toistuvina arjen tekoina – yhdessä valmistettuna ruokana, jaettuna ruokaohjeina ja opittuna taitona.</a:t>
            </a:r>
          </a:p>
          <a:p>
            <a:r>
              <a:rPr lang="fi-FI"/>
              <a:t>Kunnioitamme perinteitä, ja muokkaamme niitä kiinnostaviksi tuleville sukupolville. Perinneruoat perustuvat sesongin mukaisiin, paikallisiin ja edullisiin raaka-aineisiin. </a:t>
            </a:r>
          </a:p>
        </p:txBody>
      </p:sp>
      <p:pic>
        <p:nvPicPr>
          <p:cNvPr id="1030" name="Picture 6">
            <a:extLst>
              <a:ext uri="{FF2B5EF4-FFF2-40B4-BE49-F238E27FC236}">
                <a16:creationId xmlns:a16="http://schemas.microsoft.com/office/drawing/2014/main" id="{189F8F88-758A-063D-0CCA-6500CC22805B}"/>
              </a:ext>
            </a:extLst>
          </p:cNvPr>
          <p:cNvPicPr>
            <a:picLocks noGrp="1" noChangeAspect="1" noChangeArrowheads="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2234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222673C-FB10-328B-AFD0-58E7C77E312F}"/>
              </a:ext>
            </a:extLst>
          </p:cNvPr>
          <p:cNvSpPr>
            <a:spLocks noGrp="1"/>
          </p:cNvSpPr>
          <p:nvPr>
            <p:ph type="title"/>
          </p:nvPr>
        </p:nvSpPr>
        <p:spPr>
          <a:xfrm>
            <a:off x="613610" y="146014"/>
            <a:ext cx="6605337" cy="835025"/>
          </a:xfrm>
        </p:spPr>
        <p:txBody>
          <a:bodyPr/>
          <a:lstStyle/>
          <a:p>
            <a:r>
              <a:rPr lang="fi-FI"/>
              <a:t>Varaudutaan taidolla</a:t>
            </a:r>
          </a:p>
        </p:txBody>
      </p:sp>
      <p:sp>
        <p:nvSpPr>
          <p:cNvPr id="3" name="Sisällön paikkamerkki 2">
            <a:extLst>
              <a:ext uri="{FF2B5EF4-FFF2-40B4-BE49-F238E27FC236}">
                <a16:creationId xmlns:a16="http://schemas.microsoft.com/office/drawing/2014/main" id="{8EEE4ED9-F40D-CDE4-1A27-61EF334E7501}"/>
              </a:ext>
            </a:extLst>
          </p:cNvPr>
          <p:cNvSpPr>
            <a:spLocks noGrp="1"/>
          </p:cNvSpPr>
          <p:nvPr>
            <p:ph idx="1"/>
          </p:nvPr>
        </p:nvSpPr>
        <p:spPr>
          <a:xfrm>
            <a:off x="613610" y="1158949"/>
            <a:ext cx="6605335" cy="5252483"/>
          </a:xfrm>
        </p:spPr>
        <p:txBody>
          <a:bodyPr vert="horz" lIns="91440" tIns="45720" rIns="91440" bIns="45720" rtlCol="0" anchor="t">
            <a:normAutofit fontScale="85000" lnSpcReduction="20000"/>
          </a:bodyPr>
          <a:lstStyle/>
          <a:p>
            <a:r>
              <a:rPr lang="fi-FI">
                <a:ea typeface="Calibri"/>
                <a:cs typeface="Calibri"/>
              </a:rPr>
              <a:t>Arjen hallinta ja taidot parantavat yksilöiden ja yhteisöjen </a:t>
            </a:r>
            <a:r>
              <a:rPr lang="fi-FI" err="1">
                <a:ea typeface="Calibri"/>
                <a:cs typeface="Calibri"/>
              </a:rPr>
              <a:t>resilienssiä</a:t>
            </a:r>
            <a:r>
              <a:rPr lang="fi-FI">
                <a:ea typeface="Calibri"/>
                <a:cs typeface="Calibri"/>
              </a:rPr>
              <a:t>, eli kykyä varautua ja ylläpitää toimivaa arkea, sopeutua häiriöihin ja selviytyä kriiseistä yhdessä. </a:t>
            </a:r>
          </a:p>
          <a:p>
            <a:r>
              <a:rPr lang="fi-FI">
                <a:ea typeface="Calibri"/>
                <a:cs typeface="Calibri"/>
              </a:rPr>
              <a:t>Kotitalouksien omatoiminen varautuminen on edellytys yhteiskunnan toiminnalle erilaisissa häiriö- ja kriisitilanteissa. </a:t>
            </a:r>
          </a:p>
          <a:p>
            <a:r>
              <a:rPr lang="fi-FI">
                <a:ea typeface="Calibri"/>
                <a:cs typeface="Calibri"/>
              </a:rPr>
              <a:t>Neuvonnalla ja viestinnällä edistämme varautumisen taitoja liittyen mm. kotivaraan, 72 tuntia -varautumissuositukseen, muonitukseen, kotitarveviljelyyn ja kestävyysteemoihin. </a:t>
            </a:r>
          </a:p>
          <a:p>
            <a:r>
              <a:rPr lang="fi-FI">
                <a:ea typeface="Calibri"/>
                <a:cs typeface="Calibri"/>
              </a:rPr>
              <a:t>Yhdessä tekeminen, kohtaamiset ja yhteisöllisyys ovat tärkeitä henkisen kriisinkestävyyden ja tulevaisuususkon vahvistamisessa. </a:t>
            </a:r>
          </a:p>
          <a:p>
            <a:r>
              <a:rPr lang="fi-FI">
                <a:ea typeface="Calibri"/>
                <a:cs typeface="Calibri"/>
              </a:rPr>
              <a:t>Toimimme varautumiseen ja kokonaisturvallisuuteen liittyvissä verkostoissa. </a:t>
            </a:r>
          </a:p>
          <a:p>
            <a:r>
              <a:rPr lang="fi-FI">
                <a:ea typeface="Calibri"/>
                <a:cs typeface="Calibri"/>
              </a:rPr>
              <a:t>Järjestön vapaaehtoiset </a:t>
            </a:r>
            <a:r>
              <a:rPr lang="fi-FI" err="1">
                <a:ea typeface="Calibri"/>
                <a:cs typeface="Calibri"/>
              </a:rPr>
              <a:t>varautumismartat</a:t>
            </a:r>
            <a:r>
              <a:rPr lang="fi-FI">
                <a:ea typeface="Calibri"/>
                <a:cs typeface="Calibri"/>
              </a:rPr>
              <a:t> edistävät omatoimista varautumista omassa yhdistyksessään ja alueellaan.</a:t>
            </a:r>
          </a:p>
        </p:txBody>
      </p:sp>
      <p:pic>
        <p:nvPicPr>
          <p:cNvPr id="8" name="Kuvan paikkamerkki 7" descr="Kuva, joka sisältää kohteen vaate, Ihmisen kasvot, henkilö, hymy&#10;&#10;Tekoälyllä luotu sisältö voi olla virheellistä.">
            <a:extLst>
              <a:ext uri="{FF2B5EF4-FFF2-40B4-BE49-F238E27FC236}">
                <a16:creationId xmlns:a16="http://schemas.microsoft.com/office/drawing/2014/main" id="{4C2B76B5-BC8F-3388-76CA-232915AEAD5F}"/>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113992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EAA1D813-1B61-6F9B-49EE-BBAC5F1FB97A}"/>
              </a:ext>
            </a:extLst>
          </p:cNvPr>
          <p:cNvSpPr>
            <a:spLocks noGrp="1"/>
          </p:cNvSpPr>
          <p:nvPr>
            <p:ph type="title"/>
          </p:nvPr>
        </p:nvSpPr>
        <p:spPr>
          <a:xfrm>
            <a:off x="613610" y="365125"/>
            <a:ext cx="6605337" cy="711200"/>
          </a:xfrm>
        </p:spPr>
        <p:txBody>
          <a:bodyPr>
            <a:noAutofit/>
          </a:bodyPr>
          <a:lstStyle/>
          <a:p>
            <a:r>
              <a:rPr lang="fi-FI"/>
              <a:t>Onnellinen piha </a:t>
            </a:r>
          </a:p>
        </p:txBody>
      </p:sp>
      <p:sp>
        <p:nvSpPr>
          <p:cNvPr id="9" name="Sisällön paikkamerkki 8">
            <a:extLst>
              <a:ext uri="{FF2B5EF4-FFF2-40B4-BE49-F238E27FC236}">
                <a16:creationId xmlns:a16="http://schemas.microsoft.com/office/drawing/2014/main" id="{11047AFF-51D3-EE72-B884-2FA6F0170BC1}"/>
              </a:ext>
            </a:extLst>
          </p:cNvPr>
          <p:cNvSpPr>
            <a:spLocks noGrp="1"/>
          </p:cNvSpPr>
          <p:nvPr>
            <p:ph idx="1"/>
          </p:nvPr>
        </p:nvSpPr>
        <p:spPr>
          <a:xfrm>
            <a:off x="613610" y="1238250"/>
            <a:ext cx="6605337" cy="4962525"/>
          </a:xfrm>
        </p:spPr>
        <p:txBody>
          <a:bodyPr vert="horz" lIns="91440" tIns="45720" rIns="91440" bIns="45720" rtlCol="0" anchor="t">
            <a:noAutofit/>
          </a:bodyPr>
          <a:lstStyle/>
          <a:p>
            <a:r>
              <a:rPr lang="fi-FI" sz="2200">
                <a:ea typeface="+mn-lt"/>
                <a:cs typeface="+mn-lt"/>
              </a:rPr>
              <a:t>Onnellinen piha kukkii runsaasti, sallii elämää ja tuottaa satoa. Marttojen opeilla piha muuttuu pelkästä ulkotilasta helppohoitoiseksi, kukoistavaksi keitaaksi – paikaksi, jossa viihtyvät niin ihmiset, kasvit kuin eliötkin. </a:t>
            </a:r>
          </a:p>
          <a:p>
            <a:r>
              <a:rPr lang="fi-FI" sz="2200">
                <a:ea typeface="+mn-lt"/>
                <a:cs typeface="+mn-lt"/>
              </a:rPr>
              <a:t>Opastamme kasvattamaan ruokakasveja ja neuvomme satoisan parvekepuutarhan perustamisessa. Pihalla kasvavat luonnonkasvit täydentävät ruokaomavaraisuutta. </a:t>
            </a:r>
          </a:p>
          <a:p>
            <a:r>
              <a:rPr lang="fi-FI" sz="2200">
                <a:ea typeface="+mn-lt"/>
                <a:cs typeface="+mn-lt"/>
              </a:rPr>
              <a:t>Vahvistamme puutarhanhoidon perustaitoja ja edistämme vastuullista ja kestävää puutarhanhoitoa. </a:t>
            </a:r>
          </a:p>
          <a:p>
            <a:r>
              <a:rPr lang="fi-FI" sz="2200">
                <a:ea typeface="+mn-lt"/>
                <a:cs typeface="+mn-lt"/>
              </a:rPr>
              <a:t>Kotitarveviljely- ja kompostointitaitojen ylläpitäminen vahvistavat taitoja varautua pitkäaikaisiin kriiseihin.</a:t>
            </a:r>
          </a:p>
          <a:p>
            <a:r>
              <a:rPr lang="fi-FI" sz="2200">
                <a:ea typeface="+mn-lt"/>
                <a:cs typeface="+mn-lt"/>
              </a:rPr>
              <a:t>Vuoden 2027 Hevi eli vuoden vihannes on sipuli.</a:t>
            </a:r>
            <a:endParaRPr lang="fi-FI">
              <a:latin typeface="Calibri" panose="020F0502020204030204"/>
              <a:ea typeface="Calibri" panose="020F0502020204030204"/>
              <a:cs typeface="Calibri" panose="020F0502020204030204"/>
            </a:endParaRPr>
          </a:p>
        </p:txBody>
      </p:sp>
      <p:pic>
        <p:nvPicPr>
          <p:cNvPr id="5" name="Kuvan paikkamerkki 4">
            <a:extLst>
              <a:ext uri="{FF2B5EF4-FFF2-40B4-BE49-F238E27FC236}">
                <a16:creationId xmlns:a16="http://schemas.microsoft.com/office/drawing/2014/main" id="{46223030-B6E5-057B-FE37-E625AF271083}"/>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4454918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tsikko 7">
            <a:extLst>
              <a:ext uri="{FF2B5EF4-FFF2-40B4-BE49-F238E27FC236}">
                <a16:creationId xmlns:a16="http://schemas.microsoft.com/office/drawing/2014/main" id="{EAA1D813-1B61-6F9B-49EE-BBAC5F1FB97A}"/>
              </a:ext>
            </a:extLst>
          </p:cNvPr>
          <p:cNvSpPr>
            <a:spLocks noGrp="1"/>
          </p:cNvSpPr>
          <p:nvPr>
            <p:ph type="title"/>
          </p:nvPr>
        </p:nvSpPr>
        <p:spPr>
          <a:xfrm>
            <a:off x="613611" y="365125"/>
            <a:ext cx="5173579" cy="1206500"/>
          </a:xfrm>
        </p:spPr>
        <p:txBody>
          <a:bodyPr>
            <a:noAutofit/>
          </a:bodyPr>
          <a:lstStyle/>
          <a:p>
            <a:r>
              <a:rPr lang="fi-FI"/>
              <a:t>Luonnontuotteet haltuun</a:t>
            </a:r>
          </a:p>
        </p:txBody>
      </p:sp>
      <p:sp>
        <p:nvSpPr>
          <p:cNvPr id="9" name="Sisällön paikkamerkki 8">
            <a:extLst>
              <a:ext uri="{FF2B5EF4-FFF2-40B4-BE49-F238E27FC236}">
                <a16:creationId xmlns:a16="http://schemas.microsoft.com/office/drawing/2014/main" id="{11047AFF-51D3-EE72-B884-2FA6F0170BC1}"/>
              </a:ext>
            </a:extLst>
          </p:cNvPr>
          <p:cNvSpPr>
            <a:spLocks noGrp="1"/>
          </p:cNvSpPr>
          <p:nvPr>
            <p:ph idx="1"/>
          </p:nvPr>
        </p:nvSpPr>
        <p:spPr>
          <a:xfrm>
            <a:off x="613610" y="1672386"/>
            <a:ext cx="5338010" cy="4406759"/>
          </a:xfrm>
        </p:spPr>
        <p:txBody>
          <a:bodyPr vert="horz" lIns="91440" tIns="45720" rIns="91440" bIns="45720" rtlCol="0" anchor="t">
            <a:normAutofit/>
          </a:bodyPr>
          <a:lstStyle/>
          <a:p>
            <a:r>
              <a:rPr lang="fi-FI">
                <a:ea typeface="+mn-lt"/>
                <a:cs typeface="+mn-lt"/>
              </a:rPr>
              <a:t>Vahvistamme luonnontuote-osaamista sekä luonnontuotteiden keräämistä  ja hyödyntämistä.</a:t>
            </a:r>
          </a:p>
          <a:p>
            <a:r>
              <a:rPr lang="fi-FI">
                <a:ea typeface="+mn-lt"/>
                <a:cs typeface="+mn-lt"/>
              </a:rPr>
              <a:t>Luonnontuotteiden kerääminen, säilöntä ja käyttö ovat myös osa kestävää ja resurssiviisasta ruokajärjestelmää.</a:t>
            </a:r>
          </a:p>
          <a:p>
            <a:r>
              <a:rPr lang="fi-FI">
                <a:ea typeface="+mn-lt"/>
                <a:cs typeface="+mn-lt"/>
              </a:rPr>
              <a:t>Valtakunnallinen sienipäivä on 28.8. ja siitä alkavat sieniviikot. </a:t>
            </a:r>
          </a:p>
          <a:p>
            <a:r>
              <a:rPr lang="fi-FI">
                <a:ea typeface="+mn-lt"/>
                <a:cs typeface="+mn-lt"/>
              </a:rPr>
              <a:t>Vuoden 2027 luonnontuotteet ovat mesiangervo, juolukka ja kehnäsieni. </a:t>
            </a:r>
          </a:p>
        </p:txBody>
      </p:sp>
      <p:pic>
        <p:nvPicPr>
          <p:cNvPr id="18" name="Kuvan paikkamerkki 17">
            <a:extLst>
              <a:ext uri="{FF2B5EF4-FFF2-40B4-BE49-F238E27FC236}">
                <a16:creationId xmlns:a16="http://schemas.microsoft.com/office/drawing/2014/main" id="{9E553413-24EB-5095-7060-514CCBD44C54}"/>
              </a:ext>
            </a:extLst>
          </p:cNvPr>
          <p:cNvPicPr>
            <a:picLocks noGrp="1" noChangeAspect="1"/>
          </p:cNvPicPr>
          <p:nvPr>
            <p:ph type="pic" sz="quarter" idx="16"/>
          </p:nvPr>
        </p:nvPicPr>
        <p:blipFill>
          <a:blip r:embed="rId2" cstate="email">
            <a:extLst>
              <a:ext uri="{28A0092B-C50C-407E-A947-70E740481C1C}">
                <a14:useLocalDpi xmlns:a14="http://schemas.microsoft.com/office/drawing/2010/main"/>
              </a:ext>
            </a:extLst>
          </a:blip>
          <a:srcRect/>
          <a:stretch/>
        </p:blipFill>
        <p:spPr/>
      </p:pic>
      <p:pic>
        <p:nvPicPr>
          <p:cNvPr id="5" name="Kuvan paikkamerkki 4" descr="Kuva, joka sisältää kohteen Fontti, teksti, Grafiikka, logo&#10;&#10;Kuvaus luotu automaattisesti">
            <a:extLst>
              <a:ext uri="{FF2B5EF4-FFF2-40B4-BE49-F238E27FC236}">
                <a16:creationId xmlns:a16="http://schemas.microsoft.com/office/drawing/2014/main" id="{EB6F59B7-D46C-9C67-171B-8C63E7C720CE}"/>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a:fillRect/>
          </a:stretch>
        </p:blipFill>
        <p:spPr/>
      </p:pic>
      <p:pic>
        <p:nvPicPr>
          <p:cNvPr id="7" name="Kuvan paikkamerkki 6" descr="Kuva, joka sisältää kohteen piha-, puu, Siemenkasvi, Dipsacales&#10;&#10;Tekoälyllä luotu sisältö voi olla virheellistä.">
            <a:extLst>
              <a:ext uri="{FF2B5EF4-FFF2-40B4-BE49-F238E27FC236}">
                <a16:creationId xmlns:a16="http://schemas.microsoft.com/office/drawing/2014/main" id="{71F6DFFF-0E75-C4F6-7167-4633A9673473}"/>
              </a:ext>
            </a:extLst>
          </p:cNvPr>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a:stretch>
            <a:fillRect/>
          </a:stretch>
        </p:blipFill>
        <p:spPr/>
      </p:pic>
      <p:pic>
        <p:nvPicPr>
          <p:cNvPr id="14" name="Kuvan paikkamerkki 13" descr="Kuva, joka sisältää kohteen hedelmä, puu, hedelmäpuu, piha-&#10;&#10;Tekoälyllä luotu sisältö voi olla virheellistä.">
            <a:extLst>
              <a:ext uri="{FF2B5EF4-FFF2-40B4-BE49-F238E27FC236}">
                <a16:creationId xmlns:a16="http://schemas.microsoft.com/office/drawing/2014/main" id="{B9692D34-1263-74D6-2A89-3E37B5C4F047}"/>
              </a:ext>
            </a:extLst>
          </p:cNvPr>
          <p:cNvPicPr>
            <a:picLocks noGrp="1" noChangeAspect="1"/>
          </p:cNvPicPr>
          <p:nvPr>
            <p:ph type="pic" sz="quarter" idx="13"/>
          </p:nvPr>
        </p:nvPicPr>
        <p:blipFill>
          <a:blip r:embed="rId5" cstate="email">
            <a:extLst>
              <a:ext uri="{28A0092B-C50C-407E-A947-70E740481C1C}">
                <a14:useLocalDpi xmlns:a14="http://schemas.microsoft.com/office/drawing/2010/main"/>
              </a:ext>
            </a:extLst>
          </a:blip>
          <a:srcRect b="-3107"/>
          <a:stretch>
            <a:fillRect/>
          </a:stretch>
        </p:blipFill>
        <p:spPr>
          <a:xfrm>
            <a:off x="9216188" y="2"/>
            <a:ext cx="2975811" cy="3344778"/>
          </a:xfrm>
        </p:spPr>
      </p:pic>
    </p:spTree>
    <p:extLst>
      <p:ext uri="{BB962C8B-B14F-4D97-AF65-F5344CB8AC3E}">
        <p14:creationId xmlns:p14="http://schemas.microsoft.com/office/powerpoint/2010/main" val="501781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A660395-81FA-C59E-6AC0-F2E123BBC419}"/>
              </a:ext>
            </a:extLst>
          </p:cNvPr>
          <p:cNvSpPr>
            <a:spLocks noGrp="1"/>
          </p:cNvSpPr>
          <p:nvPr>
            <p:ph type="title"/>
          </p:nvPr>
        </p:nvSpPr>
        <p:spPr>
          <a:xfrm>
            <a:off x="613610" y="365126"/>
            <a:ext cx="6605337" cy="782954"/>
          </a:xfrm>
        </p:spPr>
        <p:txBody>
          <a:bodyPr/>
          <a:lstStyle/>
          <a:p>
            <a:r>
              <a:rPr lang="fi-FI"/>
              <a:t>Välitetään vesistä </a:t>
            </a:r>
          </a:p>
        </p:txBody>
      </p:sp>
      <p:sp>
        <p:nvSpPr>
          <p:cNvPr id="3" name="Sisällön paikkamerkki 2">
            <a:extLst>
              <a:ext uri="{FF2B5EF4-FFF2-40B4-BE49-F238E27FC236}">
                <a16:creationId xmlns:a16="http://schemas.microsoft.com/office/drawing/2014/main" id="{591B5BB6-3F23-63BD-31D7-53E95B08F83B}"/>
              </a:ext>
            </a:extLst>
          </p:cNvPr>
          <p:cNvSpPr>
            <a:spLocks noGrp="1"/>
          </p:cNvSpPr>
          <p:nvPr>
            <p:ph idx="1"/>
          </p:nvPr>
        </p:nvSpPr>
        <p:spPr>
          <a:xfrm>
            <a:off x="613610" y="1259840"/>
            <a:ext cx="6605335" cy="4917123"/>
          </a:xfrm>
        </p:spPr>
        <p:txBody>
          <a:bodyPr>
            <a:normAutofit fontScale="85000" lnSpcReduction="10000"/>
          </a:bodyPr>
          <a:lstStyle/>
          <a:p>
            <a:r>
              <a:rPr lang="fi-FI"/>
              <a:t>Tuemme jatkuvaa oppimista, jonka päämääränä on kestävän kehityksen tavoitteiden mukainen tulevaisuus. </a:t>
            </a:r>
          </a:p>
          <a:p>
            <a:r>
              <a:rPr lang="fi-FI"/>
              <a:t>Vahvistamme neuvonnallamme tietoisuutta planetaarisesta hyvinvoinnista ja kestävyysteemoista. </a:t>
            </a:r>
          </a:p>
          <a:p>
            <a:r>
              <a:rPr lang="fi-FI"/>
              <a:t>Vapaaehtoisia </a:t>
            </a:r>
            <a:r>
              <a:rPr lang="fi-FI" err="1"/>
              <a:t>ympäristömarttoja</a:t>
            </a:r>
            <a:r>
              <a:rPr lang="fi-FI"/>
              <a:t> tuetaan koulutuksella ja tarjoamalla yhdistyksille </a:t>
            </a:r>
            <a:r>
              <a:rPr lang="fi-FI" err="1"/>
              <a:t>marttaillan</a:t>
            </a:r>
            <a:r>
              <a:rPr lang="fi-FI"/>
              <a:t> malleja sekä tukea toiminnan ympäristövaikutusten huomioimiseen. </a:t>
            </a:r>
          </a:p>
          <a:p>
            <a:r>
              <a:rPr lang="fi-FI"/>
              <a:t>Vesiaiheinen ketjukoulutus syventää ymmärrystä vesistöistä elinympäristöinä, ekosysteemeinä sekä hyvinvoinnin ja kulttuurin lähteinä. </a:t>
            </a:r>
          </a:p>
          <a:p>
            <a:r>
              <a:rPr lang="fi-FI"/>
              <a:t>Koulutuksessa tarkastellaan myös veden merkitystä arjessa ja kestävässä elämäntavassa sekä tarjotaan mahdollisuuksia pohtia omaa suhdetta vesiluontoon.</a:t>
            </a:r>
          </a:p>
        </p:txBody>
      </p:sp>
      <p:pic>
        <p:nvPicPr>
          <p:cNvPr id="5" name="Kuvan paikkamerkki 4">
            <a:extLst>
              <a:ext uri="{FF2B5EF4-FFF2-40B4-BE49-F238E27FC236}">
                <a16:creationId xmlns:a16="http://schemas.microsoft.com/office/drawing/2014/main" id="{4D73DE40-EDE2-6CB8-2E80-7691FC17D04E}"/>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1636938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6E2C39-889E-64B4-4F10-B46BBB9C0227}"/>
              </a:ext>
            </a:extLst>
          </p:cNvPr>
          <p:cNvSpPr>
            <a:spLocks noGrp="1"/>
          </p:cNvSpPr>
          <p:nvPr>
            <p:ph type="title"/>
          </p:nvPr>
        </p:nvSpPr>
        <p:spPr>
          <a:xfrm>
            <a:off x="402454" y="266700"/>
            <a:ext cx="6816493" cy="1428749"/>
          </a:xfrm>
        </p:spPr>
        <p:txBody>
          <a:bodyPr>
            <a:normAutofit/>
          </a:bodyPr>
          <a:lstStyle/>
          <a:p>
            <a:r>
              <a:rPr lang="fi-FI"/>
              <a:t>Erillisrahoitukset </a:t>
            </a:r>
            <a:r>
              <a:rPr lang="fi-FI" err="1"/>
              <a:t>mahdollis</a:t>
            </a:r>
            <a:r>
              <a:rPr lang="fi-FI"/>
              <a:t>-tavat vaikuttavaa neuvontaa</a:t>
            </a:r>
          </a:p>
        </p:txBody>
      </p:sp>
      <p:sp>
        <p:nvSpPr>
          <p:cNvPr id="3" name="Sisällön paikkamerkki 2">
            <a:extLst>
              <a:ext uri="{FF2B5EF4-FFF2-40B4-BE49-F238E27FC236}">
                <a16:creationId xmlns:a16="http://schemas.microsoft.com/office/drawing/2014/main" id="{B842F9D4-47B2-74C6-A275-98C99785FFA7}"/>
              </a:ext>
            </a:extLst>
          </p:cNvPr>
          <p:cNvSpPr>
            <a:spLocks noGrp="1"/>
          </p:cNvSpPr>
          <p:nvPr>
            <p:ph idx="1"/>
          </p:nvPr>
        </p:nvSpPr>
        <p:spPr>
          <a:xfrm>
            <a:off x="397852" y="1795749"/>
            <a:ext cx="6605335" cy="4661622"/>
          </a:xfrm>
        </p:spPr>
        <p:txBody>
          <a:bodyPr vert="horz" lIns="91440" tIns="45720" rIns="91440" bIns="45720" rtlCol="0" anchor="t">
            <a:noAutofit/>
          </a:bodyPr>
          <a:lstStyle/>
          <a:p>
            <a:r>
              <a:rPr lang="fi-FI" sz="2200"/>
              <a:t>STEAn </a:t>
            </a:r>
            <a:r>
              <a:rPr lang="fi-FI" sz="2200" err="1"/>
              <a:t>Ak</a:t>
            </a:r>
            <a:r>
              <a:rPr lang="fi-FI" sz="2200"/>
              <a:t>-avustuksille haetaan jatkoa rahoittajan linjaukset huomioiden: </a:t>
            </a:r>
          </a:p>
          <a:p>
            <a:pPr lvl="1"/>
            <a:r>
              <a:rPr lang="fi-FI" b="1"/>
              <a:t>Arki sujuvaksi, Vilppu ja Lapsiperheiden arjen tukeminen</a:t>
            </a:r>
          </a:p>
          <a:p>
            <a:pPr lvl="1"/>
            <a:r>
              <a:rPr lang="fi-FI"/>
              <a:t>Välittämisen vuonna keskitytään erityisesti sosiaalisten taitojen vahvistamiseen ja kohtaamisten voimaan. </a:t>
            </a:r>
          </a:p>
          <a:p>
            <a:r>
              <a:rPr lang="fi-FI" sz="2200" b="1"/>
              <a:t>Fiksut valinnat -hanke </a:t>
            </a:r>
            <a:r>
              <a:rPr lang="fi-FI" sz="2200"/>
              <a:t>Ruokaviraston rahoituksella vuosina 2026-2028​ vahvistaa itsenäistyvien nuorten aikuisten arjenhallintaa ja ruoanvalmistustaitoja. </a:t>
            </a:r>
          </a:p>
          <a:p>
            <a:r>
              <a:rPr lang="fi-FI" sz="2200"/>
              <a:t>Haetaan aktiivisesti eri rahoituksia yhdessä </a:t>
            </a:r>
            <a:r>
              <a:rPr lang="fi-FI" sz="2200" err="1"/>
              <a:t>marttapiirien</a:t>
            </a:r>
            <a:r>
              <a:rPr lang="fi-FI" sz="2200"/>
              <a:t> kanssa. </a:t>
            </a:r>
          </a:p>
        </p:txBody>
      </p:sp>
      <p:pic>
        <p:nvPicPr>
          <p:cNvPr id="12" name="Kuvan paikkamerkki 11" descr="Kuva, joka sisältää kohteen henkilö, Ihmisen kasvot, vaate, taapero&#10;&#10;Kuvaus luotu automaattisesti">
            <a:extLst>
              <a:ext uri="{FF2B5EF4-FFF2-40B4-BE49-F238E27FC236}">
                <a16:creationId xmlns:a16="http://schemas.microsoft.com/office/drawing/2014/main" id="{67134AC8-2612-5BCE-09A6-11CBF3A38742}"/>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1650101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5B99CCE-E472-8B4F-34E6-8BD91BD33AD8}"/>
              </a:ext>
            </a:extLst>
          </p:cNvPr>
          <p:cNvSpPr>
            <a:spLocks noGrp="1"/>
          </p:cNvSpPr>
          <p:nvPr>
            <p:ph type="title"/>
          </p:nvPr>
        </p:nvSpPr>
        <p:spPr>
          <a:xfrm>
            <a:off x="613610" y="226902"/>
            <a:ext cx="6605337" cy="1835815"/>
          </a:xfrm>
        </p:spPr>
        <p:txBody>
          <a:bodyPr>
            <a:normAutofit fontScale="90000"/>
          </a:bodyPr>
          <a:lstStyle/>
          <a:p>
            <a:r>
              <a:rPr lang="fi-FI"/>
              <a:t>Edistämme naisten ja tyttöjen oikeuksia, tuloja ja parempaa ravitsemusosaamista</a:t>
            </a:r>
          </a:p>
        </p:txBody>
      </p:sp>
      <p:sp>
        <p:nvSpPr>
          <p:cNvPr id="3" name="Sisällön paikkamerkki 2">
            <a:extLst>
              <a:ext uri="{FF2B5EF4-FFF2-40B4-BE49-F238E27FC236}">
                <a16:creationId xmlns:a16="http://schemas.microsoft.com/office/drawing/2014/main" id="{0506E5C7-DFF0-345F-E4C1-F2A3F04B613A}"/>
              </a:ext>
            </a:extLst>
          </p:cNvPr>
          <p:cNvSpPr>
            <a:spLocks noGrp="1"/>
          </p:cNvSpPr>
          <p:nvPr>
            <p:ph idx="1"/>
          </p:nvPr>
        </p:nvSpPr>
        <p:spPr>
          <a:xfrm>
            <a:off x="613610" y="2062718"/>
            <a:ext cx="6605335" cy="4369980"/>
          </a:xfrm>
        </p:spPr>
        <p:txBody>
          <a:bodyPr>
            <a:normAutofit fontScale="77500" lnSpcReduction="20000"/>
          </a:bodyPr>
          <a:lstStyle/>
          <a:p>
            <a:r>
              <a:rPr lang="fi-FI"/>
              <a:t>Marttojen kansainväliset hankkeet edistävät haavoittuvassa asemassa olevien tyttöjen ja naisten asemaa tarjoamalla heille mahdollisuuden opiskella, elättää itsensä, tehdä omia valintoja ja puolustaa omia oikeuksiaan. </a:t>
            </a:r>
          </a:p>
          <a:p>
            <a:r>
              <a:rPr lang="fi-FI"/>
              <a:t>Teemme entistä vaikuttavampaa kehitysyhteistyötä Saharan eteläpuoleisessa Afrikassa yhdessä kumppaniemme kanssa. </a:t>
            </a:r>
          </a:p>
          <a:p>
            <a:r>
              <a:rPr lang="fi-FI"/>
              <a:t>Toimimme Malawissa yhteistyössä Väestöliiton kanssa. Omat jatkohankkeemme ovat Etiopiassa ja Somalimaassa vuosina 2027–2030, mikäli saamme Ulkoministeriön rahoituksen. </a:t>
            </a:r>
          </a:p>
          <a:p>
            <a:r>
              <a:rPr lang="fi-FI"/>
              <a:t>Aktiivinen viestintä kehitysyhteistyöstä kiinnostaa ja innostaa lahjoittamaan. </a:t>
            </a:r>
          </a:p>
          <a:p>
            <a:r>
              <a:rPr lang="fi-FI"/>
              <a:t>Koulutamme </a:t>
            </a:r>
            <a:r>
              <a:rPr lang="fi-FI" err="1"/>
              <a:t>marttoja</a:t>
            </a:r>
            <a:r>
              <a:rPr lang="fi-FI"/>
              <a:t> sekä viestimme heidän kanssaan ja heille. Kansainvälisten </a:t>
            </a:r>
            <a:r>
              <a:rPr lang="fi-FI" err="1"/>
              <a:t>marttojen</a:t>
            </a:r>
            <a:r>
              <a:rPr lang="fi-FI"/>
              <a:t> verkosto laajenee ja toimii aktiivisesti. </a:t>
            </a:r>
          </a:p>
          <a:p>
            <a:r>
              <a:rPr lang="fi-FI"/>
              <a:t>Järjestämme jäsenmatkan kehitysyhteistyökohteeseemme.</a:t>
            </a:r>
          </a:p>
        </p:txBody>
      </p:sp>
      <p:pic>
        <p:nvPicPr>
          <p:cNvPr id="6" name="Kuvan paikkamerkki 5" descr="Kuva, joka sisältää kohteen Ihmisen kasvot, vaate, henkilö, hymy&#10;&#10;Tekoälyllä luotu sisältö voi olla virheellistä.">
            <a:extLst>
              <a:ext uri="{FF2B5EF4-FFF2-40B4-BE49-F238E27FC236}">
                <a16:creationId xmlns:a16="http://schemas.microsoft.com/office/drawing/2014/main" id="{23457C34-63D0-DD8F-2CC5-BB2D9F05481D}"/>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7678161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C19B31B-1F65-89D6-48FD-D219F56F69CD}"/>
              </a:ext>
            </a:extLst>
          </p:cNvPr>
          <p:cNvSpPr>
            <a:spLocks noGrp="1"/>
          </p:cNvSpPr>
          <p:nvPr>
            <p:ph type="title"/>
          </p:nvPr>
        </p:nvSpPr>
        <p:spPr>
          <a:xfrm>
            <a:off x="613610" y="188855"/>
            <a:ext cx="6605337" cy="968375"/>
          </a:xfrm>
        </p:spPr>
        <p:txBody>
          <a:bodyPr/>
          <a:lstStyle/>
          <a:p>
            <a:r>
              <a:rPr lang="fi-FI"/>
              <a:t>Vahvaa viestintää</a:t>
            </a:r>
          </a:p>
        </p:txBody>
      </p:sp>
      <p:sp>
        <p:nvSpPr>
          <p:cNvPr id="3" name="Sisällön paikkamerkki 2">
            <a:extLst>
              <a:ext uri="{FF2B5EF4-FFF2-40B4-BE49-F238E27FC236}">
                <a16:creationId xmlns:a16="http://schemas.microsoft.com/office/drawing/2014/main" id="{E0E33737-D21B-CFD5-BDA9-5CF3E9CA4089}"/>
              </a:ext>
            </a:extLst>
          </p:cNvPr>
          <p:cNvSpPr>
            <a:spLocks noGrp="1"/>
          </p:cNvSpPr>
          <p:nvPr>
            <p:ph idx="1"/>
          </p:nvPr>
        </p:nvSpPr>
        <p:spPr>
          <a:xfrm>
            <a:off x="613610" y="1077491"/>
            <a:ext cx="6605335" cy="5161384"/>
          </a:xfrm>
        </p:spPr>
        <p:txBody>
          <a:bodyPr>
            <a:noAutofit/>
          </a:bodyPr>
          <a:lstStyle/>
          <a:p>
            <a:r>
              <a:rPr lang="fi-FI" sz="2000"/>
              <a:t>Teemavuosi näkyy viestinnässä ja innostaa toimintaan eri puolilla Suomea. </a:t>
            </a:r>
            <a:r>
              <a:rPr lang="fi-FI" sz="2000">
                <a:latin typeface="Calibri" panose="020F0502020204030204" pitchFamily="34" charset="0"/>
              </a:rPr>
              <a:t>Kytkemme välittämisen osaksi kotitalousneuvonnan viestintää. </a:t>
            </a:r>
          </a:p>
          <a:p>
            <a:r>
              <a:rPr lang="fi-FI" sz="2000">
                <a:latin typeface="Calibri" panose="020F0502020204030204" pitchFamily="34" charset="0"/>
              </a:rPr>
              <a:t>Kerromme tarinoita </a:t>
            </a:r>
            <a:r>
              <a:rPr lang="fi-FI" sz="2000" err="1">
                <a:latin typeface="Calibri" panose="020F0502020204030204" pitchFamily="34" charset="0"/>
              </a:rPr>
              <a:t>marttojen</a:t>
            </a:r>
            <a:r>
              <a:rPr lang="fi-FI" sz="2000">
                <a:latin typeface="Calibri" panose="020F0502020204030204" pitchFamily="34" charset="0"/>
              </a:rPr>
              <a:t> välittämisen teoista ja niiden merkityksellisyydestä. Muistutamme myös toisia huomioivasta keskustelukulttuurista digialustoilla. </a:t>
            </a:r>
          </a:p>
          <a:p>
            <a:r>
              <a:rPr lang="fi-FI" sz="2000"/>
              <a:t>Keräämme varoja välittämisen teemavuoden Lämpöä lautaselle -keräykselle. </a:t>
            </a:r>
          </a:p>
          <a:p>
            <a:r>
              <a:rPr lang="fi-FI" sz="2000"/>
              <a:t>Jatkamme verkkosivujen ja muiden digitaalisten alustojen kehittämistä saavutettavuusvaatimusten ja käyttäjäystävällisyyden mukaisesti.</a:t>
            </a:r>
          </a:p>
          <a:p>
            <a:r>
              <a:rPr lang="fi-FI" sz="2000"/>
              <a:t>Tuemme piirejä ja yhdistyksiä tekemään vaikuttavaa viestintää ja markkinointia. </a:t>
            </a:r>
          </a:p>
          <a:p>
            <a:r>
              <a:rPr lang="fi-FI" sz="2000"/>
              <a:t>Herätämme kiinnostusta </a:t>
            </a:r>
            <a:r>
              <a:rPr lang="fi-FI" sz="2000" err="1"/>
              <a:t>marttailua</a:t>
            </a:r>
            <a:r>
              <a:rPr lang="fi-FI" sz="2000"/>
              <a:t> ja jäseneksi liittymistä kohtaan.</a:t>
            </a:r>
          </a:p>
        </p:txBody>
      </p:sp>
      <p:pic>
        <p:nvPicPr>
          <p:cNvPr id="6" name="Kuvan paikkamerkki 5" descr="Kuva, joka sisältää kohteen Ihmisen kasvot, henkilö, vaate, hymy&#10;&#10;Tekoälyllä luotu sisältö voi olla virheellistä.">
            <a:extLst>
              <a:ext uri="{FF2B5EF4-FFF2-40B4-BE49-F238E27FC236}">
                <a16:creationId xmlns:a16="http://schemas.microsoft.com/office/drawing/2014/main" id="{1046CEE6-8BB4-EEAF-BA6E-79FBF02A6198}"/>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948062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18A9051-3104-CD51-BA54-68BC285571A3}"/>
              </a:ext>
            </a:extLst>
          </p:cNvPr>
          <p:cNvSpPr>
            <a:spLocks noGrp="1"/>
          </p:cNvSpPr>
          <p:nvPr>
            <p:ph type="title"/>
          </p:nvPr>
        </p:nvSpPr>
        <p:spPr>
          <a:xfrm>
            <a:off x="613611" y="365125"/>
            <a:ext cx="5173579" cy="1958975"/>
          </a:xfrm>
        </p:spPr>
        <p:txBody>
          <a:bodyPr/>
          <a:lstStyle/>
          <a:p>
            <a:r>
              <a:rPr lang="fi-FI"/>
              <a:t>Vaikuttamistyöllä kestävää arkea ja yhdenvertaisuutta</a:t>
            </a:r>
          </a:p>
        </p:txBody>
      </p:sp>
      <p:sp>
        <p:nvSpPr>
          <p:cNvPr id="3" name="Sisällön paikkamerkki 2">
            <a:extLst>
              <a:ext uri="{FF2B5EF4-FFF2-40B4-BE49-F238E27FC236}">
                <a16:creationId xmlns:a16="http://schemas.microsoft.com/office/drawing/2014/main" id="{16215804-0E2E-D5E2-9CCD-0DDD1B955D87}"/>
              </a:ext>
            </a:extLst>
          </p:cNvPr>
          <p:cNvSpPr>
            <a:spLocks noGrp="1"/>
          </p:cNvSpPr>
          <p:nvPr>
            <p:ph idx="1"/>
          </p:nvPr>
        </p:nvSpPr>
        <p:spPr>
          <a:xfrm>
            <a:off x="613611" y="2424545"/>
            <a:ext cx="5173579" cy="3865419"/>
          </a:xfrm>
        </p:spPr>
        <p:txBody>
          <a:bodyPr>
            <a:normAutofit fontScale="92500" lnSpcReduction="20000"/>
          </a:bodyPr>
          <a:lstStyle/>
          <a:p>
            <a:r>
              <a:rPr lang="fi-FI" sz="2400"/>
              <a:t>Vaikuttaminen nojaa järjestön strategiaan. Marttaliiton vaikuttamissuunnitelmat linjaavat niitä asioita, joiden puolesta Martat ottavat kantaa. </a:t>
            </a:r>
          </a:p>
          <a:p>
            <a:r>
              <a:rPr lang="fi-FI" sz="2400"/>
              <a:t>Martat on aktiivinen vaikuttaja. Otamme kantaa ja osallistumme tavoitteidemme kannalta olennaisiin työryhmiin ja valmisteluun.</a:t>
            </a:r>
          </a:p>
          <a:p>
            <a:r>
              <a:rPr lang="fi-FI" sz="2400">
                <a:latin typeface="Calibri" panose="020F0502020204030204" pitchFamily="34" charset="0"/>
              </a:rPr>
              <a:t>Innostamme </a:t>
            </a:r>
            <a:r>
              <a:rPr lang="fi-FI" sz="2400" err="1">
                <a:latin typeface="Calibri" panose="020F0502020204030204" pitchFamily="34" charset="0"/>
              </a:rPr>
              <a:t>marttoja</a:t>
            </a:r>
            <a:r>
              <a:rPr lang="fi-FI" sz="2400">
                <a:latin typeface="Calibri" panose="020F0502020204030204" pitchFamily="34" charset="0"/>
              </a:rPr>
              <a:t> vaikuttamaan ja välittämään omassa yhteisössään.</a:t>
            </a:r>
            <a:endParaRPr lang="fi-FI" sz="2400"/>
          </a:p>
          <a:p>
            <a:r>
              <a:rPr lang="fi-FI" sz="2400"/>
              <a:t>Vaikutamme eduskuntavaalikeskusteluun ja kannustamme Marttoja äänestämään. </a:t>
            </a:r>
          </a:p>
        </p:txBody>
      </p:sp>
      <p:pic>
        <p:nvPicPr>
          <p:cNvPr id="11" name="Kuvan paikkamerkki 10" descr="Kuva, joka sisältää kohteen teksti, Fontti, Sähkönsininen, kuvakaappaus&#10;&#10;Kuvaus luotu automaattisesti">
            <a:extLst>
              <a:ext uri="{FF2B5EF4-FFF2-40B4-BE49-F238E27FC236}">
                <a16:creationId xmlns:a16="http://schemas.microsoft.com/office/drawing/2014/main" id="{C2F08BA7-A7AC-E389-1ABC-5C98287A7BD3}"/>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pic>
        <p:nvPicPr>
          <p:cNvPr id="15" name="Kuvan paikkamerkki 14" descr="Kuva, joka sisältää kohteen henkilö, artesaani, leikkaaminen, maa&#10;&#10;Kuvaus luotu automaattisesti">
            <a:extLst>
              <a:ext uri="{FF2B5EF4-FFF2-40B4-BE49-F238E27FC236}">
                <a16:creationId xmlns:a16="http://schemas.microsoft.com/office/drawing/2014/main" id="{C93E2482-8C5B-20D9-2699-C128A3ECAA9E}"/>
              </a:ext>
            </a:extLst>
          </p:cNvPr>
          <p:cNvPicPr>
            <a:picLocks noGrp="1" noChangeAspect="1"/>
          </p:cNvPicPr>
          <p:nvPr>
            <p:ph type="pic" sz="quarter" idx="14"/>
          </p:nvPr>
        </p:nvPicPr>
        <p:blipFill>
          <a:blip r:embed="rId3" cstate="email">
            <a:extLst>
              <a:ext uri="{28A0092B-C50C-407E-A947-70E740481C1C}">
                <a14:useLocalDpi xmlns:a14="http://schemas.microsoft.com/office/drawing/2010/main"/>
              </a:ext>
            </a:extLst>
          </a:blip>
          <a:srcRect/>
          <a:stretch>
            <a:fillRect/>
          </a:stretch>
        </p:blipFill>
        <p:spPr/>
      </p:pic>
      <p:pic>
        <p:nvPicPr>
          <p:cNvPr id="8" name="Kuvan paikkamerkki 7">
            <a:extLst>
              <a:ext uri="{FF2B5EF4-FFF2-40B4-BE49-F238E27FC236}">
                <a16:creationId xmlns:a16="http://schemas.microsoft.com/office/drawing/2014/main" id="{1E9D5A6F-0E2D-965F-E9EC-85B50D7F8818}"/>
              </a:ext>
            </a:extLst>
          </p:cNvPr>
          <p:cNvPicPr>
            <a:picLocks noGrp="1" noChangeAspect="1"/>
          </p:cNvPicPr>
          <p:nvPr>
            <p:ph type="pic" sz="quarter" idx="15"/>
          </p:nvPr>
        </p:nvPicPr>
        <p:blipFill>
          <a:blip r:embed="rId4" cstate="email">
            <a:extLst>
              <a:ext uri="{28A0092B-C50C-407E-A947-70E740481C1C}">
                <a14:useLocalDpi xmlns:a14="http://schemas.microsoft.com/office/drawing/2010/main"/>
              </a:ext>
            </a:extLst>
          </a:blip>
          <a:srcRect/>
          <a:stretch>
            <a:fillRect/>
          </a:stretch>
        </p:blipFill>
        <p:spPr>
          <a:prstGeom prst="rect">
            <a:avLst/>
          </a:prstGeom>
        </p:spPr>
      </p:pic>
      <p:pic>
        <p:nvPicPr>
          <p:cNvPr id="10" name="Kuvan paikkamerkki 9">
            <a:extLst>
              <a:ext uri="{FF2B5EF4-FFF2-40B4-BE49-F238E27FC236}">
                <a16:creationId xmlns:a16="http://schemas.microsoft.com/office/drawing/2014/main" id="{632A04AF-D2AE-69E9-5337-D3AE5B1C5CD5}"/>
              </a:ext>
            </a:extLst>
          </p:cNvPr>
          <p:cNvPicPr>
            <a:picLocks noGrp="1" noChangeAspect="1"/>
          </p:cNvPicPr>
          <p:nvPr>
            <p:ph type="pic" sz="quarter" idx="16"/>
          </p:nvPr>
        </p:nvPicPr>
        <p:blipFill>
          <a:blip r:embed="rId5" cstate="email">
            <a:extLst>
              <a:ext uri="{28A0092B-C50C-407E-A947-70E740481C1C}">
                <a14:useLocalDpi xmlns:a14="http://schemas.microsoft.com/office/drawing/2010/main"/>
              </a:ext>
            </a:extLst>
          </a:blip>
          <a:srcRect/>
          <a:stretch>
            <a:fillRect/>
          </a:stretch>
        </p:blipFill>
        <p:spPr>
          <a:prstGeom prst="rect">
            <a:avLst/>
          </a:prstGeom>
        </p:spPr>
      </p:pic>
    </p:spTree>
    <p:extLst>
      <p:ext uri="{BB962C8B-B14F-4D97-AF65-F5344CB8AC3E}">
        <p14:creationId xmlns:p14="http://schemas.microsoft.com/office/powerpoint/2010/main" val="9238739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841E9E6-B34E-4801-7609-369FD5A640CC}"/>
              </a:ext>
            </a:extLst>
          </p:cNvPr>
          <p:cNvSpPr>
            <a:spLocks noGrp="1"/>
          </p:cNvSpPr>
          <p:nvPr>
            <p:ph type="title"/>
          </p:nvPr>
        </p:nvSpPr>
        <p:spPr>
          <a:xfrm>
            <a:off x="613610" y="365125"/>
            <a:ext cx="6605337" cy="864235"/>
          </a:xfrm>
        </p:spPr>
        <p:txBody>
          <a:bodyPr/>
          <a:lstStyle/>
          <a:p>
            <a:r>
              <a:rPr lang="fi-FI"/>
              <a:t>Tapahtumakalenteri 2027</a:t>
            </a:r>
          </a:p>
        </p:txBody>
      </p:sp>
      <p:sp>
        <p:nvSpPr>
          <p:cNvPr id="3" name="Sisällön paikkamerkki 2">
            <a:extLst>
              <a:ext uri="{FF2B5EF4-FFF2-40B4-BE49-F238E27FC236}">
                <a16:creationId xmlns:a16="http://schemas.microsoft.com/office/drawing/2014/main" id="{28F9E8AC-216A-9553-8C31-AC2E5C4CBEA9}"/>
              </a:ext>
            </a:extLst>
          </p:cNvPr>
          <p:cNvSpPr>
            <a:spLocks noGrp="1"/>
          </p:cNvSpPr>
          <p:nvPr>
            <p:ph idx="1"/>
          </p:nvPr>
        </p:nvSpPr>
        <p:spPr>
          <a:xfrm>
            <a:off x="613610" y="1387012"/>
            <a:ext cx="6605337" cy="4789952"/>
          </a:xfrm>
        </p:spPr>
        <p:txBody>
          <a:bodyPr vert="horz" lIns="91440" tIns="45720" rIns="91440" bIns="45720" rtlCol="0" anchor="t">
            <a:normAutofit fontScale="92500" lnSpcReduction="10000"/>
          </a:bodyPr>
          <a:lstStyle/>
          <a:p>
            <a:pPr marL="0" indent="0">
              <a:buNone/>
            </a:pPr>
            <a:r>
              <a:rPr lang="fi-FI" sz="2400" dirty="0"/>
              <a:t>Tammi-		Marttojen avoimet ovet: Martan helmikuu	voileipäbuffet</a:t>
            </a:r>
          </a:p>
          <a:p>
            <a:pPr marL="0" indent="0">
              <a:buNone/>
            </a:pPr>
            <a:br>
              <a:rPr lang="fi-FI" sz="2400" dirty="0"/>
            </a:br>
            <a:r>
              <a:rPr lang="fi-FI" sz="2400" dirty="0"/>
              <a:t>Helmikuu	Lämpöä lautaselle alkaa</a:t>
            </a:r>
          </a:p>
          <a:p>
            <a:pPr marL="0" indent="0">
              <a:buNone/>
            </a:pPr>
            <a:r>
              <a:rPr lang="fi-FI" sz="2400" dirty="0"/>
              <a:t>5.-11.4. 	</a:t>
            </a:r>
            <a:r>
              <a:rPr lang="fi-FI" sz="2400" dirty="0" err="1"/>
              <a:t>Marttailuviikko</a:t>
            </a:r>
            <a:r>
              <a:rPr lang="fi-FI" sz="2400" dirty="0"/>
              <a:t> välittää</a:t>
            </a:r>
            <a:br>
              <a:rPr lang="fi-FI" sz="2400" dirty="0"/>
            </a:br>
            <a:r>
              <a:rPr lang="fi-FI" sz="2400" dirty="0"/>
              <a:t>		ruokaperinnettä</a:t>
            </a:r>
          </a:p>
          <a:p>
            <a:pPr marL="0" indent="0">
              <a:buNone/>
            </a:pPr>
            <a:r>
              <a:rPr lang="fi-FI" sz="2400" dirty="0"/>
              <a:t>10.-16.5.	Marttojen roskakävely</a:t>
            </a:r>
            <a:endParaRPr lang="fi-FI" sz="2400" dirty="0">
              <a:ea typeface="Calibri"/>
              <a:cs typeface="Calibri"/>
            </a:endParaRPr>
          </a:p>
          <a:p>
            <a:pPr marL="0" indent="0">
              <a:buNone/>
            </a:pPr>
            <a:r>
              <a:rPr lang="fi-FI" sz="2400" dirty="0"/>
              <a:t>26.7.		Martan päivä </a:t>
            </a:r>
            <a:endParaRPr lang="fi-FI" sz="2400" dirty="0">
              <a:ea typeface="Calibri"/>
              <a:cs typeface="Calibri"/>
            </a:endParaRPr>
          </a:p>
          <a:p>
            <a:pPr marL="0" indent="0">
              <a:buNone/>
            </a:pPr>
            <a:r>
              <a:rPr lang="fi-FI" sz="2400" dirty="0"/>
              <a:t>28.8.		Valtakunnallinen sienipäivä, </a:t>
            </a:r>
            <a:br>
              <a:rPr lang="fi-FI" sz="2400" dirty="0"/>
            </a:br>
            <a:r>
              <a:rPr lang="fi-FI" sz="2400" dirty="0"/>
              <a:t>		josta alkavat sieniviikot</a:t>
            </a:r>
          </a:p>
          <a:p>
            <a:pPr marL="0" indent="0">
              <a:buNone/>
            </a:pPr>
            <a:r>
              <a:rPr lang="fi-FI" sz="2400" dirty="0"/>
              <a:t>9.9.		Maailman suurin </a:t>
            </a:r>
            <a:r>
              <a:rPr lang="fi-FI" sz="2400" dirty="0" err="1"/>
              <a:t>marttailta</a:t>
            </a:r>
            <a:r>
              <a:rPr lang="fi-FI" sz="2400" dirty="0"/>
              <a:t> on</a:t>
            </a:r>
            <a:br>
              <a:rPr lang="fi-FI" sz="2400" dirty="0"/>
            </a:br>
            <a:r>
              <a:rPr lang="fi-FI" sz="2400" dirty="0"/>
              <a:t>		puutarhajuhlat</a:t>
            </a:r>
            <a:endParaRPr lang="fi-FI" sz="2400" dirty="0">
              <a:ea typeface="Calibri"/>
              <a:cs typeface="Calibri"/>
            </a:endParaRPr>
          </a:p>
          <a:p>
            <a:pPr marL="0" indent="0">
              <a:buNone/>
            </a:pPr>
            <a:r>
              <a:rPr lang="fi-FI" sz="2400" dirty="0"/>
              <a:t>Lokakuu 	Lokakuu on puurokuu</a:t>
            </a:r>
          </a:p>
        </p:txBody>
      </p:sp>
      <p:pic>
        <p:nvPicPr>
          <p:cNvPr id="12" name="Kuvan paikkamerkki 11" descr="Kuva, joka sisältää kohteen vaate, Ihmisen kasvot, henkilö, hymy&#10;&#10;Tekoälyllä luotu sisältö voi olla virheellistä.">
            <a:extLst>
              <a:ext uri="{FF2B5EF4-FFF2-40B4-BE49-F238E27FC236}">
                <a16:creationId xmlns:a16="http://schemas.microsoft.com/office/drawing/2014/main" id="{D8F59376-2197-F5FB-6673-1C234252A4C1}"/>
              </a:ext>
            </a:extLst>
          </p:cNvPr>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006653602"/>
      </p:ext>
    </p:extLst>
  </p:cSld>
  <p:clrMapOvr>
    <a:masterClrMapping/>
  </p:clrMapOvr>
</p:sld>
</file>

<file path=ppt/theme/theme1.xml><?xml version="1.0" encoding="utf-8"?>
<a:theme xmlns:a="http://schemas.openxmlformats.org/drawingml/2006/main" name="1_Martat 2021 blanko esityspohja (testaukseen - Päivitetty 1.1.)">
  <a:themeElements>
    <a:clrScheme name="Martat - värit">
      <a:dk1>
        <a:sysClr val="windowText" lastClr="000000"/>
      </a:dk1>
      <a:lt1>
        <a:sysClr val="window" lastClr="FFFFFF"/>
      </a:lt1>
      <a:dk2>
        <a:srgbClr val="44546A"/>
      </a:dk2>
      <a:lt2>
        <a:srgbClr val="E9E8E4"/>
      </a:lt2>
      <a:accent1>
        <a:srgbClr val="286FB7"/>
      </a:accent1>
      <a:accent2>
        <a:srgbClr val="FF6319"/>
      </a:accent2>
      <a:accent3>
        <a:srgbClr val="EFC2E1"/>
      </a:accent3>
      <a:accent4>
        <a:srgbClr val="FECB00"/>
      </a:accent4>
      <a:accent5>
        <a:srgbClr val="99D6EA"/>
      </a:accent5>
      <a:accent6>
        <a:srgbClr val="00985F"/>
      </a:accent6>
      <a:hlink>
        <a:srgbClr val="286FB7"/>
      </a:hlink>
      <a:folHlink>
        <a:srgbClr val="FF631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tat 2021 blanko esityspohja (testaukseen - Päivitetty 1.1.)" id="{5D7D2DC6-5C5A-4387-A531-2D8A8EFD0AAC}" vid="{6383C745-4F10-4705-B99D-D541E0A5FB34}"/>
    </a:ext>
  </a:extLst>
</a:theme>
</file>

<file path=ppt/theme/theme2.xml><?xml version="1.0" encoding="utf-8"?>
<a:theme xmlns:a="http://schemas.openxmlformats.org/drawingml/2006/main" name="1_Martat 2024 esityspohja">
  <a:themeElements>
    <a:clrScheme name="Martat - värit">
      <a:dk1>
        <a:sysClr val="windowText" lastClr="000000"/>
      </a:dk1>
      <a:lt1>
        <a:sysClr val="window" lastClr="FFFFFF"/>
      </a:lt1>
      <a:dk2>
        <a:srgbClr val="44546A"/>
      </a:dk2>
      <a:lt2>
        <a:srgbClr val="E9E8E4"/>
      </a:lt2>
      <a:accent1>
        <a:srgbClr val="286FB7"/>
      </a:accent1>
      <a:accent2>
        <a:srgbClr val="FF6319"/>
      </a:accent2>
      <a:accent3>
        <a:srgbClr val="EFC2E1"/>
      </a:accent3>
      <a:accent4>
        <a:srgbClr val="FECB00"/>
      </a:accent4>
      <a:accent5>
        <a:srgbClr val="99D6EA"/>
      </a:accent5>
      <a:accent6>
        <a:srgbClr val="00985F"/>
      </a:accent6>
      <a:hlink>
        <a:srgbClr val="286FB7"/>
      </a:hlink>
      <a:folHlink>
        <a:srgbClr val="FF631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ttajärjestö powerpoint_pohja 2024" id="{E397EF70-835B-4459-9F53-187F8C4EB335}" vid="{48CEEECB-F5A7-4377-BD14-93379001CA57}"/>
    </a:ext>
  </a:extLst>
</a:theme>
</file>

<file path=ppt/theme/theme3.xml><?xml version="1.0" encoding="utf-8"?>
<a:theme xmlns:a="http://schemas.openxmlformats.org/drawingml/2006/main" name="Martat 2024 esityspohja">
  <a:themeElements>
    <a:clrScheme name="Martat - värit">
      <a:dk1>
        <a:sysClr val="windowText" lastClr="000000"/>
      </a:dk1>
      <a:lt1>
        <a:sysClr val="window" lastClr="FFFFFF"/>
      </a:lt1>
      <a:dk2>
        <a:srgbClr val="44546A"/>
      </a:dk2>
      <a:lt2>
        <a:srgbClr val="E9E8E4"/>
      </a:lt2>
      <a:accent1>
        <a:srgbClr val="286FB7"/>
      </a:accent1>
      <a:accent2>
        <a:srgbClr val="FF6319"/>
      </a:accent2>
      <a:accent3>
        <a:srgbClr val="EFC2E1"/>
      </a:accent3>
      <a:accent4>
        <a:srgbClr val="FECB00"/>
      </a:accent4>
      <a:accent5>
        <a:srgbClr val="99D6EA"/>
      </a:accent5>
      <a:accent6>
        <a:srgbClr val="00985F"/>
      </a:accent6>
      <a:hlink>
        <a:srgbClr val="286FB7"/>
      </a:hlink>
      <a:folHlink>
        <a:srgbClr val="FF6319"/>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rtat-PowerPoint-esityspohja-2021-ohje.pptx" id="{559F2AFC-2B0C-43A8-8EA6-0128BB92F851}" vid="{9E678CE2-F2BF-46EC-908F-0CFC159FEA0A}"/>
    </a:ext>
  </a:extLst>
</a:theme>
</file>

<file path=ppt/theme/theme4.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32EA0DF66C8C444EA7224CB376C584F7" ma:contentTypeVersion="24" ma:contentTypeDescription="Luo uusi asiakirja." ma:contentTypeScope="" ma:versionID="d594462cb1e4180c9ac1af96f17d228f">
  <xsd:schema xmlns:xsd="http://www.w3.org/2001/XMLSchema" xmlns:xs="http://www.w3.org/2001/XMLSchema" xmlns:p="http://schemas.microsoft.com/office/2006/metadata/properties" xmlns:ns2="c959142c-c4d6-4fa8-b255-03760b86aafe" xmlns:ns3="82915cc1-d0db-48d1-b58a-4e03895b8140" targetNamespace="http://schemas.microsoft.com/office/2006/metadata/properties" ma:root="true" ma:fieldsID="31ee7592c29af3592dfe2d06bc716392" ns2:_="" ns3:_="">
    <xsd:import namespace="c959142c-c4d6-4fa8-b255-03760b86aafe"/>
    <xsd:import namespace="82915cc1-d0db-48d1-b58a-4e03895b8140"/>
    <xsd:element name="properties">
      <xsd:complexType>
        <xsd:sequence>
          <xsd:element name="documentManagement">
            <xsd:complexType>
              <xsd:all>
                <xsd:element ref="ns2:me0d8dbffbb247a5a220dc999818231a" minOccurs="0"/>
                <xsd:element ref="ns2:TaxCatchAll" minOccurs="0"/>
                <xsd:element ref="ns2:m4a1e2a40b34456e9add911147b40ad1" minOccurs="0"/>
                <xsd:element ref="ns2:a056e0b0efe74b508e8d5236e124c959"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2:SharedWithUsers" minOccurs="0"/>
                <xsd:element ref="ns2:SharedWithDetails" minOccurs="0"/>
                <xsd:element ref="ns3:MediaServiceAutoKeyPoints" minOccurs="0"/>
                <xsd:element ref="ns3:MediaServiceKeyPoints" minOccurs="0"/>
                <xsd:element ref="ns3:MediaLengthInSeconds" minOccurs="0"/>
                <xsd:element ref="ns3:MediaServiceObjectDetectorVersions" minOccurs="0"/>
                <xsd:element ref="ns3:MediaServiceSearchProperties" minOccurs="0"/>
                <xsd:element ref="ns3:MediaServiceBillingMetadata" minOccurs="0"/>
                <xsd:element ref="ns3: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59142c-c4d6-4fa8-b255-03760b86aafe" elementFormDefault="qualified">
    <xsd:import namespace="http://schemas.microsoft.com/office/2006/documentManagement/types"/>
    <xsd:import namespace="http://schemas.microsoft.com/office/infopath/2007/PartnerControls"/>
    <xsd:element name="me0d8dbffbb247a5a220dc999818231a" ma:index="9" nillable="true" ma:taxonomy="true" ma:internalName="me0d8dbffbb247a5a220dc999818231a" ma:taxonomyFieldName="Asiakirjatyyppi" ma:displayName="Asiakirjatyyppi" ma:default="" ma:fieldId="{6e0d8dbf-fbb2-47a5-a220-dc999818231a}" ma:sspId="231b66ac-0f11-4c77-84fe-3ec3008ecce5" ma:termSetId="79ee53f2-7e9a-4ded-8d22-5a8f9a870eb9"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1b1eef9c-2849-43f4-993a-1fc6ad7b2a10}" ma:internalName="TaxCatchAll" ma:showField="CatchAllData" ma:web="c959142c-c4d6-4fa8-b255-03760b86aafe">
      <xsd:complexType>
        <xsd:complexContent>
          <xsd:extension base="dms:MultiChoiceLookup">
            <xsd:sequence>
              <xsd:element name="Value" type="dms:Lookup" maxOccurs="unbounded" minOccurs="0" nillable="true"/>
            </xsd:sequence>
          </xsd:extension>
        </xsd:complexContent>
      </xsd:complexType>
    </xsd:element>
    <xsd:element name="m4a1e2a40b34456e9add911147b40ad1" ma:index="12" nillable="true" ma:taxonomy="true" ma:internalName="m4a1e2a40b34456e9add911147b40ad1" ma:taxonomyFieldName="eAMS_x002d_alaluokittelu" ma:displayName="eAMS-alaluokittelu" ma:default="" ma:fieldId="{64a1e2a4-0b34-456e-9add-911147b40ad1}" ma:sspId="231b66ac-0f11-4c77-84fe-3ec3008ecce5" ma:termSetId="33ee0c3d-ca4e-4261-baad-1c85f97a512d" ma:anchorId="00000000-0000-0000-0000-000000000000" ma:open="false" ma:isKeyword="false">
      <xsd:complexType>
        <xsd:sequence>
          <xsd:element ref="pc:Terms" minOccurs="0" maxOccurs="1"/>
        </xsd:sequence>
      </xsd:complexType>
    </xsd:element>
    <xsd:element name="a056e0b0efe74b508e8d5236e124c959" ma:index="14" nillable="true" ma:taxonomy="true" ma:internalName="a056e0b0efe74b508e8d5236e124c959" ma:taxonomyFieldName="eAMS_x002d_luokittelu" ma:displayName="eAMS-luokittelu" ma:default="" ma:fieldId="{a056e0b0-efe7-4b50-8e8d-5236e124c959}" ma:sspId="231b66ac-0f11-4c77-84fe-3ec3008ecce5" ma:termSetId="33ee0c3d-ca4e-4261-baad-1c85f97a512d" ma:anchorId="00000000-0000-0000-0000-000000000000" ma:open="false" ma:isKeyword="false">
      <xsd:complexType>
        <xsd:sequence>
          <xsd:element ref="pc:Terms" minOccurs="0" maxOccurs="1"/>
        </xsd:sequence>
      </xsd:complexType>
    </xsd:element>
    <xsd:element name="SharedWithUsers" ma:index="22"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2915cc1-d0db-48d1-b58a-4e03895b8140" elementFormDefault="qualified">
    <xsd:import namespace="http://schemas.microsoft.com/office/2006/documentManagement/types"/>
    <xsd:import namespace="http://schemas.microsoft.com/office/infopath/2007/PartnerControls"/>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MediaServiceDateTaken" ma:index="17" nillable="true" ma:displayName="MediaServiceDateTaken" ma:hidden="true" ma:internalName="MediaServiceDateTaken" ma:readOnly="true">
      <xsd:simpleType>
        <xsd:restriction base="dms:Text"/>
      </xsd:simpleType>
    </xsd:element>
    <xsd:element name="MediaServiceAutoTags" ma:index="18" nillable="true" ma:displayName="Tags" ma:internalName="MediaServiceAutoTag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AutoKeyPoints" ma:index="24" nillable="true" ma:displayName="MediaServiceAutoKeyPoints" ma:hidden="true" ma:internalName="MediaServiceAutoKeyPoints" ma:readOnly="true">
      <xsd:simpleType>
        <xsd:restriction base="dms:Note"/>
      </xsd:simpleType>
    </xsd:element>
    <xsd:element name="MediaServiceKeyPoints" ma:index="25" nillable="true" ma:displayName="KeyPoints" ma:internalName="MediaServiceKeyPoints" ma:readOnly="true">
      <xsd:simpleType>
        <xsd:restriction base="dms:Note">
          <xsd:maxLength value="255"/>
        </xsd:restriction>
      </xsd:simpleType>
    </xsd:element>
    <xsd:element name="MediaLengthInSeconds" ma:index="26" nillable="true" ma:displayName="MediaLengthInSeconds" ma:hidden="true" ma:internalName="MediaLengthInSeconds" ma:readOnly="true">
      <xsd:simpleType>
        <xsd:restriction base="dms:Unknown"/>
      </xsd:simpleType>
    </xsd:element>
    <xsd:element name="MediaServiceObjectDetectorVersions" ma:index="27" nillable="true" ma:displayName="MediaServiceObjectDetectorVersions"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element name="lcf76f155ced4ddcb4097134ff3c332f" ma:index="31" nillable="true" ma:taxonomy="true" ma:internalName="lcf76f155ced4ddcb4097134ff3c332f" ma:taxonomyFieldName="MediaServiceImageTags" ma:displayName="Kuvien tunnisteet" ma:readOnly="false" ma:fieldId="{5cf76f15-5ced-4ddc-b409-7134ff3c332f}" ma:taxonomyMulti="true" ma:sspId="231b66ac-0f11-4c77-84fe-3ec3008ecce5" ma:termSetId="09814cd3-568e-fe90-9814-8d621ff8fb84" ma:anchorId="fba54fb3-c3e1-fe81-a776-ca4b69148c4d" ma:open="tru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m4a1e2a40b34456e9add911147b40ad1 xmlns="c959142c-c4d6-4fa8-b255-03760b86aafe">
      <Terms xmlns="http://schemas.microsoft.com/office/infopath/2007/PartnerControls"/>
    </m4a1e2a40b34456e9add911147b40ad1>
    <me0d8dbffbb247a5a220dc999818231a xmlns="c959142c-c4d6-4fa8-b255-03760b86aafe">
      <Terms xmlns="http://schemas.microsoft.com/office/infopath/2007/PartnerControls"/>
    </me0d8dbffbb247a5a220dc999818231a>
    <a056e0b0efe74b508e8d5236e124c959 xmlns="c959142c-c4d6-4fa8-b255-03760b86aafe">
      <Terms xmlns="http://schemas.microsoft.com/office/infopath/2007/PartnerControls"/>
    </a056e0b0efe74b508e8d5236e124c959>
    <TaxCatchAll xmlns="c959142c-c4d6-4fa8-b255-03760b86aafe" xsi:nil="true"/>
    <lcf76f155ced4ddcb4097134ff3c332f xmlns="82915cc1-d0db-48d1-b58a-4e03895b814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B6DBD88-F118-476B-885B-45B6EC6E2FD0}">
  <ds:schemaRefs>
    <ds:schemaRef ds:uri="82915cc1-d0db-48d1-b58a-4e03895b8140"/>
    <ds:schemaRef ds:uri="c959142c-c4d6-4fa8-b255-03760b86aaf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C96924A-05B9-47E0-8E2B-771AC33D76B4}">
  <ds:schemaRefs>
    <ds:schemaRef ds:uri="http://schemas.microsoft.com/sharepoint/v3/contenttype/forms"/>
  </ds:schemaRefs>
</ds:datastoreItem>
</file>

<file path=customXml/itemProps3.xml><?xml version="1.0" encoding="utf-8"?>
<ds:datastoreItem xmlns:ds="http://schemas.openxmlformats.org/officeDocument/2006/customXml" ds:itemID="{79CAF97F-B488-4F67-8724-74FD34DA8135}">
  <ds:schemaRefs>
    <ds:schemaRef ds:uri="http://purl.org/dc/elements/1.1/"/>
    <ds:schemaRef ds:uri="http://purl.org/dc/terms/"/>
    <ds:schemaRef ds:uri="http://purl.org/dc/dcmitype/"/>
    <ds:schemaRef ds:uri="http://schemas.microsoft.com/office/infopath/2007/PartnerControls"/>
    <ds:schemaRef ds:uri="http://www.w3.org/XML/1998/namespace"/>
    <ds:schemaRef ds:uri="http://schemas.microsoft.com/office/2006/metadata/properties"/>
    <ds:schemaRef ds:uri="http://schemas.microsoft.com/office/2006/documentManagement/types"/>
    <ds:schemaRef ds:uri="http://schemas.openxmlformats.org/package/2006/metadata/core-properties"/>
    <ds:schemaRef ds:uri="82915cc1-d0db-48d1-b58a-4e03895b8140"/>
    <ds:schemaRef ds:uri="c959142c-c4d6-4fa8-b255-03760b86aafe"/>
  </ds:schemaRefs>
</ds:datastoreItem>
</file>

<file path=docProps/app.xml><?xml version="1.0" encoding="utf-8"?>
<Properties xmlns="http://schemas.openxmlformats.org/officeDocument/2006/extended-properties" xmlns:vt="http://schemas.openxmlformats.org/officeDocument/2006/docPropsVTypes">
  <TotalTime>1</TotalTime>
  <Words>1860</Words>
  <Application>Microsoft Office PowerPoint</Application>
  <PresentationFormat>Laajakuva</PresentationFormat>
  <Paragraphs>154</Paragraphs>
  <Slides>28</Slides>
  <Notes>1</Notes>
  <HiddenSlides>0</HiddenSlides>
  <MMClips>0</MMClips>
  <ScaleCrop>false</ScaleCrop>
  <HeadingPairs>
    <vt:vector size="6" baseType="variant">
      <vt:variant>
        <vt:lpstr>Käytetyt fontit</vt:lpstr>
      </vt:variant>
      <vt:variant>
        <vt:i4>3</vt:i4>
      </vt:variant>
      <vt:variant>
        <vt:lpstr>Teema</vt:lpstr>
      </vt:variant>
      <vt:variant>
        <vt:i4>3</vt:i4>
      </vt:variant>
      <vt:variant>
        <vt:lpstr>Dian otsikot</vt:lpstr>
      </vt:variant>
      <vt:variant>
        <vt:i4>28</vt:i4>
      </vt:variant>
    </vt:vector>
  </HeadingPairs>
  <TitlesOfParts>
    <vt:vector size="34" baseType="lpstr">
      <vt:lpstr>Aptos</vt:lpstr>
      <vt:lpstr>Arial</vt:lpstr>
      <vt:lpstr>Calibri</vt:lpstr>
      <vt:lpstr>1_Martat 2021 blanko esityspohja (testaukseen - Päivitetty 1.1.)</vt:lpstr>
      <vt:lpstr>1_Martat 2024 esityspohja</vt:lpstr>
      <vt:lpstr>Martat 2024 esityspohja</vt:lpstr>
      <vt:lpstr>Toiminta-suunnitelma 2027</vt:lpstr>
      <vt:lpstr>PowerPoint-esitys</vt:lpstr>
      <vt:lpstr>Hyvä alkaa läheltä</vt:lpstr>
      <vt:lpstr>Välittämisen juuret löytyvät keittiöstä ja kodista</vt:lpstr>
      <vt:lpstr>Huomioidaan toisemme</vt:lpstr>
      <vt:lpstr>Muutosprosessista eväät tulevaisuuteen</vt:lpstr>
      <vt:lpstr>PowerPoint-esitys</vt:lpstr>
      <vt:lpstr>Vuosi alkaa avoimilla ovilla</vt:lpstr>
      <vt:lpstr>Marttailuviikolla 5.-11.4. välitetään ruokaperinteitä</vt:lpstr>
      <vt:lpstr>Marttojen roskakävely</vt:lpstr>
      <vt:lpstr>Maailman suurin marttailta on puutarhajuhlat 9.9.</vt:lpstr>
      <vt:lpstr>Kahvitellaan</vt:lpstr>
      <vt:lpstr>Muut valtakunnalliset tapahtumat</vt:lpstr>
      <vt:lpstr>Lämpöä lautaselle -keräys</vt:lpstr>
      <vt:lpstr>Välitä käsitöillä</vt:lpstr>
      <vt:lpstr>Oma koti on  hyvinvoinnin perusta</vt:lpstr>
      <vt:lpstr>PowerPoint-esitys</vt:lpstr>
      <vt:lpstr>Taitojen opettaminen on tapamme välittää</vt:lpstr>
      <vt:lpstr>Suomalaista ruokaperinnettä ja ruoanvalmistustaitoja</vt:lpstr>
      <vt:lpstr>Varaudutaan taidolla</vt:lpstr>
      <vt:lpstr>Onnellinen piha </vt:lpstr>
      <vt:lpstr>Luonnontuotteet haltuun</vt:lpstr>
      <vt:lpstr>Välitetään vesistä </vt:lpstr>
      <vt:lpstr>Erillisrahoitukset mahdollis-tavat vaikuttavaa neuvontaa</vt:lpstr>
      <vt:lpstr>Edistämme naisten ja tyttöjen oikeuksia, tuloja ja parempaa ravitsemusosaamista</vt:lpstr>
      <vt:lpstr>Vahvaa viestintää</vt:lpstr>
      <vt:lpstr>Vaikuttamistyöllä kestävää arkea ja yhdenvertaisuutta</vt:lpstr>
      <vt:lpstr>Tapahtumakalenteri 2027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Reija Salovaara</dc:creator>
  <cp:lastModifiedBy>Elina Sydänmaanlakka</cp:lastModifiedBy>
  <cp:revision>1</cp:revision>
  <dcterms:created xsi:type="dcterms:W3CDTF">2024-10-24T11:35:30Z</dcterms:created>
  <dcterms:modified xsi:type="dcterms:W3CDTF">2026-10-23T11:05:55Z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0x01010032EA0DF66C8C444EA7224CB376C584F7</vt:lpwstr>
  </property>
  <property fmtid="{D5CDD505-2E9C-101B-9397-08002B2CF9AE}" pid="3" name="eAMS-alaluokittelu">
    <vt:lpwstr/>
  </property>
  <property fmtid="{D5CDD505-2E9C-101B-9397-08002B2CF9AE}" pid="4" name="eAMS-luokittelu">
    <vt:lpwstr/>
  </property>
  <property fmtid="{D5CDD505-2E9C-101B-9397-08002B2CF9AE}" pid="5" name="Asiakirjatyyppi">
    <vt:lpwstr/>
  </property>
  <property fmtid="{D5CDD505-2E9C-101B-9397-08002B2CF9AE}" pid="6" name="eAMS_x002d_luokittelu">
    <vt:lpwstr/>
  </property>
  <property fmtid="{D5CDD505-2E9C-101B-9397-08002B2CF9AE}" pid="7" name="eAMS_x002d_alaluokittelu">
    <vt:lpwstr/>
  </property>
  <property fmtid="{D5CDD505-2E9C-101B-9397-08002B2CF9AE}" pid="8" name="MediaServiceImageTags">
    <vt:lpwstr/>
  </property>
</Properties>
</file>